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1.xml" ContentType="application/vnd.openxmlformats-officedocument.drawingml.chart+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57"/>
  </p:notesMasterIdLst>
  <p:sldIdLst>
    <p:sldId id="256" r:id="rId2"/>
    <p:sldId id="502" r:id="rId3"/>
    <p:sldId id="507" r:id="rId4"/>
    <p:sldId id="512" r:id="rId5"/>
    <p:sldId id="545" r:id="rId6"/>
    <p:sldId id="514" r:id="rId7"/>
    <p:sldId id="671" r:id="rId8"/>
    <p:sldId id="632" r:id="rId9"/>
    <p:sldId id="630" r:id="rId10"/>
    <p:sldId id="664" r:id="rId11"/>
    <p:sldId id="676" r:id="rId12"/>
    <p:sldId id="690" r:id="rId13"/>
    <p:sldId id="691" r:id="rId14"/>
    <p:sldId id="719" r:id="rId15"/>
    <p:sldId id="726" r:id="rId16"/>
    <p:sldId id="724" r:id="rId17"/>
    <p:sldId id="725" r:id="rId18"/>
    <p:sldId id="722" r:id="rId19"/>
    <p:sldId id="727" r:id="rId20"/>
    <p:sldId id="740" r:id="rId21"/>
    <p:sldId id="728" r:id="rId22"/>
    <p:sldId id="729" r:id="rId23"/>
    <p:sldId id="730" r:id="rId24"/>
    <p:sldId id="745" r:id="rId25"/>
    <p:sldId id="732" r:id="rId26"/>
    <p:sldId id="733" r:id="rId27"/>
    <p:sldId id="734" r:id="rId28"/>
    <p:sldId id="735" r:id="rId29"/>
    <p:sldId id="736" r:id="rId30"/>
    <p:sldId id="698" r:id="rId31"/>
    <p:sldId id="741" r:id="rId32"/>
    <p:sldId id="742" r:id="rId33"/>
    <p:sldId id="743" r:id="rId34"/>
    <p:sldId id="744" r:id="rId35"/>
    <p:sldId id="699" r:id="rId36"/>
    <p:sldId id="700" r:id="rId37"/>
    <p:sldId id="737" r:id="rId38"/>
    <p:sldId id="702" r:id="rId39"/>
    <p:sldId id="703" r:id="rId40"/>
    <p:sldId id="704" r:id="rId41"/>
    <p:sldId id="705" r:id="rId42"/>
    <p:sldId id="706" r:id="rId43"/>
    <p:sldId id="707" r:id="rId44"/>
    <p:sldId id="708" r:id="rId45"/>
    <p:sldId id="709" r:id="rId46"/>
    <p:sldId id="710" r:id="rId47"/>
    <p:sldId id="711" r:id="rId48"/>
    <p:sldId id="712" r:id="rId49"/>
    <p:sldId id="713" r:id="rId50"/>
    <p:sldId id="714" r:id="rId51"/>
    <p:sldId id="715" r:id="rId52"/>
    <p:sldId id="716" r:id="rId53"/>
    <p:sldId id="717" r:id="rId54"/>
    <p:sldId id="739" r:id="rId55"/>
    <p:sldId id="718" r:id="rId56"/>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0000"/>
    <a:srgbClr val="CC9900"/>
    <a:srgbClr val="FFFFCC"/>
    <a:srgbClr val="FFCCFF"/>
    <a:srgbClr val="0066FF"/>
    <a:srgbClr val="FFFF99"/>
    <a:srgbClr val="FF9900"/>
    <a:srgbClr val="FFFF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06" autoAdjust="0"/>
    <p:restoredTop sz="62183" autoAdjust="0"/>
  </p:normalViewPr>
  <p:slideViewPr>
    <p:cSldViewPr snapToGrid="0">
      <p:cViewPr varScale="1">
        <p:scale>
          <a:sx n="67" d="100"/>
          <a:sy n="67" d="100"/>
        </p:scale>
        <p:origin x="-1152" y="-108"/>
      </p:cViewPr>
      <p:guideLst>
        <p:guide orient="horz" pos="2160"/>
        <p:guide pos="2880"/>
      </p:guideLst>
    </p:cSldViewPr>
  </p:slideViewPr>
  <p:outlineViewPr>
    <p:cViewPr>
      <p:scale>
        <a:sx n="33" d="100"/>
        <a:sy n="33" d="100"/>
      </p:scale>
      <p:origin x="0" y="7560"/>
    </p:cViewPr>
  </p:outlineViewPr>
  <p:notesTextViewPr>
    <p:cViewPr>
      <p:scale>
        <a:sx n="100" d="100"/>
        <a:sy n="100" d="100"/>
      </p:scale>
      <p:origin x="0" y="0"/>
    </p:cViewPr>
  </p:notesTextViewPr>
  <p:sorterViewPr>
    <p:cViewPr>
      <p:scale>
        <a:sx n="20" d="100"/>
        <a:sy n="20" d="100"/>
      </p:scale>
      <p:origin x="0" y="-824"/>
    </p:cViewPr>
  </p:sorterViewPr>
  <p:notesViewPr>
    <p:cSldViewPr snapToGrid="0">
      <p:cViewPr varScale="1">
        <p:scale>
          <a:sx n="82" d="100"/>
          <a:sy n="82" d="100"/>
        </p:scale>
        <p:origin x="-3624" y="-66"/>
      </p:cViewPr>
      <p:guideLst>
        <p:guide orient="horz" pos="3130"/>
        <p:guide pos="214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5.8571407484138707E-2"/>
          <c:y val="6.3576166888188151E-2"/>
          <c:w val="0.90846753636057065"/>
          <c:h val="0.85223986726712486"/>
        </c:manualLayout>
      </c:layout>
      <c:barChart>
        <c:barDir val="col"/>
        <c:grouping val="clustered"/>
        <c:varyColors val="0"/>
        <c:ser>
          <c:idx val="0"/>
          <c:order val="0"/>
          <c:tx>
            <c:strRef>
              <c:f>Sheet1!$B$1</c:f>
              <c:strCache>
                <c:ptCount val="1"/>
                <c:pt idx="0">
                  <c:v>系列 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local</c:v>
                </c:pt>
                <c:pt idx="1">
                  <c:v>remote_write</c:v>
                </c:pt>
                <c:pt idx="2">
                  <c:v>on</c:v>
                </c:pt>
                <c:pt idx="3">
                  <c:v>remote_apply</c:v>
                </c:pt>
              </c:strCache>
            </c:strRef>
          </c:cat>
          <c:val>
            <c:numRef>
              <c:f>Sheet1!$B$2:$B$5</c:f>
              <c:numCache>
                <c:formatCode>General</c:formatCode>
                <c:ptCount val="4"/>
                <c:pt idx="0">
                  <c:v>1</c:v>
                </c:pt>
                <c:pt idx="1">
                  <c:v>0.78</c:v>
                </c:pt>
                <c:pt idx="2">
                  <c:v>0.74</c:v>
                </c:pt>
                <c:pt idx="3">
                  <c:v>0.57999999999999996</c:v>
                </c:pt>
              </c:numCache>
            </c:numRef>
          </c:val>
        </c:ser>
        <c:dLbls>
          <c:showLegendKey val="0"/>
          <c:showVal val="0"/>
          <c:showCatName val="0"/>
          <c:showSerName val="0"/>
          <c:showPercent val="0"/>
          <c:showBubbleSize val="0"/>
        </c:dLbls>
        <c:gapWidth val="100"/>
        <c:axId val="321008128"/>
        <c:axId val="316932096"/>
      </c:barChart>
      <c:catAx>
        <c:axId val="321008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ja-JP"/>
          </a:p>
        </c:txPr>
        <c:crossAx val="316932096"/>
        <c:crosses val="autoZero"/>
        <c:auto val="1"/>
        <c:lblAlgn val="ctr"/>
        <c:lblOffset val="100"/>
        <c:noMultiLvlLbl val="0"/>
      </c:catAx>
      <c:valAx>
        <c:axId val="316932096"/>
        <c:scaling>
          <c:orientation val="minMax"/>
          <c:max val="1"/>
        </c:scaling>
        <c:delete val="0"/>
        <c:axPos val="l"/>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ja-JP"/>
          </a:p>
        </c:txPr>
        <c:crossAx val="321008128"/>
        <c:crosses val="autoZero"/>
        <c:crossBetween val="between"/>
        <c:majorUnit val="0.5"/>
        <c:minorUnit val="0.2"/>
      </c:valAx>
      <c:spPr>
        <a:noFill/>
        <a:ln>
          <a:noFill/>
        </a:ln>
        <a:effectLst/>
      </c:spPr>
    </c:plotArea>
    <c:plotVisOnly val="1"/>
    <c:dispBlanksAs val="gap"/>
    <c:showDLblsOverMax val="0"/>
  </c:chart>
  <c:spPr>
    <a:noFill/>
    <a:ln>
      <a:noFill/>
    </a:ln>
    <a:effectLst/>
  </c:spPr>
  <c:txPr>
    <a:bodyPr/>
    <a:lstStyle/>
    <a:p>
      <a:pPr>
        <a:defRPr/>
      </a:pPr>
      <a:endParaRPr lang="ja-JP"/>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154F8F-2861-4FE5-AD50-EFE4D42BE789}" type="doc">
      <dgm:prSet loTypeId="urn:microsoft.com/office/officeart/2005/8/layout/process4" loCatId="process" qsTypeId="urn:microsoft.com/office/officeart/2005/8/quickstyle/simple1" qsCatId="simple" csTypeId="urn:microsoft.com/office/officeart/2005/8/colors/accent1_1" csCatId="accent1" phldr="1"/>
      <dgm:spPr/>
      <dgm:t>
        <a:bodyPr/>
        <a:lstStyle/>
        <a:p>
          <a:endParaRPr kumimoji="1" lang="ja-JP" altLang="en-US"/>
        </a:p>
      </dgm:t>
    </dgm:pt>
    <dgm:pt modelId="{C6C56224-3ADD-4656-B5EC-2EE762CEE08B}">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smtClean="0"/>
            <a:t>2.PostgreSQL</a:t>
          </a:r>
          <a:r>
            <a:rPr lang="ja-JP" altLang="en-US" sz="2800" smtClean="0"/>
            <a:t>コンテナ内のプロセスを確認</a:t>
          </a:r>
          <a:endParaRPr lang="en-US" altLang="ja-JP" sz="2800" smtClean="0"/>
        </a:p>
      </dgm:t>
    </dgm:pt>
    <dgm:pt modelId="{2E5D33C5-330E-44E2-8EB6-62032FC12EE8}" type="parTrans" cxnId="{937590CA-FEC1-4E4E-BEEA-3036A54710DD}">
      <dgm:prSet/>
      <dgm:spPr/>
      <dgm:t>
        <a:bodyPr/>
        <a:lstStyle/>
        <a:p>
          <a:pPr algn="l"/>
          <a:endParaRPr lang="ja-JP" altLang="en-US" sz="2800"/>
        </a:p>
      </dgm:t>
    </dgm:pt>
    <dgm:pt modelId="{4AB7FBE3-AC62-4E21-A669-093AFBE81FDC}" type="sibTrans" cxnId="{937590CA-FEC1-4E4E-BEEA-3036A54710DD}">
      <dgm:prSet/>
      <dgm:spPr/>
      <dgm:t>
        <a:bodyPr/>
        <a:lstStyle/>
        <a:p>
          <a:pPr algn="l"/>
          <a:endParaRPr lang="ja-JP" altLang="en-US" sz="2800"/>
        </a:p>
      </dgm:t>
    </dgm:pt>
    <dgm:pt modelId="{7561F491-0A0C-4324-85A4-0F4D4A5E21C2}">
      <dgm:prSet phldrT="[テキスト]"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smtClean="0"/>
            <a:t>1.PostgreSQL</a:t>
          </a:r>
          <a:r>
            <a:rPr lang="ja-JP" altLang="en-US" sz="2800" smtClean="0"/>
            <a:t>コンテナを起動・確認</a:t>
          </a:r>
          <a:endParaRPr lang="ja-JP" altLang="en-US" sz="2800"/>
        </a:p>
      </dgm:t>
    </dgm:pt>
    <dgm:pt modelId="{4F75E843-6493-487D-8C39-4631650C07C6}" type="parTrans" cxnId="{7BEC74EC-D920-45DE-BBF6-D68FB94D750C}">
      <dgm:prSet/>
      <dgm:spPr/>
      <dgm:t>
        <a:bodyPr/>
        <a:lstStyle/>
        <a:p>
          <a:pPr algn="l"/>
          <a:endParaRPr lang="ja-JP" altLang="en-US" sz="2800"/>
        </a:p>
      </dgm:t>
    </dgm:pt>
    <dgm:pt modelId="{65A11304-0B38-4DE3-9041-CABF7959CDB7}" type="sibTrans" cxnId="{7BEC74EC-D920-45DE-BBF6-D68FB94D750C}">
      <dgm:prSet/>
      <dgm:spPr/>
      <dgm:t>
        <a:bodyPr/>
        <a:lstStyle/>
        <a:p>
          <a:pPr algn="l"/>
          <a:endParaRPr lang="ja-JP" altLang="en-US" sz="2800"/>
        </a:p>
      </dgm:t>
    </dgm:pt>
    <dgm:pt modelId="{1FC2F54D-90B0-4EA6-A67F-8C15DBB803E3}" type="pres">
      <dgm:prSet presAssocID="{92154F8F-2861-4FE5-AD50-EFE4D42BE789}" presName="Name0" presStyleCnt="0">
        <dgm:presLayoutVars>
          <dgm:dir/>
          <dgm:animLvl val="lvl"/>
          <dgm:resizeHandles val="exact"/>
        </dgm:presLayoutVars>
      </dgm:prSet>
      <dgm:spPr/>
      <dgm:t>
        <a:bodyPr/>
        <a:lstStyle/>
        <a:p>
          <a:endParaRPr kumimoji="1" lang="ja-JP" altLang="en-US"/>
        </a:p>
      </dgm:t>
    </dgm:pt>
    <dgm:pt modelId="{D5927263-9237-41D0-B6B2-1E9E1F6FE919}" type="pres">
      <dgm:prSet presAssocID="{C6C56224-3ADD-4656-B5EC-2EE762CEE08B}" presName="boxAndChildren" presStyleCnt="0"/>
      <dgm:spPr/>
    </dgm:pt>
    <dgm:pt modelId="{73D38D48-0335-4C96-AAB4-7914D3456F92}" type="pres">
      <dgm:prSet presAssocID="{C6C56224-3ADD-4656-B5EC-2EE762CEE08B}" presName="parentTextBox" presStyleLbl="node1" presStyleIdx="0" presStyleCnt="2"/>
      <dgm:spPr/>
      <dgm:t>
        <a:bodyPr/>
        <a:lstStyle/>
        <a:p>
          <a:endParaRPr kumimoji="1" lang="ja-JP" altLang="en-US"/>
        </a:p>
      </dgm:t>
    </dgm:pt>
    <dgm:pt modelId="{B5693A72-1C22-46D9-B741-B95689C39B28}" type="pres">
      <dgm:prSet presAssocID="{65A11304-0B38-4DE3-9041-CABF7959CDB7}" presName="sp" presStyleCnt="0"/>
      <dgm:spPr/>
    </dgm:pt>
    <dgm:pt modelId="{D8542540-DC38-4222-8E85-9505C298682A}" type="pres">
      <dgm:prSet presAssocID="{7561F491-0A0C-4324-85A4-0F4D4A5E21C2}" presName="arrowAndChildren" presStyleCnt="0"/>
      <dgm:spPr/>
    </dgm:pt>
    <dgm:pt modelId="{ECD2D037-7EFB-41A1-A3AA-73AE45C9688A}" type="pres">
      <dgm:prSet presAssocID="{7561F491-0A0C-4324-85A4-0F4D4A5E21C2}" presName="parentTextArrow" presStyleLbl="node1" presStyleIdx="1" presStyleCnt="2"/>
      <dgm:spPr/>
      <dgm:t>
        <a:bodyPr/>
        <a:lstStyle/>
        <a:p>
          <a:endParaRPr kumimoji="1" lang="ja-JP" altLang="en-US"/>
        </a:p>
      </dgm:t>
    </dgm:pt>
  </dgm:ptLst>
  <dgm:cxnLst>
    <dgm:cxn modelId="{7BEC74EC-D920-45DE-BBF6-D68FB94D750C}" srcId="{92154F8F-2861-4FE5-AD50-EFE4D42BE789}" destId="{7561F491-0A0C-4324-85A4-0F4D4A5E21C2}" srcOrd="0" destOrd="0" parTransId="{4F75E843-6493-487D-8C39-4631650C07C6}" sibTransId="{65A11304-0B38-4DE3-9041-CABF7959CDB7}"/>
    <dgm:cxn modelId="{9C338DF9-7050-4942-8E10-894AAD2DFF47}" type="presOf" srcId="{7561F491-0A0C-4324-85A4-0F4D4A5E21C2}" destId="{ECD2D037-7EFB-41A1-A3AA-73AE45C9688A}" srcOrd="0" destOrd="0" presId="urn:microsoft.com/office/officeart/2005/8/layout/process4"/>
    <dgm:cxn modelId="{91656715-E098-44BF-9834-36EDF0BD0FE7}" type="presOf" srcId="{C6C56224-3ADD-4656-B5EC-2EE762CEE08B}" destId="{73D38D48-0335-4C96-AAB4-7914D3456F92}" srcOrd="0" destOrd="0" presId="urn:microsoft.com/office/officeart/2005/8/layout/process4"/>
    <dgm:cxn modelId="{937590CA-FEC1-4E4E-BEEA-3036A54710DD}" srcId="{92154F8F-2861-4FE5-AD50-EFE4D42BE789}" destId="{C6C56224-3ADD-4656-B5EC-2EE762CEE08B}" srcOrd="1" destOrd="0" parTransId="{2E5D33C5-330E-44E2-8EB6-62032FC12EE8}" sibTransId="{4AB7FBE3-AC62-4E21-A669-093AFBE81FDC}"/>
    <dgm:cxn modelId="{F100B5B5-E092-4349-995A-F7656E6D6958}" type="presOf" srcId="{92154F8F-2861-4FE5-AD50-EFE4D42BE789}" destId="{1FC2F54D-90B0-4EA6-A67F-8C15DBB803E3}" srcOrd="0" destOrd="0" presId="urn:microsoft.com/office/officeart/2005/8/layout/process4"/>
    <dgm:cxn modelId="{AC26ACD2-2CBA-4952-A8B7-8F2B2AF3C732}" type="presParOf" srcId="{1FC2F54D-90B0-4EA6-A67F-8C15DBB803E3}" destId="{D5927263-9237-41D0-B6B2-1E9E1F6FE919}" srcOrd="0" destOrd="0" presId="urn:microsoft.com/office/officeart/2005/8/layout/process4"/>
    <dgm:cxn modelId="{F8BA93E2-0639-40A1-A3CB-AB0E2CD02EB8}" type="presParOf" srcId="{D5927263-9237-41D0-B6B2-1E9E1F6FE919}" destId="{73D38D48-0335-4C96-AAB4-7914D3456F92}" srcOrd="0" destOrd="0" presId="urn:microsoft.com/office/officeart/2005/8/layout/process4"/>
    <dgm:cxn modelId="{F3B65D33-9F29-45B3-92DE-38BB50AFD21D}" type="presParOf" srcId="{1FC2F54D-90B0-4EA6-A67F-8C15DBB803E3}" destId="{B5693A72-1C22-46D9-B741-B95689C39B28}" srcOrd="1" destOrd="0" presId="urn:microsoft.com/office/officeart/2005/8/layout/process4"/>
    <dgm:cxn modelId="{D20174A1-38FA-4AE0-8592-C7BFAAA7428F}" type="presParOf" srcId="{1FC2F54D-90B0-4EA6-A67F-8C15DBB803E3}" destId="{D8542540-DC38-4222-8E85-9505C298682A}" srcOrd="2" destOrd="0" presId="urn:microsoft.com/office/officeart/2005/8/layout/process4"/>
    <dgm:cxn modelId="{036B3F5E-405B-4542-A78B-40345D9336CF}" type="presParOf" srcId="{D8542540-DC38-4222-8E85-9505C298682A}" destId="{ECD2D037-7EFB-41A1-A3AA-73AE45C9688A}"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154F8F-2861-4FE5-AD50-EFE4D42BE789}" type="doc">
      <dgm:prSet loTypeId="urn:microsoft.com/office/officeart/2005/8/layout/process4" loCatId="process" qsTypeId="urn:microsoft.com/office/officeart/2005/8/quickstyle/simple1" qsCatId="simple" csTypeId="urn:microsoft.com/office/officeart/2005/8/colors/accent1_1" csCatId="accent1" phldr="1"/>
      <dgm:spPr/>
      <dgm:t>
        <a:bodyPr/>
        <a:lstStyle/>
        <a:p>
          <a:endParaRPr kumimoji="1" lang="ja-JP" altLang="en-US"/>
        </a:p>
      </dgm:t>
    </dgm:pt>
    <dgm:pt modelId="{467B6A47-F23E-4813-B59D-F1A2A5B79836}">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dirty="0" smtClean="0"/>
            <a:t>3.</a:t>
          </a:r>
          <a:r>
            <a:rPr kumimoji="1" lang="ja-JP" altLang="ja-JP" sz="2800" dirty="0" smtClean="0"/>
            <a:t>レプリケーション関連パラメータの</a:t>
          </a:r>
          <a:r>
            <a:rPr kumimoji="1" lang="ja-JP" altLang="ja-JP" sz="2800" smtClean="0"/>
            <a:t>設定変更</a:t>
          </a:r>
          <a:endParaRPr lang="en-US" altLang="ja-JP" sz="2800" dirty="0" smtClean="0"/>
        </a:p>
      </dgm:t>
    </dgm:pt>
    <dgm:pt modelId="{668E754F-514C-4701-8B42-398805BA2B5B}" type="parTrans" cxnId="{2DC51E2E-03BE-4A3A-8AE5-850A633BBAAA}">
      <dgm:prSet/>
      <dgm:spPr/>
      <dgm:t>
        <a:bodyPr/>
        <a:lstStyle/>
        <a:p>
          <a:endParaRPr kumimoji="1" lang="ja-JP" altLang="en-US"/>
        </a:p>
      </dgm:t>
    </dgm:pt>
    <dgm:pt modelId="{1F76C222-D5E7-4003-991D-AC1341A992A8}" type="sibTrans" cxnId="{2DC51E2E-03BE-4A3A-8AE5-850A633BBAAA}">
      <dgm:prSet/>
      <dgm:spPr/>
      <dgm:t>
        <a:bodyPr/>
        <a:lstStyle/>
        <a:p>
          <a:endParaRPr kumimoji="1" lang="ja-JP" altLang="en-US"/>
        </a:p>
      </dgm:t>
    </dgm:pt>
    <dgm:pt modelId="{41825F62-A96E-4515-9318-1B81F1C06863}">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smtClean="0"/>
            <a:t>4.</a:t>
          </a:r>
          <a:r>
            <a:rPr kumimoji="1" lang="en-US" altLang="en-US" sz="2800" smtClean="0"/>
            <a:t>PostgreSQL</a:t>
          </a:r>
          <a:r>
            <a:rPr kumimoji="1" lang="ja-JP" altLang="en-US" sz="2800" smtClean="0"/>
            <a:t>マスタの再起動</a:t>
          </a:r>
          <a:endParaRPr lang="en-US" altLang="ja-JP" sz="2800" smtClean="0"/>
        </a:p>
      </dgm:t>
    </dgm:pt>
    <dgm:pt modelId="{9C8E9075-2147-402C-8069-FE13494132C6}" type="parTrans" cxnId="{15E8254C-785A-4092-9CAA-BC66E58206CD}">
      <dgm:prSet/>
      <dgm:spPr/>
      <dgm:t>
        <a:bodyPr/>
        <a:lstStyle/>
        <a:p>
          <a:endParaRPr kumimoji="1" lang="ja-JP" altLang="en-US"/>
        </a:p>
      </dgm:t>
    </dgm:pt>
    <dgm:pt modelId="{6FF0B131-89AE-4B7B-B8A6-181B69DAF14C}" type="sibTrans" cxnId="{15E8254C-785A-4092-9CAA-BC66E58206CD}">
      <dgm:prSet/>
      <dgm:spPr/>
      <dgm:t>
        <a:bodyPr/>
        <a:lstStyle/>
        <a:p>
          <a:endParaRPr kumimoji="1" lang="ja-JP" altLang="en-US"/>
        </a:p>
      </dgm:t>
    </dgm:pt>
    <dgm:pt modelId="{12427A06-0BDD-4285-BA17-6AFB9AC9BD9F}">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smtClean="0"/>
            <a:t>2.</a:t>
          </a:r>
          <a:r>
            <a:rPr kumimoji="1" lang="ja-JP" altLang="ja-JP" sz="2800" smtClean="0"/>
            <a:t>レプリケーション接続の許可設定</a:t>
          </a:r>
          <a:endParaRPr lang="en-US" altLang="ja-JP" sz="2800" smtClean="0"/>
        </a:p>
      </dgm:t>
    </dgm:pt>
    <dgm:pt modelId="{08E125B4-2710-4AA4-A49D-6FC869CB0492}" type="sibTrans" cxnId="{69AD6279-DF0D-446C-8F31-63CD872542D1}">
      <dgm:prSet/>
      <dgm:spPr/>
      <dgm:t>
        <a:bodyPr/>
        <a:lstStyle/>
        <a:p>
          <a:endParaRPr kumimoji="1" lang="ja-JP" altLang="en-US"/>
        </a:p>
      </dgm:t>
    </dgm:pt>
    <dgm:pt modelId="{5D8D7DEE-033B-47EE-B7B0-EA73A1809349}" type="parTrans" cxnId="{69AD6279-DF0D-446C-8F31-63CD872542D1}">
      <dgm:prSet/>
      <dgm:spPr/>
      <dgm:t>
        <a:bodyPr/>
        <a:lstStyle/>
        <a:p>
          <a:endParaRPr kumimoji="1" lang="ja-JP" altLang="en-US"/>
        </a:p>
      </dgm:t>
    </dgm:pt>
    <dgm:pt modelId="{7D328831-F97B-4B4F-8BCA-EB6C33235A1E}">
      <dgm:prSet custT="1">
        <dgm:style>
          <a:lnRef idx="2">
            <a:schemeClr val="accent4"/>
          </a:lnRef>
          <a:fillRef idx="1">
            <a:schemeClr val="lt1"/>
          </a:fillRef>
          <a:effectRef idx="0">
            <a:schemeClr val="accent4"/>
          </a:effectRef>
          <a:fontRef idx="minor">
            <a:schemeClr val="dk1"/>
          </a:fontRef>
        </dgm:style>
      </dgm:prSet>
      <dgm:spPr/>
      <dgm:t>
        <a:bodyPr/>
        <a:lstStyle/>
        <a:p>
          <a:pPr algn="l"/>
          <a:r>
            <a:rPr kumimoji="1" lang="en-US" altLang="ja-JP" sz="2800" smtClean="0"/>
            <a:t>1.</a:t>
          </a:r>
          <a:r>
            <a:rPr kumimoji="1" lang="ja-JP" altLang="ja-JP" sz="2800" smtClean="0"/>
            <a:t>レプリケーションユーザ作成</a:t>
          </a:r>
          <a:endParaRPr lang="en-US" altLang="ja-JP" sz="2800" smtClean="0"/>
        </a:p>
      </dgm:t>
    </dgm:pt>
    <dgm:pt modelId="{859CBA5F-933D-4F24-B8BA-CADF82984EFC}" type="parTrans" cxnId="{C03FAA43-3614-4799-893A-604096CB44B7}">
      <dgm:prSet/>
      <dgm:spPr/>
      <dgm:t>
        <a:bodyPr/>
        <a:lstStyle/>
        <a:p>
          <a:endParaRPr kumimoji="1" lang="ja-JP" altLang="en-US"/>
        </a:p>
      </dgm:t>
    </dgm:pt>
    <dgm:pt modelId="{8612872B-30AC-4086-9354-5C52D2D4AA89}" type="sibTrans" cxnId="{C03FAA43-3614-4799-893A-604096CB44B7}">
      <dgm:prSet/>
      <dgm:spPr/>
      <dgm:t>
        <a:bodyPr/>
        <a:lstStyle/>
        <a:p>
          <a:endParaRPr kumimoji="1" lang="ja-JP" altLang="en-US"/>
        </a:p>
      </dgm:t>
    </dgm:pt>
    <dgm:pt modelId="{1FC2F54D-90B0-4EA6-A67F-8C15DBB803E3}" type="pres">
      <dgm:prSet presAssocID="{92154F8F-2861-4FE5-AD50-EFE4D42BE789}" presName="Name0" presStyleCnt="0">
        <dgm:presLayoutVars>
          <dgm:dir/>
          <dgm:animLvl val="lvl"/>
          <dgm:resizeHandles val="exact"/>
        </dgm:presLayoutVars>
      </dgm:prSet>
      <dgm:spPr/>
      <dgm:t>
        <a:bodyPr/>
        <a:lstStyle/>
        <a:p>
          <a:endParaRPr kumimoji="1" lang="ja-JP" altLang="en-US"/>
        </a:p>
      </dgm:t>
    </dgm:pt>
    <dgm:pt modelId="{8425037F-4A0B-47A6-9662-5BF672811059}" type="pres">
      <dgm:prSet presAssocID="{41825F62-A96E-4515-9318-1B81F1C06863}" presName="boxAndChildren" presStyleCnt="0"/>
      <dgm:spPr/>
    </dgm:pt>
    <dgm:pt modelId="{82A70C1E-F815-4038-A64B-94083DCF830A}" type="pres">
      <dgm:prSet presAssocID="{41825F62-A96E-4515-9318-1B81F1C06863}" presName="parentTextBox" presStyleLbl="node1" presStyleIdx="0" presStyleCnt="4"/>
      <dgm:spPr/>
      <dgm:t>
        <a:bodyPr/>
        <a:lstStyle/>
        <a:p>
          <a:endParaRPr kumimoji="1" lang="ja-JP" altLang="en-US"/>
        </a:p>
      </dgm:t>
    </dgm:pt>
    <dgm:pt modelId="{E586EDD4-348D-43FC-BDC0-0A2253EF239D}" type="pres">
      <dgm:prSet presAssocID="{1F76C222-D5E7-4003-991D-AC1341A992A8}" presName="sp" presStyleCnt="0"/>
      <dgm:spPr/>
    </dgm:pt>
    <dgm:pt modelId="{78FB75D7-D799-4085-B1D5-8625375D0DAB}" type="pres">
      <dgm:prSet presAssocID="{467B6A47-F23E-4813-B59D-F1A2A5B79836}" presName="arrowAndChildren" presStyleCnt="0"/>
      <dgm:spPr/>
    </dgm:pt>
    <dgm:pt modelId="{BF954BA7-D32E-4634-A392-E49BB13ABE11}" type="pres">
      <dgm:prSet presAssocID="{467B6A47-F23E-4813-B59D-F1A2A5B79836}" presName="parentTextArrow" presStyleLbl="node1" presStyleIdx="1" presStyleCnt="4"/>
      <dgm:spPr/>
      <dgm:t>
        <a:bodyPr/>
        <a:lstStyle/>
        <a:p>
          <a:endParaRPr kumimoji="1" lang="ja-JP" altLang="en-US"/>
        </a:p>
      </dgm:t>
    </dgm:pt>
    <dgm:pt modelId="{0E678B17-64FE-4DB3-929E-E94113427A53}" type="pres">
      <dgm:prSet presAssocID="{08E125B4-2710-4AA4-A49D-6FC869CB0492}" presName="sp" presStyleCnt="0"/>
      <dgm:spPr/>
    </dgm:pt>
    <dgm:pt modelId="{5A958409-13C9-4F52-B0A3-736B32A65000}" type="pres">
      <dgm:prSet presAssocID="{12427A06-0BDD-4285-BA17-6AFB9AC9BD9F}" presName="arrowAndChildren" presStyleCnt="0"/>
      <dgm:spPr/>
    </dgm:pt>
    <dgm:pt modelId="{16D39740-C31B-4DE1-A8D9-536988E30194}" type="pres">
      <dgm:prSet presAssocID="{12427A06-0BDD-4285-BA17-6AFB9AC9BD9F}" presName="parentTextArrow" presStyleLbl="node1" presStyleIdx="2" presStyleCnt="4"/>
      <dgm:spPr/>
      <dgm:t>
        <a:bodyPr/>
        <a:lstStyle/>
        <a:p>
          <a:endParaRPr kumimoji="1" lang="ja-JP" altLang="en-US"/>
        </a:p>
      </dgm:t>
    </dgm:pt>
    <dgm:pt modelId="{8807E893-A5C2-446C-A613-2046B365F63A}" type="pres">
      <dgm:prSet presAssocID="{8612872B-30AC-4086-9354-5C52D2D4AA89}" presName="sp" presStyleCnt="0"/>
      <dgm:spPr/>
    </dgm:pt>
    <dgm:pt modelId="{63CAA6EC-33F6-4287-9B82-D62ACEF1868E}" type="pres">
      <dgm:prSet presAssocID="{7D328831-F97B-4B4F-8BCA-EB6C33235A1E}" presName="arrowAndChildren" presStyleCnt="0"/>
      <dgm:spPr/>
    </dgm:pt>
    <dgm:pt modelId="{3F3D3D62-5A07-49D8-948B-B9CB7E8C8F13}" type="pres">
      <dgm:prSet presAssocID="{7D328831-F97B-4B4F-8BCA-EB6C33235A1E}" presName="parentTextArrow" presStyleLbl="node1" presStyleIdx="3" presStyleCnt="4"/>
      <dgm:spPr/>
      <dgm:t>
        <a:bodyPr/>
        <a:lstStyle/>
        <a:p>
          <a:endParaRPr kumimoji="1" lang="ja-JP" altLang="en-US"/>
        </a:p>
      </dgm:t>
    </dgm:pt>
  </dgm:ptLst>
  <dgm:cxnLst>
    <dgm:cxn modelId="{4439C7F6-4011-4261-A3A9-F89D4C4903B9}" type="presOf" srcId="{7D328831-F97B-4B4F-8BCA-EB6C33235A1E}" destId="{3F3D3D62-5A07-49D8-948B-B9CB7E8C8F13}" srcOrd="0" destOrd="0" presId="urn:microsoft.com/office/officeart/2005/8/layout/process4"/>
    <dgm:cxn modelId="{2D1008C7-70BE-4D24-B308-2FA957126C80}" type="presOf" srcId="{12427A06-0BDD-4285-BA17-6AFB9AC9BD9F}" destId="{16D39740-C31B-4DE1-A8D9-536988E30194}" srcOrd="0" destOrd="0" presId="urn:microsoft.com/office/officeart/2005/8/layout/process4"/>
    <dgm:cxn modelId="{D2449BEC-57C8-49B2-99E0-0EF44119B332}" type="presOf" srcId="{92154F8F-2861-4FE5-AD50-EFE4D42BE789}" destId="{1FC2F54D-90B0-4EA6-A67F-8C15DBB803E3}" srcOrd="0" destOrd="0" presId="urn:microsoft.com/office/officeart/2005/8/layout/process4"/>
    <dgm:cxn modelId="{EF0849C9-C558-447F-B081-BB4B71623A99}" type="presOf" srcId="{467B6A47-F23E-4813-B59D-F1A2A5B79836}" destId="{BF954BA7-D32E-4634-A392-E49BB13ABE11}" srcOrd="0" destOrd="0" presId="urn:microsoft.com/office/officeart/2005/8/layout/process4"/>
    <dgm:cxn modelId="{2DC51E2E-03BE-4A3A-8AE5-850A633BBAAA}" srcId="{92154F8F-2861-4FE5-AD50-EFE4D42BE789}" destId="{467B6A47-F23E-4813-B59D-F1A2A5B79836}" srcOrd="2" destOrd="0" parTransId="{668E754F-514C-4701-8B42-398805BA2B5B}" sibTransId="{1F76C222-D5E7-4003-991D-AC1341A992A8}"/>
    <dgm:cxn modelId="{15E8254C-785A-4092-9CAA-BC66E58206CD}" srcId="{92154F8F-2861-4FE5-AD50-EFE4D42BE789}" destId="{41825F62-A96E-4515-9318-1B81F1C06863}" srcOrd="3" destOrd="0" parTransId="{9C8E9075-2147-402C-8069-FE13494132C6}" sibTransId="{6FF0B131-89AE-4B7B-B8A6-181B69DAF14C}"/>
    <dgm:cxn modelId="{0627D302-188D-48A4-8335-60F5A9D96769}" type="presOf" srcId="{41825F62-A96E-4515-9318-1B81F1C06863}" destId="{82A70C1E-F815-4038-A64B-94083DCF830A}" srcOrd="0" destOrd="0" presId="urn:microsoft.com/office/officeart/2005/8/layout/process4"/>
    <dgm:cxn modelId="{C03FAA43-3614-4799-893A-604096CB44B7}" srcId="{92154F8F-2861-4FE5-AD50-EFE4D42BE789}" destId="{7D328831-F97B-4B4F-8BCA-EB6C33235A1E}" srcOrd="0" destOrd="0" parTransId="{859CBA5F-933D-4F24-B8BA-CADF82984EFC}" sibTransId="{8612872B-30AC-4086-9354-5C52D2D4AA89}"/>
    <dgm:cxn modelId="{69AD6279-DF0D-446C-8F31-63CD872542D1}" srcId="{92154F8F-2861-4FE5-AD50-EFE4D42BE789}" destId="{12427A06-0BDD-4285-BA17-6AFB9AC9BD9F}" srcOrd="1" destOrd="0" parTransId="{5D8D7DEE-033B-47EE-B7B0-EA73A1809349}" sibTransId="{08E125B4-2710-4AA4-A49D-6FC869CB0492}"/>
    <dgm:cxn modelId="{D2AA49A7-DBCB-4358-8295-6482C2868A1A}" type="presParOf" srcId="{1FC2F54D-90B0-4EA6-A67F-8C15DBB803E3}" destId="{8425037F-4A0B-47A6-9662-5BF672811059}" srcOrd="0" destOrd="0" presId="urn:microsoft.com/office/officeart/2005/8/layout/process4"/>
    <dgm:cxn modelId="{F2EC132F-A29A-449F-A19E-8FF92C952C55}" type="presParOf" srcId="{8425037F-4A0B-47A6-9662-5BF672811059}" destId="{82A70C1E-F815-4038-A64B-94083DCF830A}" srcOrd="0" destOrd="0" presId="urn:microsoft.com/office/officeart/2005/8/layout/process4"/>
    <dgm:cxn modelId="{C025248F-E87D-4558-8A01-2037A633CD5C}" type="presParOf" srcId="{1FC2F54D-90B0-4EA6-A67F-8C15DBB803E3}" destId="{E586EDD4-348D-43FC-BDC0-0A2253EF239D}" srcOrd="1" destOrd="0" presId="urn:microsoft.com/office/officeart/2005/8/layout/process4"/>
    <dgm:cxn modelId="{62934D03-E448-4ED0-8DDE-A29664B6E7A1}" type="presParOf" srcId="{1FC2F54D-90B0-4EA6-A67F-8C15DBB803E3}" destId="{78FB75D7-D799-4085-B1D5-8625375D0DAB}" srcOrd="2" destOrd="0" presId="urn:microsoft.com/office/officeart/2005/8/layout/process4"/>
    <dgm:cxn modelId="{E53338A7-EE7A-4F08-8F29-7379506DCF50}" type="presParOf" srcId="{78FB75D7-D799-4085-B1D5-8625375D0DAB}" destId="{BF954BA7-D32E-4634-A392-E49BB13ABE11}" srcOrd="0" destOrd="0" presId="urn:microsoft.com/office/officeart/2005/8/layout/process4"/>
    <dgm:cxn modelId="{912D9124-3A5F-4331-8851-34464793FA4F}" type="presParOf" srcId="{1FC2F54D-90B0-4EA6-A67F-8C15DBB803E3}" destId="{0E678B17-64FE-4DB3-929E-E94113427A53}" srcOrd="3" destOrd="0" presId="urn:microsoft.com/office/officeart/2005/8/layout/process4"/>
    <dgm:cxn modelId="{95111867-10ED-4F98-803A-3162180FFCF5}" type="presParOf" srcId="{1FC2F54D-90B0-4EA6-A67F-8C15DBB803E3}" destId="{5A958409-13C9-4F52-B0A3-736B32A65000}" srcOrd="4" destOrd="0" presId="urn:microsoft.com/office/officeart/2005/8/layout/process4"/>
    <dgm:cxn modelId="{CD482BA2-8662-40C9-A001-D05C49430BAE}" type="presParOf" srcId="{5A958409-13C9-4F52-B0A3-736B32A65000}" destId="{16D39740-C31B-4DE1-A8D9-536988E30194}" srcOrd="0" destOrd="0" presId="urn:microsoft.com/office/officeart/2005/8/layout/process4"/>
    <dgm:cxn modelId="{2A9010A5-B19A-4635-A80C-1EFCB46D7B2F}" type="presParOf" srcId="{1FC2F54D-90B0-4EA6-A67F-8C15DBB803E3}" destId="{8807E893-A5C2-446C-A613-2046B365F63A}" srcOrd="5" destOrd="0" presId="urn:microsoft.com/office/officeart/2005/8/layout/process4"/>
    <dgm:cxn modelId="{D8B3863C-C023-484F-A697-E73CC52FA5CD}" type="presParOf" srcId="{1FC2F54D-90B0-4EA6-A67F-8C15DBB803E3}" destId="{63CAA6EC-33F6-4287-9B82-D62ACEF1868E}" srcOrd="6" destOrd="0" presId="urn:microsoft.com/office/officeart/2005/8/layout/process4"/>
    <dgm:cxn modelId="{2728BEBF-0567-4450-B885-02892338A2A3}" type="presParOf" srcId="{63CAA6EC-33F6-4287-9B82-D62ACEF1868E}" destId="{3F3D3D62-5A07-49D8-948B-B9CB7E8C8F13}"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154F8F-2861-4FE5-AD50-EFE4D42BE789}" type="doc">
      <dgm:prSet loTypeId="urn:microsoft.com/office/officeart/2005/8/layout/process4" loCatId="process" qsTypeId="urn:microsoft.com/office/officeart/2005/8/quickstyle/simple1" qsCatId="simple" csTypeId="urn:microsoft.com/office/officeart/2005/8/colors/accent1_1" csCatId="accent1" phldr="1"/>
      <dgm:spPr/>
      <dgm:t>
        <a:bodyPr/>
        <a:lstStyle/>
        <a:p>
          <a:endParaRPr kumimoji="1" lang="ja-JP" altLang="en-US"/>
        </a:p>
      </dgm:t>
    </dgm:pt>
    <dgm:pt modelId="{C6C56224-3ADD-4656-B5EC-2EE762CEE08B}">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dirty="0" smtClean="0"/>
            <a:t>2.</a:t>
          </a:r>
          <a:r>
            <a:rPr kumimoji="1" lang="en-US" altLang="ja-JP" sz="2800" dirty="0" smtClean="0"/>
            <a:t>recovery.conf</a:t>
          </a:r>
          <a:r>
            <a:rPr kumimoji="1" lang="ja-JP" altLang="ja-JP" sz="2800" dirty="0" smtClean="0"/>
            <a:t>の設定</a:t>
          </a:r>
          <a:endParaRPr lang="en-US" altLang="ja-JP" sz="2800" dirty="0" smtClean="0"/>
        </a:p>
      </dgm:t>
    </dgm:pt>
    <dgm:pt modelId="{2E5D33C5-330E-44E2-8EB6-62032FC12EE8}" type="parTrans" cxnId="{937590CA-FEC1-4E4E-BEEA-3036A54710DD}">
      <dgm:prSet/>
      <dgm:spPr/>
      <dgm:t>
        <a:bodyPr/>
        <a:lstStyle/>
        <a:p>
          <a:pPr algn="l"/>
          <a:endParaRPr lang="ja-JP" altLang="en-US" sz="2800"/>
        </a:p>
      </dgm:t>
    </dgm:pt>
    <dgm:pt modelId="{4AB7FBE3-AC62-4E21-A669-093AFBE81FDC}" type="sibTrans" cxnId="{937590CA-FEC1-4E4E-BEEA-3036A54710DD}">
      <dgm:prSet/>
      <dgm:spPr/>
      <dgm:t>
        <a:bodyPr/>
        <a:lstStyle/>
        <a:p>
          <a:pPr algn="l"/>
          <a:endParaRPr lang="ja-JP" altLang="en-US" sz="2800"/>
        </a:p>
      </dgm:t>
    </dgm:pt>
    <dgm:pt modelId="{7561F491-0A0C-4324-85A4-0F4D4A5E21C2}">
      <dgm:prSet phldrT="[テキスト]" custT="1">
        <dgm:style>
          <a:lnRef idx="2">
            <a:schemeClr val="accent4"/>
          </a:lnRef>
          <a:fillRef idx="1">
            <a:schemeClr val="lt1"/>
          </a:fillRef>
          <a:effectRef idx="0">
            <a:schemeClr val="accent4"/>
          </a:effectRef>
          <a:fontRef idx="minor">
            <a:schemeClr val="dk1"/>
          </a:fontRef>
        </dgm:style>
      </dgm:prSet>
      <dgm:spPr>
        <a:ln/>
      </dgm:spPr>
      <dgm:t>
        <a:bodyPr/>
        <a:lstStyle/>
        <a:p>
          <a:pPr algn="l"/>
          <a:r>
            <a:rPr lang="en-US" altLang="ja-JP" sz="2800" dirty="0" smtClean="0"/>
            <a:t>1.</a:t>
          </a:r>
          <a:r>
            <a:rPr kumimoji="1" lang="en-US" altLang="ja-JP" sz="2800" dirty="0" smtClean="0"/>
            <a:t>pg_basebackup</a:t>
          </a:r>
          <a:r>
            <a:rPr kumimoji="1" lang="ja-JP" altLang="ja-JP" sz="2800" dirty="0" smtClean="0"/>
            <a:t>によるベースバックアップ取得</a:t>
          </a:r>
          <a:endParaRPr lang="ja-JP" altLang="en-US" sz="2800" dirty="0"/>
        </a:p>
      </dgm:t>
    </dgm:pt>
    <dgm:pt modelId="{4F75E843-6493-487D-8C39-4631650C07C6}" type="parTrans" cxnId="{7BEC74EC-D920-45DE-BBF6-D68FB94D750C}">
      <dgm:prSet/>
      <dgm:spPr/>
      <dgm:t>
        <a:bodyPr/>
        <a:lstStyle/>
        <a:p>
          <a:pPr algn="l"/>
          <a:endParaRPr lang="ja-JP" altLang="en-US" sz="2800"/>
        </a:p>
      </dgm:t>
    </dgm:pt>
    <dgm:pt modelId="{65A11304-0B38-4DE3-9041-CABF7959CDB7}" type="sibTrans" cxnId="{7BEC74EC-D920-45DE-BBF6-D68FB94D750C}">
      <dgm:prSet/>
      <dgm:spPr/>
      <dgm:t>
        <a:bodyPr/>
        <a:lstStyle/>
        <a:p>
          <a:pPr algn="l"/>
          <a:endParaRPr lang="ja-JP" altLang="en-US" sz="2800"/>
        </a:p>
      </dgm:t>
    </dgm:pt>
    <dgm:pt modelId="{0CC536B6-7B84-42B3-BF30-62158921BE60}">
      <dgm:prSet custT="1"/>
      <dgm:spPr>
        <a:ln>
          <a:noFill/>
        </a:ln>
      </dgm:spPr>
      <dgm:t>
        <a:bodyPr/>
        <a:lstStyle/>
        <a:p>
          <a:pPr algn="l"/>
          <a:endParaRPr lang="en-US" altLang="ja-JP" sz="2800" dirty="0" smtClean="0">
            <a:noFill/>
          </a:endParaRPr>
        </a:p>
      </dgm:t>
    </dgm:pt>
    <dgm:pt modelId="{C4D87DF3-FCED-41BE-AC8D-727E0B0B620C}" type="parTrans" cxnId="{41FF0CC4-DD38-4935-9925-8EAE15627756}">
      <dgm:prSet/>
      <dgm:spPr/>
      <dgm:t>
        <a:bodyPr/>
        <a:lstStyle/>
        <a:p>
          <a:endParaRPr kumimoji="1" lang="ja-JP" altLang="en-US"/>
        </a:p>
      </dgm:t>
    </dgm:pt>
    <dgm:pt modelId="{AE6C5AA5-BA3F-4FF6-BF66-1401F2CB4119}" type="sibTrans" cxnId="{41FF0CC4-DD38-4935-9925-8EAE15627756}">
      <dgm:prSet/>
      <dgm:spPr/>
      <dgm:t>
        <a:bodyPr/>
        <a:lstStyle/>
        <a:p>
          <a:endParaRPr kumimoji="1" lang="ja-JP" altLang="en-US"/>
        </a:p>
      </dgm:t>
    </dgm:pt>
    <dgm:pt modelId="{FDA12956-84DB-4A7F-A78A-FDDF1444A213}">
      <dgm:prSet custT="1"/>
      <dgm:spPr>
        <a:ln>
          <a:noFill/>
        </a:ln>
      </dgm:spPr>
      <dgm:t>
        <a:bodyPr/>
        <a:lstStyle/>
        <a:p>
          <a:pPr algn="l"/>
          <a:endParaRPr lang="en-US" altLang="ja-JP" sz="2800" dirty="0" smtClean="0">
            <a:noFill/>
          </a:endParaRPr>
        </a:p>
      </dgm:t>
    </dgm:pt>
    <dgm:pt modelId="{A3575533-8BB2-4C36-9E19-EE617FAA42D9}" type="parTrans" cxnId="{C7155B04-1CD0-4471-870A-EBF366B369C2}">
      <dgm:prSet/>
      <dgm:spPr/>
      <dgm:t>
        <a:bodyPr/>
        <a:lstStyle/>
        <a:p>
          <a:endParaRPr kumimoji="1" lang="ja-JP" altLang="en-US"/>
        </a:p>
      </dgm:t>
    </dgm:pt>
    <dgm:pt modelId="{23D85789-DD01-4073-AC6E-DDD5D83ABAE8}" type="sibTrans" cxnId="{C7155B04-1CD0-4471-870A-EBF366B369C2}">
      <dgm:prSet/>
      <dgm:spPr/>
      <dgm:t>
        <a:bodyPr/>
        <a:lstStyle/>
        <a:p>
          <a:endParaRPr kumimoji="1" lang="ja-JP" altLang="en-US"/>
        </a:p>
      </dgm:t>
    </dgm:pt>
    <dgm:pt modelId="{9C2F326C-0BE9-4A39-B759-798D132D7BAA}">
      <dgm:prSet custT="1"/>
      <dgm:spPr>
        <a:ln>
          <a:noFill/>
        </a:ln>
      </dgm:spPr>
      <dgm:t>
        <a:bodyPr/>
        <a:lstStyle/>
        <a:p>
          <a:pPr algn="l"/>
          <a:endParaRPr lang="en-US" altLang="ja-JP" sz="2800" dirty="0" smtClean="0">
            <a:noFill/>
          </a:endParaRPr>
        </a:p>
      </dgm:t>
    </dgm:pt>
    <dgm:pt modelId="{F90E66C1-45D7-45EF-9001-071402839AD8}" type="parTrans" cxnId="{6BC74D72-9EDF-4241-8355-07F65C653587}">
      <dgm:prSet/>
      <dgm:spPr/>
      <dgm:t>
        <a:bodyPr/>
        <a:lstStyle/>
        <a:p>
          <a:endParaRPr kumimoji="1" lang="ja-JP" altLang="en-US"/>
        </a:p>
      </dgm:t>
    </dgm:pt>
    <dgm:pt modelId="{DD824B99-01ED-4928-A4D9-9DDCF0013E0E}" type="sibTrans" cxnId="{6BC74D72-9EDF-4241-8355-07F65C653587}">
      <dgm:prSet/>
      <dgm:spPr/>
      <dgm:t>
        <a:bodyPr/>
        <a:lstStyle/>
        <a:p>
          <a:endParaRPr kumimoji="1" lang="ja-JP" altLang="en-US"/>
        </a:p>
      </dgm:t>
    </dgm:pt>
    <dgm:pt modelId="{27A05EDA-1C27-4274-9D73-F8022B0DF16E}">
      <dgm:prSet custT="1"/>
      <dgm:spPr>
        <a:ln>
          <a:noFill/>
        </a:ln>
      </dgm:spPr>
      <dgm:t>
        <a:bodyPr/>
        <a:lstStyle/>
        <a:p>
          <a:pPr algn="l"/>
          <a:endParaRPr lang="en-US" altLang="ja-JP" sz="2800" dirty="0" smtClean="0">
            <a:noFill/>
          </a:endParaRPr>
        </a:p>
      </dgm:t>
    </dgm:pt>
    <dgm:pt modelId="{2517CDAA-D316-475D-8B2C-EAA1C5E1874D}" type="parTrans" cxnId="{CDA2F2E1-A073-46AC-B3CD-39E2DAF95846}">
      <dgm:prSet/>
      <dgm:spPr/>
      <dgm:t>
        <a:bodyPr/>
        <a:lstStyle/>
        <a:p>
          <a:endParaRPr kumimoji="1" lang="ja-JP" altLang="en-US"/>
        </a:p>
      </dgm:t>
    </dgm:pt>
    <dgm:pt modelId="{E13F9AB0-2268-4831-90D6-015D3BAA521D}" type="sibTrans" cxnId="{CDA2F2E1-A073-46AC-B3CD-39E2DAF95846}">
      <dgm:prSet/>
      <dgm:spPr/>
      <dgm:t>
        <a:bodyPr/>
        <a:lstStyle/>
        <a:p>
          <a:endParaRPr kumimoji="1" lang="ja-JP" altLang="en-US"/>
        </a:p>
      </dgm:t>
    </dgm:pt>
    <dgm:pt modelId="{1FC2F54D-90B0-4EA6-A67F-8C15DBB803E3}" type="pres">
      <dgm:prSet presAssocID="{92154F8F-2861-4FE5-AD50-EFE4D42BE789}" presName="Name0" presStyleCnt="0">
        <dgm:presLayoutVars>
          <dgm:dir/>
          <dgm:animLvl val="lvl"/>
          <dgm:resizeHandles val="exact"/>
        </dgm:presLayoutVars>
      </dgm:prSet>
      <dgm:spPr/>
      <dgm:t>
        <a:bodyPr/>
        <a:lstStyle/>
        <a:p>
          <a:endParaRPr kumimoji="1" lang="ja-JP" altLang="en-US"/>
        </a:p>
      </dgm:t>
    </dgm:pt>
    <dgm:pt modelId="{390FCA4F-17DC-41C0-85ED-B238AF926349}" type="pres">
      <dgm:prSet presAssocID="{27A05EDA-1C27-4274-9D73-F8022B0DF16E}" presName="boxAndChildren" presStyleCnt="0"/>
      <dgm:spPr/>
    </dgm:pt>
    <dgm:pt modelId="{8B4731D7-04C2-49FD-A127-297CA6023C30}" type="pres">
      <dgm:prSet presAssocID="{27A05EDA-1C27-4274-9D73-F8022B0DF16E}" presName="parentTextBox" presStyleLbl="node1" presStyleIdx="0" presStyleCnt="6"/>
      <dgm:spPr/>
      <dgm:t>
        <a:bodyPr/>
        <a:lstStyle/>
        <a:p>
          <a:endParaRPr kumimoji="1" lang="ja-JP" altLang="en-US"/>
        </a:p>
      </dgm:t>
    </dgm:pt>
    <dgm:pt modelId="{09B06F25-84A3-4ADB-A5E3-05F3B88B6636}" type="pres">
      <dgm:prSet presAssocID="{DD824B99-01ED-4928-A4D9-9DDCF0013E0E}" presName="sp" presStyleCnt="0"/>
      <dgm:spPr/>
    </dgm:pt>
    <dgm:pt modelId="{25F02ED6-F98E-4C29-B061-74C4374332C2}" type="pres">
      <dgm:prSet presAssocID="{9C2F326C-0BE9-4A39-B759-798D132D7BAA}" presName="arrowAndChildren" presStyleCnt="0"/>
      <dgm:spPr/>
    </dgm:pt>
    <dgm:pt modelId="{0F4AF0A5-EF2A-4AC2-9CAC-70DCAD815693}" type="pres">
      <dgm:prSet presAssocID="{9C2F326C-0BE9-4A39-B759-798D132D7BAA}" presName="parentTextArrow" presStyleLbl="node1" presStyleIdx="1" presStyleCnt="6"/>
      <dgm:spPr/>
      <dgm:t>
        <a:bodyPr/>
        <a:lstStyle/>
        <a:p>
          <a:endParaRPr kumimoji="1" lang="ja-JP" altLang="en-US"/>
        </a:p>
      </dgm:t>
    </dgm:pt>
    <dgm:pt modelId="{2E6C7206-73E7-465A-B1CB-BA6FD9129ED8}" type="pres">
      <dgm:prSet presAssocID="{23D85789-DD01-4073-AC6E-DDD5D83ABAE8}" presName="sp" presStyleCnt="0"/>
      <dgm:spPr/>
    </dgm:pt>
    <dgm:pt modelId="{7B969562-81C0-462E-AF68-4A23A4D22930}" type="pres">
      <dgm:prSet presAssocID="{FDA12956-84DB-4A7F-A78A-FDDF1444A213}" presName="arrowAndChildren" presStyleCnt="0"/>
      <dgm:spPr/>
    </dgm:pt>
    <dgm:pt modelId="{92E6D9EE-6A64-4F1A-B69E-635F532B30B1}" type="pres">
      <dgm:prSet presAssocID="{FDA12956-84DB-4A7F-A78A-FDDF1444A213}" presName="parentTextArrow" presStyleLbl="node1" presStyleIdx="2" presStyleCnt="6"/>
      <dgm:spPr/>
      <dgm:t>
        <a:bodyPr/>
        <a:lstStyle/>
        <a:p>
          <a:endParaRPr kumimoji="1" lang="ja-JP" altLang="en-US"/>
        </a:p>
      </dgm:t>
    </dgm:pt>
    <dgm:pt modelId="{2FB78E92-1A72-4E46-9340-804E33CB900B}" type="pres">
      <dgm:prSet presAssocID="{AE6C5AA5-BA3F-4FF6-BF66-1401F2CB4119}" presName="sp" presStyleCnt="0"/>
      <dgm:spPr/>
    </dgm:pt>
    <dgm:pt modelId="{714D0CCC-E2A7-4829-B750-CE9463357BA3}" type="pres">
      <dgm:prSet presAssocID="{0CC536B6-7B84-42B3-BF30-62158921BE60}" presName="arrowAndChildren" presStyleCnt="0"/>
      <dgm:spPr/>
    </dgm:pt>
    <dgm:pt modelId="{AC7B76C7-38F0-4BEB-A917-D0EB22D4EF66}" type="pres">
      <dgm:prSet presAssocID="{0CC536B6-7B84-42B3-BF30-62158921BE60}" presName="parentTextArrow" presStyleLbl="node1" presStyleIdx="3" presStyleCnt="6"/>
      <dgm:spPr/>
      <dgm:t>
        <a:bodyPr/>
        <a:lstStyle/>
        <a:p>
          <a:endParaRPr kumimoji="1" lang="ja-JP" altLang="en-US"/>
        </a:p>
      </dgm:t>
    </dgm:pt>
    <dgm:pt modelId="{78AC754E-A1A2-40E3-8A05-8440EA678EE1}" type="pres">
      <dgm:prSet presAssocID="{4AB7FBE3-AC62-4E21-A669-093AFBE81FDC}" presName="sp" presStyleCnt="0"/>
      <dgm:spPr/>
    </dgm:pt>
    <dgm:pt modelId="{45B61543-F3E6-4F42-AB7D-F461FF843516}" type="pres">
      <dgm:prSet presAssocID="{C6C56224-3ADD-4656-B5EC-2EE762CEE08B}" presName="arrowAndChildren" presStyleCnt="0"/>
      <dgm:spPr/>
    </dgm:pt>
    <dgm:pt modelId="{5221A9DF-2AF6-43A8-B827-A210556EF78A}" type="pres">
      <dgm:prSet presAssocID="{C6C56224-3ADD-4656-B5EC-2EE762CEE08B}" presName="parentTextArrow" presStyleLbl="node1" presStyleIdx="4" presStyleCnt="6"/>
      <dgm:spPr/>
      <dgm:t>
        <a:bodyPr/>
        <a:lstStyle/>
        <a:p>
          <a:endParaRPr kumimoji="1" lang="ja-JP" altLang="en-US"/>
        </a:p>
      </dgm:t>
    </dgm:pt>
    <dgm:pt modelId="{B5693A72-1C22-46D9-B741-B95689C39B28}" type="pres">
      <dgm:prSet presAssocID="{65A11304-0B38-4DE3-9041-CABF7959CDB7}" presName="sp" presStyleCnt="0"/>
      <dgm:spPr/>
    </dgm:pt>
    <dgm:pt modelId="{D8542540-DC38-4222-8E85-9505C298682A}" type="pres">
      <dgm:prSet presAssocID="{7561F491-0A0C-4324-85A4-0F4D4A5E21C2}" presName="arrowAndChildren" presStyleCnt="0"/>
      <dgm:spPr/>
    </dgm:pt>
    <dgm:pt modelId="{ECD2D037-7EFB-41A1-A3AA-73AE45C9688A}" type="pres">
      <dgm:prSet presAssocID="{7561F491-0A0C-4324-85A4-0F4D4A5E21C2}" presName="parentTextArrow" presStyleLbl="node1" presStyleIdx="5" presStyleCnt="6"/>
      <dgm:spPr/>
      <dgm:t>
        <a:bodyPr/>
        <a:lstStyle/>
        <a:p>
          <a:endParaRPr kumimoji="1" lang="ja-JP" altLang="en-US"/>
        </a:p>
      </dgm:t>
    </dgm:pt>
  </dgm:ptLst>
  <dgm:cxnLst>
    <dgm:cxn modelId="{CDA2F2E1-A073-46AC-B3CD-39E2DAF95846}" srcId="{92154F8F-2861-4FE5-AD50-EFE4D42BE789}" destId="{27A05EDA-1C27-4274-9D73-F8022B0DF16E}" srcOrd="5" destOrd="0" parTransId="{2517CDAA-D316-475D-8B2C-EAA1C5E1874D}" sibTransId="{E13F9AB0-2268-4831-90D6-015D3BAA521D}"/>
    <dgm:cxn modelId="{B021D2A4-74E0-4D9C-9EDA-ADC43AD3EBD2}" type="presOf" srcId="{FDA12956-84DB-4A7F-A78A-FDDF1444A213}" destId="{92E6D9EE-6A64-4F1A-B69E-635F532B30B1}" srcOrd="0" destOrd="0" presId="urn:microsoft.com/office/officeart/2005/8/layout/process4"/>
    <dgm:cxn modelId="{089D371F-025B-48BC-AE2B-632C5478F0AC}" type="presOf" srcId="{7561F491-0A0C-4324-85A4-0F4D4A5E21C2}" destId="{ECD2D037-7EFB-41A1-A3AA-73AE45C9688A}" srcOrd="0" destOrd="0" presId="urn:microsoft.com/office/officeart/2005/8/layout/process4"/>
    <dgm:cxn modelId="{937590CA-FEC1-4E4E-BEEA-3036A54710DD}" srcId="{92154F8F-2861-4FE5-AD50-EFE4D42BE789}" destId="{C6C56224-3ADD-4656-B5EC-2EE762CEE08B}" srcOrd="1" destOrd="0" parTransId="{2E5D33C5-330E-44E2-8EB6-62032FC12EE8}" sibTransId="{4AB7FBE3-AC62-4E21-A669-093AFBE81FDC}"/>
    <dgm:cxn modelId="{06D2B4EB-0651-4BBE-B624-7548A5F451CB}" type="presOf" srcId="{92154F8F-2861-4FE5-AD50-EFE4D42BE789}" destId="{1FC2F54D-90B0-4EA6-A67F-8C15DBB803E3}" srcOrd="0" destOrd="0" presId="urn:microsoft.com/office/officeart/2005/8/layout/process4"/>
    <dgm:cxn modelId="{DB90F3FD-5B74-4ADA-B3E6-305F0CFEA093}" type="presOf" srcId="{27A05EDA-1C27-4274-9D73-F8022B0DF16E}" destId="{8B4731D7-04C2-49FD-A127-297CA6023C30}" srcOrd="0" destOrd="0" presId="urn:microsoft.com/office/officeart/2005/8/layout/process4"/>
    <dgm:cxn modelId="{41FF0CC4-DD38-4935-9925-8EAE15627756}" srcId="{92154F8F-2861-4FE5-AD50-EFE4D42BE789}" destId="{0CC536B6-7B84-42B3-BF30-62158921BE60}" srcOrd="2" destOrd="0" parTransId="{C4D87DF3-FCED-41BE-AC8D-727E0B0B620C}" sibTransId="{AE6C5AA5-BA3F-4FF6-BF66-1401F2CB4119}"/>
    <dgm:cxn modelId="{8FFBCC10-74B9-4E91-A5CD-C0A3FF650382}" type="presOf" srcId="{9C2F326C-0BE9-4A39-B759-798D132D7BAA}" destId="{0F4AF0A5-EF2A-4AC2-9CAC-70DCAD815693}" srcOrd="0" destOrd="0" presId="urn:microsoft.com/office/officeart/2005/8/layout/process4"/>
    <dgm:cxn modelId="{EF7B0DA1-F43E-4E25-B182-15C2CF251723}" type="presOf" srcId="{0CC536B6-7B84-42B3-BF30-62158921BE60}" destId="{AC7B76C7-38F0-4BEB-A917-D0EB22D4EF66}" srcOrd="0" destOrd="0" presId="urn:microsoft.com/office/officeart/2005/8/layout/process4"/>
    <dgm:cxn modelId="{6BC74D72-9EDF-4241-8355-07F65C653587}" srcId="{92154F8F-2861-4FE5-AD50-EFE4D42BE789}" destId="{9C2F326C-0BE9-4A39-B759-798D132D7BAA}" srcOrd="4" destOrd="0" parTransId="{F90E66C1-45D7-45EF-9001-071402839AD8}" sibTransId="{DD824B99-01ED-4928-A4D9-9DDCF0013E0E}"/>
    <dgm:cxn modelId="{C7155B04-1CD0-4471-870A-EBF366B369C2}" srcId="{92154F8F-2861-4FE5-AD50-EFE4D42BE789}" destId="{FDA12956-84DB-4A7F-A78A-FDDF1444A213}" srcOrd="3" destOrd="0" parTransId="{A3575533-8BB2-4C36-9E19-EE617FAA42D9}" sibTransId="{23D85789-DD01-4073-AC6E-DDD5D83ABAE8}"/>
    <dgm:cxn modelId="{BD9B4113-116B-433F-B189-332213D93D43}" type="presOf" srcId="{C6C56224-3ADD-4656-B5EC-2EE762CEE08B}" destId="{5221A9DF-2AF6-43A8-B827-A210556EF78A}" srcOrd="0" destOrd="0" presId="urn:microsoft.com/office/officeart/2005/8/layout/process4"/>
    <dgm:cxn modelId="{7BEC74EC-D920-45DE-BBF6-D68FB94D750C}" srcId="{92154F8F-2861-4FE5-AD50-EFE4D42BE789}" destId="{7561F491-0A0C-4324-85A4-0F4D4A5E21C2}" srcOrd="0" destOrd="0" parTransId="{4F75E843-6493-487D-8C39-4631650C07C6}" sibTransId="{65A11304-0B38-4DE3-9041-CABF7959CDB7}"/>
    <dgm:cxn modelId="{D7AD9C48-6351-4689-A4AF-B4C28A8CE35C}" type="presParOf" srcId="{1FC2F54D-90B0-4EA6-A67F-8C15DBB803E3}" destId="{390FCA4F-17DC-41C0-85ED-B238AF926349}" srcOrd="0" destOrd="0" presId="urn:microsoft.com/office/officeart/2005/8/layout/process4"/>
    <dgm:cxn modelId="{63819B0D-90E6-4C81-9CAA-0A75F263B6EB}" type="presParOf" srcId="{390FCA4F-17DC-41C0-85ED-B238AF926349}" destId="{8B4731D7-04C2-49FD-A127-297CA6023C30}" srcOrd="0" destOrd="0" presId="urn:microsoft.com/office/officeart/2005/8/layout/process4"/>
    <dgm:cxn modelId="{FA37CF14-A817-4883-ABC1-7A7F32E04653}" type="presParOf" srcId="{1FC2F54D-90B0-4EA6-A67F-8C15DBB803E3}" destId="{09B06F25-84A3-4ADB-A5E3-05F3B88B6636}" srcOrd="1" destOrd="0" presId="urn:microsoft.com/office/officeart/2005/8/layout/process4"/>
    <dgm:cxn modelId="{73CB9449-1D9A-4458-91B8-F46DD7E51A90}" type="presParOf" srcId="{1FC2F54D-90B0-4EA6-A67F-8C15DBB803E3}" destId="{25F02ED6-F98E-4C29-B061-74C4374332C2}" srcOrd="2" destOrd="0" presId="urn:microsoft.com/office/officeart/2005/8/layout/process4"/>
    <dgm:cxn modelId="{AA34AC6E-CF94-45B2-94EE-7D356C17ECC9}" type="presParOf" srcId="{25F02ED6-F98E-4C29-B061-74C4374332C2}" destId="{0F4AF0A5-EF2A-4AC2-9CAC-70DCAD815693}" srcOrd="0" destOrd="0" presId="urn:microsoft.com/office/officeart/2005/8/layout/process4"/>
    <dgm:cxn modelId="{A63AEF99-0A58-4395-A5C4-B907E86AC684}" type="presParOf" srcId="{1FC2F54D-90B0-4EA6-A67F-8C15DBB803E3}" destId="{2E6C7206-73E7-465A-B1CB-BA6FD9129ED8}" srcOrd="3" destOrd="0" presId="urn:microsoft.com/office/officeart/2005/8/layout/process4"/>
    <dgm:cxn modelId="{36FA84C0-F146-4B9F-BD6E-ECBBA2A359E1}" type="presParOf" srcId="{1FC2F54D-90B0-4EA6-A67F-8C15DBB803E3}" destId="{7B969562-81C0-462E-AF68-4A23A4D22930}" srcOrd="4" destOrd="0" presId="urn:microsoft.com/office/officeart/2005/8/layout/process4"/>
    <dgm:cxn modelId="{AE646956-34C3-4F07-981F-EB0E9CAF8A8A}" type="presParOf" srcId="{7B969562-81C0-462E-AF68-4A23A4D22930}" destId="{92E6D9EE-6A64-4F1A-B69E-635F532B30B1}" srcOrd="0" destOrd="0" presId="urn:microsoft.com/office/officeart/2005/8/layout/process4"/>
    <dgm:cxn modelId="{BCFDB4F3-377C-4930-9629-C9D4E5120CE8}" type="presParOf" srcId="{1FC2F54D-90B0-4EA6-A67F-8C15DBB803E3}" destId="{2FB78E92-1A72-4E46-9340-804E33CB900B}" srcOrd="5" destOrd="0" presId="urn:microsoft.com/office/officeart/2005/8/layout/process4"/>
    <dgm:cxn modelId="{15759BE9-A79B-48DB-BFEA-F776DFA885AB}" type="presParOf" srcId="{1FC2F54D-90B0-4EA6-A67F-8C15DBB803E3}" destId="{714D0CCC-E2A7-4829-B750-CE9463357BA3}" srcOrd="6" destOrd="0" presId="urn:microsoft.com/office/officeart/2005/8/layout/process4"/>
    <dgm:cxn modelId="{53881F1D-C986-4D64-9E60-443C9F22782B}" type="presParOf" srcId="{714D0CCC-E2A7-4829-B750-CE9463357BA3}" destId="{AC7B76C7-38F0-4BEB-A917-D0EB22D4EF66}" srcOrd="0" destOrd="0" presId="urn:microsoft.com/office/officeart/2005/8/layout/process4"/>
    <dgm:cxn modelId="{20F3ED80-C67E-4687-B53B-D7B6769C22E8}" type="presParOf" srcId="{1FC2F54D-90B0-4EA6-A67F-8C15DBB803E3}" destId="{78AC754E-A1A2-40E3-8A05-8440EA678EE1}" srcOrd="7" destOrd="0" presId="urn:microsoft.com/office/officeart/2005/8/layout/process4"/>
    <dgm:cxn modelId="{37F748A0-9DC6-4217-8E51-6906A3872E64}" type="presParOf" srcId="{1FC2F54D-90B0-4EA6-A67F-8C15DBB803E3}" destId="{45B61543-F3E6-4F42-AB7D-F461FF843516}" srcOrd="8" destOrd="0" presId="urn:microsoft.com/office/officeart/2005/8/layout/process4"/>
    <dgm:cxn modelId="{50403EBA-477C-4AA6-86AC-6B7D01AD5AA4}" type="presParOf" srcId="{45B61543-F3E6-4F42-AB7D-F461FF843516}" destId="{5221A9DF-2AF6-43A8-B827-A210556EF78A}" srcOrd="0" destOrd="0" presId="urn:microsoft.com/office/officeart/2005/8/layout/process4"/>
    <dgm:cxn modelId="{0A5B5234-A45F-4412-8183-D82CAE191875}" type="presParOf" srcId="{1FC2F54D-90B0-4EA6-A67F-8C15DBB803E3}" destId="{B5693A72-1C22-46D9-B741-B95689C39B28}" srcOrd="9" destOrd="0" presId="urn:microsoft.com/office/officeart/2005/8/layout/process4"/>
    <dgm:cxn modelId="{D1896712-519F-499C-845D-23530E968D04}" type="presParOf" srcId="{1FC2F54D-90B0-4EA6-A67F-8C15DBB803E3}" destId="{D8542540-DC38-4222-8E85-9505C298682A}" srcOrd="10" destOrd="0" presId="urn:microsoft.com/office/officeart/2005/8/layout/process4"/>
    <dgm:cxn modelId="{891FF2C4-7400-4E13-AFF3-4A836420CBD8}" type="presParOf" srcId="{D8542540-DC38-4222-8E85-9505C298682A}" destId="{ECD2D037-7EFB-41A1-A3AA-73AE45C9688A}"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154F8F-2861-4FE5-AD50-EFE4D42BE789}" type="doc">
      <dgm:prSet loTypeId="urn:microsoft.com/office/officeart/2005/8/layout/process4" loCatId="process" qsTypeId="urn:microsoft.com/office/officeart/2005/8/quickstyle/simple1" qsCatId="simple" csTypeId="urn:microsoft.com/office/officeart/2005/8/colors/accent1_1" csCatId="accent1" phldr="1"/>
      <dgm:spPr/>
      <dgm:t>
        <a:bodyPr/>
        <a:lstStyle/>
        <a:p>
          <a:endParaRPr kumimoji="1" lang="ja-JP" altLang="en-US"/>
        </a:p>
      </dgm:t>
    </dgm:pt>
    <dgm:pt modelId="{41825F62-A96E-4515-9318-1B81F1C06863}">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dirty="0" smtClean="0"/>
            <a:t>3.</a:t>
          </a:r>
          <a:r>
            <a:rPr kumimoji="1" lang="en-US" altLang="ja-JP" sz="2800" dirty="0" smtClean="0"/>
            <a:t>PostgreSQL</a:t>
          </a:r>
          <a:r>
            <a:rPr kumimoji="1" lang="ja-JP" altLang="ja-JP" sz="2800" dirty="0" smtClean="0"/>
            <a:t>スレーブ再起動</a:t>
          </a:r>
          <a:endParaRPr lang="en-US" altLang="ja-JP" sz="2800" dirty="0" smtClean="0"/>
        </a:p>
      </dgm:t>
    </dgm:pt>
    <dgm:pt modelId="{9C8E9075-2147-402C-8069-FE13494132C6}" type="parTrans" cxnId="{15E8254C-785A-4092-9CAA-BC66E58206CD}">
      <dgm:prSet/>
      <dgm:spPr/>
      <dgm:t>
        <a:bodyPr/>
        <a:lstStyle/>
        <a:p>
          <a:endParaRPr kumimoji="1" lang="ja-JP" altLang="en-US"/>
        </a:p>
      </dgm:t>
    </dgm:pt>
    <dgm:pt modelId="{6FF0B131-89AE-4B7B-B8A6-181B69DAF14C}" type="sibTrans" cxnId="{15E8254C-785A-4092-9CAA-BC66E58206CD}">
      <dgm:prSet/>
      <dgm:spPr/>
      <dgm:t>
        <a:bodyPr/>
        <a:lstStyle/>
        <a:p>
          <a:endParaRPr kumimoji="1" lang="ja-JP" altLang="en-US"/>
        </a:p>
      </dgm:t>
    </dgm:pt>
    <dgm:pt modelId="{88964016-A37F-4E1D-842D-666C9A38BAEA}">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dirty="0" smtClean="0"/>
            <a:t>4.</a:t>
          </a:r>
          <a:r>
            <a:rPr kumimoji="1" lang="ja-JP" altLang="ja-JP" sz="2800" dirty="0" smtClean="0"/>
            <a:t>レプリケーション状況の確認</a:t>
          </a:r>
          <a:r>
            <a:rPr kumimoji="1" lang="en-US" altLang="ja-JP" sz="2800" dirty="0" smtClean="0"/>
            <a:t>(</a:t>
          </a:r>
          <a:r>
            <a:rPr kumimoji="1" lang="ja-JP" altLang="ja-JP" sz="2800" dirty="0" smtClean="0"/>
            <a:t>マスタ</a:t>
          </a:r>
          <a:r>
            <a:rPr kumimoji="1" lang="en-US" altLang="ja-JP" sz="2800" dirty="0" smtClean="0"/>
            <a:t>)</a:t>
          </a:r>
          <a:endParaRPr lang="en-US" altLang="ja-JP" sz="2800" dirty="0" smtClean="0"/>
        </a:p>
      </dgm:t>
    </dgm:pt>
    <dgm:pt modelId="{7B63B0D2-7341-485C-89F2-CA41A854CCF5}" type="parTrans" cxnId="{D79C6601-1577-43C8-B26D-ECE47D4A0E43}">
      <dgm:prSet/>
      <dgm:spPr/>
      <dgm:t>
        <a:bodyPr/>
        <a:lstStyle/>
        <a:p>
          <a:endParaRPr kumimoji="1" lang="ja-JP" altLang="en-US"/>
        </a:p>
      </dgm:t>
    </dgm:pt>
    <dgm:pt modelId="{F4832CF5-8C7C-46C6-9B80-61B0D697C2B3}" type="sibTrans" cxnId="{D79C6601-1577-43C8-B26D-ECE47D4A0E43}">
      <dgm:prSet/>
      <dgm:spPr/>
      <dgm:t>
        <a:bodyPr/>
        <a:lstStyle/>
        <a:p>
          <a:endParaRPr kumimoji="1" lang="ja-JP" altLang="en-US"/>
        </a:p>
      </dgm:t>
    </dgm:pt>
    <dgm:pt modelId="{1FC2F54D-90B0-4EA6-A67F-8C15DBB803E3}" type="pres">
      <dgm:prSet presAssocID="{92154F8F-2861-4FE5-AD50-EFE4D42BE789}" presName="Name0" presStyleCnt="0">
        <dgm:presLayoutVars>
          <dgm:dir/>
          <dgm:animLvl val="lvl"/>
          <dgm:resizeHandles val="exact"/>
        </dgm:presLayoutVars>
      </dgm:prSet>
      <dgm:spPr/>
      <dgm:t>
        <a:bodyPr/>
        <a:lstStyle/>
        <a:p>
          <a:endParaRPr kumimoji="1" lang="ja-JP" altLang="en-US"/>
        </a:p>
      </dgm:t>
    </dgm:pt>
    <dgm:pt modelId="{FC7FB508-4395-4B47-8AFB-3A3368C707D7}" type="pres">
      <dgm:prSet presAssocID="{88964016-A37F-4E1D-842D-666C9A38BAEA}" presName="boxAndChildren" presStyleCnt="0"/>
      <dgm:spPr/>
    </dgm:pt>
    <dgm:pt modelId="{81A11CF2-727F-456D-AC9E-C079BD825725}" type="pres">
      <dgm:prSet presAssocID="{88964016-A37F-4E1D-842D-666C9A38BAEA}" presName="parentTextBox" presStyleLbl="node1" presStyleIdx="0" presStyleCnt="2"/>
      <dgm:spPr/>
      <dgm:t>
        <a:bodyPr/>
        <a:lstStyle/>
        <a:p>
          <a:endParaRPr kumimoji="1" lang="ja-JP" altLang="en-US"/>
        </a:p>
      </dgm:t>
    </dgm:pt>
    <dgm:pt modelId="{A7526E06-62F3-400F-BE28-062BA4E64F58}" type="pres">
      <dgm:prSet presAssocID="{6FF0B131-89AE-4B7B-B8A6-181B69DAF14C}" presName="sp" presStyleCnt="0"/>
      <dgm:spPr/>
    </dgm:pt>
    <dgm:pt modelId="{1A39E2FB-C45F-4E56-9D39-D282A901E518}" type="pres">
      <dgm:prSet presAssocID="{41825F62-A96E-4515-9318-1B81F1C06863}" presName="arrowAndChildren" presStyleCnt="0"/>
      <dgm:spPr/>
    </dgm:pt>
    <dgm:pt modelId="{50F4A41E-F3D2-44BF-BF8F-BF176BDFD436}" type="pres">
      <dgm:prSet presAssocID="{41825F62-A96E-4515-9318-1B81F1C06863}" presName="parentTextArrow" presStyleLbl="node1" presStyleIdx="1" presStyleCnt="2"/>
      <dgm:spPr/>
      <dgm:t>
        <a:bodyPr/>
        <a:lstStyle/>
        <a:p>
          <a:endParaRPr kumimoji="1" lang="ja-JP" altLang="en-US"/>
        </a:p>
      </dgm:t>
    </dgm:pt>
  </dgm:ptLst>
  <dgm:cxnLst>
    <dgm:cxn modelId="{35CC40A6-91D0-4695-9682-AE043154EB04}" type="presOf" srcId="{41825F62-A96E-4515-9318-1B81F1C06863}" destId="{50F4A41E-F3D2-44BF-BF8F-BF176BDFD436}" srcOrd="0" destOrd="0" presId="urn:microsoft.com/office/officeart/2005/8/layout/process4"/>
    <dgm:cxn modelId="{15E8254C-785A-4092-9CAA-BC66E58206CD}" srcId="{92154F8F-2861-4FE5-AD50-EFE4D42BE789}" destId="{41825F62-A96E-4515-9318-1B81F1C06863}" srcOrd="0" destOrd="0" parTransId="{9C8E9075-2147-402C-8069-FE13494132C6}" sibTransId="{6FF0B131-89AE-4B7B-B8A6-181B69DAF14C}"/>
    <dgm:cxn modelId="{09CCCB9A-BC64-4382-A07A-B7C0194B5B4D}" type="presOf" srcId="{88964016-A37F-4E1D-842D-666C9A38BAEA}" destId="{81A11CF2-727F-456D-AC9E-C079BD825725}" srcOrd="0" destOrd="0" presId="urn:microsoft.com/office/officeart/2005/8/layout/process4"/>
    <dgm:cxn modelId="{D79C6601-1577-43C8-B26D-ECE47D4A0E43}" srcId="{92154F8F-2861-4FE5-AD50-EFE4D42BE789}" destId="{88964016-A37F-4E1D-842D-666C9A38BAEA}" srcOrd="1" destOrd="0" parTransId="{7B63B0D2-7341-485C-89F2-CA41A854CCF5}" sibTransId="{F4832CF5-8C7C-46C6-9B80-61B0D697C2B3}"/>
    <dgm:cxn modelId="{B54C3442-4D8D-4F23-923A-918BA7D9CBCC}" type="presOf" srcId="{92154F8F-2861-4FE5-AD50-EFE4D42BE789}" destId="{1FC2F54D-90B0-4EA6-A67F-8C15DBB803E3}" srcOrd="0" destOrd="0" presId="urn:microsoft.com/office/officeart/2005/8/layout/process4"/>
    <dgm:cxn modelId="{2D5018B5-DB60-4237-B36F-792DEAEB13DE}" type="presParOf" srcId="{1FC2F54D-90B0-4EA6-A67F-8C15DBB803E3}" destId="{FC7FB508-4395-4B47-8AFB-3A3368C707D7}" srcOrd="0" destOrd="0" presId="urn:microsoft.com/office/officeart/2005/8/layout/process4"/>
    <dgm:cxn modelId="{5E7878FC-90B2-4F93-BD78-03161363FE9D}" type="presParOf" srcId="{FC7FB508-4395-4B47-8AFB-3A3368C707D7}" destId="{81A11CF2-727F-456D-AC9E-C079BD825725}" srcOrd="0" destOrd="0" presId="urn:microsoft.com/office/officeart/2005/8/layout/process4"/>
    <dgm:cxn modelId="{23A1614A-CE2B-4A53-9170-75EE19A7712C}" type="presParOf" srcId="{1FC2F54D-90B0-4EA6-A67F-8C15DBB803E3}" destId="{A7526E06-62F3-400F-BE28-062BA4E64F58}" srcOrd="1" destOrd="0" presId="urn:microsoft.com/office/officeart/2005/8/layout/process4"/>
    <dgm:cxn modelId="{1E0CC90D-D61E-4171-BB80-53538E616923}" type="presParOf" srcId="{1FC2F54D-90B0-4EA6-A67F-8C15DBB803E3}" destId="{1A39E2FB-C45F-4E56-9D39-D282A901E518}" srcOrd="2" destOrd="0" presId="urn:microsoft.com/office/officeart/2005/8/layout/process4"/>
    <dgm:cxn modelId="{F1702484-FE75-4557-92CB-825C6D91924B}" type="presParOf" srcId="{1A39E2FB-C45F-4E56-9D39-D282A901E518}" destId="{50F4A41E-F3D2-44BF-BF8F-BF176BDFD436}"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2154F8F-2861-4FE5-AD50-EFE4D42BE789}" type="doc">
      <dgm:prSet loTypeId="urn:microsoft.com/office/officeart/2005/8/layout/process4" loCatId="process" qsTypeId="urn:microsoft.com/office/officeart/2005/8/quickstyle/simple1" qsCatId="simple" csTypeId="urn:microsoft.com/office/officeart/2005/8/colors/accent1_1" csCatId="accent1" phldr="1"/>
      <dgm:spPr/>
      <dgm:t>
        <a:bodyPr/>
        <a:lstStyle/>
        <a:p>
          <a:endParaRPr kumimoji="1" lang="ja-JP" altLang="en-US"/>
        </a:p>
      </dgm:t>
    </dgm:pt>
    <dgm:pt modelId="{C6C56224-3ADD-4656-B5EC-2EE762CEE08B}">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dirty="0" smtClean="0"/>
            <a:t>2.</a:t>
          </a:r>
          <a:r>
            <a:rPr kumimoji="1" lang="en-US" altLang="ja-JP" sz="2800" dirty="0" smtClean="0"/>
            <a:t>recovery.conf</a:t>
          </a:r>
          <a:r>
            <a:rPr kumimoji="1" lang="ja-JP" altLang="ja-JP" sz="2800" dirty="0" smtClean="0"/>
            <a:t>の設定</a:t>
          </a:r>
          <a:endParaRPr lang="en-US" altLang="ja-JP" sz="2800" dirty="0" smtClean="0"/>
        </a:p>
      </dgm:t>
    </dgm:pt>
    <dgm:pt modelId="{2E5D33C5-330E-44E2-8EB6-62032FC12EE8}" type="parTrans" cxnId="{937590CA-FEC1-4E4E-BEEA-3036A54710DD}">
      <dgm:prSet/>
      <dgm:spPr/>
      <dgm:t>
        <a:bodyPr/>
        <a:lstStyle/>
        <a:p>
          <a:pPr algn="l"/>
          <a:endParaRPr lang="ja-JP" altLang="en-US" sz="2800"/>
        </a:p>
      </dgm:t>
    </dgm:pt>
    <dgm:pt modelId="{4AB7FBE3-AC62-4E21-A669-093AFBE81FDC}" type="sibTrans" cxnId="{937590CA-FEC1-4E4E-BEEA-3036A54710DD}">
      <dgm:prSet/>
      <dgm:spPr/>
      <dgm:t>
        <a:bodyPr/>
        <a:lstStyle/>
        <a:p>
          <a:pPr algn="l"/>
          <a:endParaRPr lang="ja-JP" altLang="en-US" sz="2800"/>
        </a:p>
      </dgm:t>
    </dgm:pt>
    <dgm:pt modelId="{7561F491-0A0C-4324-85A4-0F4D4A5E21C2}">
      <dgm:prSet phldrT="[テキスト]" custT="1">
        <dgm:style>
          <a:lnRef idx="2">
            <a:schemeClr val="accent4"/>
          </a:lnRef>
          <a:fillRef idx="1">
            <a:schemeClr val="lt1"/>
          </a:fillRef>
          <a:effectRef idx="0">
            <a:schemeClr val="accent4"/>
          </a:effectRef>
          <a:fontRef idx="minor">
            <a:schemeClr val="dk1"/>
          </a:fontRef>
        </dgm:style>
      </dgm:prSet>
      <dgm:spPr>
        <a:ln/>
      </dgm:spPr>
      <dgm:t>
        <a:bodyPr/>
        <a:lstStyle/>
        <a:p>
          <a:pPr algn="l"/>
          <a:r>
            <a:rPr lang="en-US" altLang="ja-JP" sz="2800" dirty="0" smtClean="0"/>
            <a:t>1.</a:t>
          </a:r>
          <a:r>
            <a:rPr kumimoji="1" lang="en-US" altLang="ja-JP" sz="2800" dirty="0" smtClean="0"/>
            <a:t>pg_basebackup</a:t>
          </a:r>
          <a:r>
            <a:rPr kumimoji="1" lang="ja-JP" altLang="ja-JP" sz="2800" dirty="0" smtClean="0"/>
            <a:t>によるベースバックアップ取得</a:t>
          </a:r>
          <a:endParaRPr lang="ja-JP" altLang="en-US" sz="2800" dirty="0"/>
        </a:p>
      </dgm:t>
    </dgm:pt>
    <dgm:pt modelId="{4F75E843-6493-487D-8C39-4631650C07C6}" type="parTrans" cxnId="{7BEC74EC-D920-45DE-BBF6-D68FB94D750C}">
      <dgm:prSet/>
      <dgm:spPr/>
      <dgm:t>
        <a:bodyPr/>
        <a:lstStyle/>
        <a:p>
          <a:pPr algn="l"/>
          <a:endParaRPr lang="ja-JP" altLang="en-US" sz="2800"/>
        </a:p>
      </dgm:t>
    </dgm:pt>
    <dgm:pt modelId="{65A11304-0B38-4DE3-9041-CABF7959CDB7}" type="sibTrans" cxnId="{7BEC74EC-D920-45DE-BBF6-D68FB94D750C}">
      <dgm:prSet/>
      <dgm:spPr/>
      <dgm:t>
        <a:bodyPr/>
        <a:lstStyle/>
        <a:p>
          <a:pPr algn="l"/>
          <a:endParaRPr lang="ja-JP" altLang="en-US" sz="2800"/>
        </a:p>
      </dgm:t>
    </dgm:pt>
    <dgm:pt modelId="{0CC536B6-7B84-42B3-BF30-62158921BE60}">
      <dgm:prSet custT="1"/>
      <dgm:spPr>
        <a:ln>
          <a:noFill/>
        </a:ln>
      </dgm:spPr>
      <dgm:t>
        <a:bodyPr/>
        <a:lstStyle/>
        <a:p>
          <a:pPr algn="l"/>
          <a:endParaRPr lang="en-US" altLang="ja-JP" sz="2800" dirty="0" smtClean="0">
            <a:noFill/>
          </a:endParaRPr>
        </a:p>
      </dgm:t>
    </dgm:pt>
    <dgm:pt modelId="{C4D87DF3-FCED-41BE-AC8D-727E0B0B620C}" type="parTrans" cxnId="{41FF0CC4-DD38-4935-9925-8EAE15627756}">
      <dgm:prSet/>
      <dgm:spPr/>
      <dgm:t>
        <a:bodyPr/>
        <a:lstStyle/>
        <a:p>
          <a:endParaRPr kumimoji="1" lang="ja-JP" altLang="en-US"/>
        </a:p>
      </dgm:t>
    </dgm:pt>
    <dgm:pt modelId="{AE6C5AA5-BA3F-4FF6-BF66-1401F2CB4119}" type="sibTrans" cxnId="{41FF0CC4-DD38-4935-9925-8EAE15627756}">
      <dgm:prSet/>
      <dgm:spPr/>
      <dgm:t>
        <a:bodyPr/>
        <a:lstStyle/>
        <a:p>
          <a:endParaRPr kumimoji="1" lang="ja-JP" altLang="en-US"/>
        </a:p>
      </dgm:t>
    </dgm:pt>
    <dgm:pt modelId="{FDA12956-84DB-4A7F-A78A-FDDF1444A213}">
      <dgm:prSet custT="1"/>
      <dgm:spPr>
        <a:ln>
          <a:noFill/>
        </a:ln>
      </dgm:spPr>
      <dgm:t>
        <a:bodyPr/>
        <a:lstStyle/>
        <a:p>
          <a:pPr algn="l"/>
          <a:endParaRPr lang="en-US" altLang="ja-JP" sz="2800" dirty="0" smtClean="0">
            <a:noFill/>
          </a:endParaRPr>
        </a:p>
      </dgm:t>
    </dgm:pt>
    <dgm:pt modelId="{A3575533-8BB2-4C36-9E19-EE617FAA42D9}" type="parTrans" cxnId="{C7155B04-1CD0-4471-870A-EBF366B369C2}">
      <dgm:prSet/>
      <dgm:spPr/>
      <dgm:t>
        <a:bodyPr/>
        <a:lstStyle/>
        <a:p>
          <a:endParaRPr kumimoji="1" lang="ja-JP" altLang="en-US"/>
        </a:p>
      </dgm:t>
    </dgm:pt>
    <dgm:pt modelId="{23D85789-DD01-4073-AC6E-DDD5D83ABAE8}" type="sibTrans" cxnId="{C7155B04-1CD0-4471-870A-EBF366B369C2}">
      <dgm:prSet/>
      <dgm:spPr/>
      <dgm:t>
        <a:bodyPr/>
        <a:lstStyle/>
        <a:p>
          <a:endParaRPr kumimoji="1" lang="ja-JP" altLang="en-US"/>
        </a:p>
      </dgm:t>
    </dgm:pt>
    <dgm:pt modelId="{9C2F326C-0BE9-4A39-B759-798D132D7BAA}">
      <dgm:prSet custT="1"/>
      <dgm:spPr>
        <a:ln>
          <a:noFill/>
        </a:ln>
      </dgm:spPr>
      <dgm:t>
        <a:bodyPr/>
        <a:lstStyle/>
        <a:p>
          <a:pPr algn="l"/>
          <a:endParaRPr lang="en-US" altLang="ja-JP" sz="2800" dirty="0" smtClean="0">
            <a:noFill/>
          </a:endParaRPr>
        </a:p>
      </dgm:t>
    </dgm:pt>
    <dgm:pt modelId="{F90E66C1-45D7-45EF-9001-071402839AD8}" type="parTrans" cxnId="{6BC74D72-9EDF-4241-8355-07F65C653587}">
      <dgm:prSet/>
      <dgm:spPr/>
      <dgm:t>
        <a:bodyPr/>
        <a:lstStyle/>
        <a:p>
          <a:endParaRPr kumimoji="1" lang="ja-JP" altLang="en-US"/>
        </a:p>
      </dgm:t>
    </dgm:pt>
    <dgm:pt modelId="{DD824B99-01ED-4928-A4D9-9DDCF0013E0E}" type="sibTrans" cxnId="{6BC74D72-9EDF-4241-8355-07F65C653587}">
      <dgm:prSet/>
      <dgm:spPr/>
      <dgm:t>
        <a:bodyPr/>
        <a:lstStyle/>
        <a:p>
          <a:endParaRPr kumimoji="1" lang="ja-JP" altLang="en-US"/>
        </a:p>
      </dgm:t>
    </dgm:pt>
    <dgm:pt modelId="{27A05EDA-1C27-4274-9D73-F8022B0DF16E}">
      <dgm:prSet custT="1"/>
      <dgm:spPr>
        <a:ln>
          <a:noFill/>
        </a:ln>
      </dgm:spPr>
      <dgm:t>
        <a:bodyPr/>
        <a:lstStyle/>
        <a:p>
          <a:pPr algn="l"/>
          <a:endParaRPr lang="en-US" altLang="ja-JP" sz="2800" dirty="0" smtClean="0">
            <a:noFill/>
          </a:endParaRPr>
        </a:p>
      </dgm:t>
    </dgm:pt>
    <dgm:pt modelId="{2517CDAA-D316-475D-8B2C-EAA1C5E1874D}" type="parTrans" cxnId="{CDA2F2E1-A073-46AC-B3CD-39E2DAF95846}">
      <dgm:prSet/>
      <dgm:spPr/>
      <dgm:t>
        <a:bodyPr/>
        <a:lstStyle/>
        <a:p>
          <a:endParaRPr kumimoji="1" lang="ja-JP" altLang="en-US"/>
        </a:p>
      </dgm:t>
    </dgm:pt>
    <dgm:pt modelId="{E13F9AB0-2268-4831-90D6-015D3BAA521D}" type="sibTrans" cxnId="{CDA2F2E1-A073-46AC-B3CD-39E2DAF95846}">
      <dgm:prSet/>
      <dgm:spPr/>
      <dgm:t>
        <a:bodyPr/>
        <a:lstStyle/>
        <a:p>
          <a:endParaRPr kumimoji="1" lang="ja-JP" altLang="en-US"/>
        </a:p>
      </dgm:t>
    </dgm:pt>
    <dgm:pt modelId="{1FC2F54D-90B0-4EA6-A67F-8C15DBB803E3}" type="pres">
      <dgm:prSet presAssocID="{92154F8F-2861-4FE5-AD50-EFE4D42BE789}" presName="Name0" presStyleCnt="0">
        <dgm:presLayoutVars>
          <dgm:dir/>
          <dgm:animLvl val="lvl"/>
          <dgm:resizeHandles val="exact"/>
        </dgm:presLayoutVars>
      </dgm:prSet>
      <dgm:spPr/>
      <dgm:t>
        <a:bodyPr/>
        <a:lstStyle/>
        <a:p>
          <a:endParaRPr kumimoji="1" lang="ja-JP" altLang="en-US"/>
        </a:p>
      </dgm:t>
    </dgm:pt>
    <dgm:pt modelId="{390FCA4F-17DC-41C0-85ED-B238AF926349}" type="pres">
      <dgm:prSet presAssocID="{27A05EDA-1C27-4274-9D73-F8022B0DF16E}" presName="boxAndChildren" presStyleCnt="0"/>
      <dgm:spPr/>
    </dgm:pt>
    <dgm:pt modelId="{8B4731D7-04C2-49FD-A127-297CA6023C30}" type="pres">
      <dgm:prSet presAssocID="{27A05EDA-1C27-4274-9D73-F8022B0DF16E}" presName="parentTextBox" presStyleLbl="node1" presStyleIdx="0" presStyleCnt="6"/>
      <dgm:spPr/>
      <dgm:t>
        <a:bodyPr/>
        <a:lstStyle/>
        <a:p>
          <a:endParaRPr kumimoji="1" lang="ja-JP" altLang="en-US"/>
        </a:p>
      </dgm:t>
    </dgm:pt>
    <dgm:pt modelId="{09B06F25-84A3-4ADB-A5E3-05F3B88B6636}" type="pres">
      <dgm:prSet presAssocID="{DD824B99-01ED-4928-A4D9-9DDCF0013E0E}" presName="sp" presStyleCnt="0"/>
      <dgm:spPr/>
    </dgm:pt>
    <dgm:pt modelId="{25F02ED6-F98E-4C29-B061-74C4374332C2}" type="pres">
      <dgm:prSet presAssocID="{9C2F326C-0BE9-4A39-B759-798D132D7BAA}" presName="arrowAndChildren" presStyleCnt="0"/>
      <dgm:spPr/>
    </dgm:pt>
    <dgm:pt modelId="{0F4AF0A5-EF2A-4AC2-9CAC-70DCAD815693}" type="pres">
      <dgm:prSet presAssocID="{9C2F326C-0BE9-4A39-B759-798D132D7BAA}" presName="parentTextArrow" presStyleLbl="node1" presStyleIdx="1" presStyleCnt="6"/>
      <dgm:spPr/>
      <dgm:t>
        <a:bodyPr/>
        <a:lstStyle/>
        <a:p>
          <a:endParaRPr kumimoji="1" lang="ja-JP" altLang="en-US"/>
        </a:p>
      </dgm:t>
    </dgm:pt>
    <dgm:pt modelId="{2E6C7206-73E7-465A-B1CB-BA6FD9129ED8}" type="pres">
      <dgm:prSet presAssocID="{23D85789-DD01-4073-AC6E-DDD5D83ABAE8}" presName="sp" presStyleCnt="0"/>
      <dgm:spPr/>
    </dgm:pt>
    <dgm:pt modelId="{7B969562-81C0-462E-AF68-4A23A4D22930}" type="pres">
      <dgm:prSet presAssocID="{FDA12956-84DB-4A7F-A78A-FDDF1444A213}" presName="arrowAndChildren" presStyleCnt="0"/>
      <dgm:spPr/>
    </dgm:pt>
    <dgm:pt modelId="{92E6D9EE-6A64-4F1A-B69E-635F532B30B1}" type="pres">
      <dgm:prSet presAssocID="{FDA12956-84DB-4A7F-A78A-FDDF1444A213}" presName="parentTextArrow" presStyleLbl="node1" presStyleIdx="2" presStyleCnt="6"/>
      <dgm:spPr/>
      <dgm:t>
        <a:bodyPr/>
        <a:lstStyle/>
        <a:p>
          <a:endParaRPr kumimoji="1" lang="ja-JP" altLang="en-US"/>
        </a:p>
      </dgm:t>
    </dgm:pt>
    <dgm:pt modelId="{2FB78E92-1A72-4E46-9340-804E33CB900B}" type="pres">
      <dgm:prSet presAssocID="{AE6C5AA5-BA3F-4FF6-BF66-1401F2CB4119}" presName="sp" presStyleCnt="0"/>
      <dgm:spPr/>
    </dgm:pt>
    <dgm:pt modelId="{714D0CCC-E2A7-4829-B750-CE9463357BA3}" type="pres">
      <dgm:prSet presAssocID="{0CC536B6-7B84-42B3-BF30-62158921BE60}" presName="arrowAndChildren" presStyleCnt="0"/>
      <dgm:spPr/>
    </dgm:pt>
    <dgm:pt modelId="{AC7B76C7-38F0-4BEB-A917-D0EB22D4EF66}" type="pres">
      <dgm:prSet presAssocID="{0CC536B6-7B84-42B3-BF30-62158921BE60}" presName="parentTextArrow" presStyleLbl="node1" presStyleIdx="3" presStyleCnt="6"/>
      <dgm:spPr/>
      <dgm:t>
        <a:bodyPr/>
        <a:lstStyle/>
        <a:p>
          <a:endParaRPr kumimoji="1" lang="ja-JP" altLang="en-US"/>
        </a:p>
      </dgm:t>
    </dgm:pt>
    <dgm:pt modelId="{78AC754E-A1A2-40E3-8A05-8440EA678EE1}" type="pres">
      <dgm:prSet presAssocID="{4AB7FBE3-AC62-4E21-A669-093AFBE81FDC}" presName="sp" presStyleCnt="0"/>
      <dgm:spPr/>
    </dgm:pt>
    <dgm:pt modelId="{45B61543-F3E6-4F42-AB7D-F461FF843516}" type="pres">
      <dgm:prSet presAssocID="{C6C56224-3ADD-4656-B5EC-2EE762CEE08B}" presName="arrowAndChildren" presStyleCnt="0"/>
      <dgm:spPr/>
    </dgm:pt>
    <dgm:pt modelId="{5221A9DF-2AF6-43A8-B827-A210556EF78A}" type="pres">
      <dgm:prSet presAssocID="{C6C56224-3ADD-4656-B5EC-2EE762CEE08B}" presName="parentTextArrow" presStyleLbl="node1" presStyleIdx="4" presStyleCnt="6"/>
      <dgm:spPr/>
      <dgm:t>
        <a:bodyPr/>
        <a:lstStyle/>
        <a:p>
          <a:endParaRPr kumimoji="1" lang="ja-JP" altLang="en-US"/>
        </a:p>
      </dgm:t>
    </dgm:pt>
    <dgm:pt modelId="{B5693A72-1C22-46D9-B741-B95689C39B28}" type="pres">
      <dgm:prSet presAssocID="{65A11304-0B38-4DE3-9041-CABF7959CDB7}" presName="sp" presStyleCnt="0"/>
      <dgm:spPr/>
    </dgm:pt>
    <dgm:pt modelId="{D8542540-DC38-4222-8E85-9505C298682A}" type="pres">
      <dgm:prSet presAssocID="{7561F491-0A0C-4324-85A4-0F4D4A5E21C2}" presName="arrowAndChildren" presStyleCnt="0"/>
      <dgm:spPr/>
    </dgm:pt>
    <dgm:pt modelId="{ECD2D037-7EFB-41A1-A3AA-73AE45C9688A}" type="pres">
      <dgm:prSet presAssocID="{7561F491-0A0C-4324-85A4-0F4D4A5E21C2}" presName="parentTextArrow" presStyleLbl="node1" presStyleIdx="5" presStyleCnt="6"/>
      <dgm:spPr/>
      <dgm:t>
        <a:bodyPr/>
        <a:lstStyle/>
        <a:p>
          <a:endParaRPr kumimoji="1" lang="ja-JP" altLang="en-US"/>
        </a:p>
      </dgm:t>
    </dgm:pt>
  </dgm:ptLst>
  <dgm:cxnLst>
    <dgm:cxn modelId="{05355906-56BE-4570-B42F-DA8C0027872F}" type="presOf" srcId="{FDA12956-84DB-4A7F-A78A-FDDF1444A213}" destId="{92E6D9EE-6A64-4F1A-B69E-635F532B30B1}" srcOrd="0" destOrd="0" presId="urn:microsoft.com/office/officeart/2005/8/layout/process4"/>
    <dgm:cxn modelId="{7B4432FD-9FC3-4B35-B598-0E264D505EC7}" type="presOf" srcId="{0CC536B6-7B84-42B3-BF30-62158921BE60}" destId="{AC7B76C7-38F0-4BEB-A917-D0EB22D4EF66}" srcOrd="0" destOrd="0" presId="urn:microsoft.com/office/officeart/2005/8/layout/process4"/>
    <dgm:cxn modelId="{7BEC74EC-D920-45DE-BBF6-D68FB94D750C}" srcId="{92154F8F-2861-4FE5-AD50-EFE4D42BE789}" destId="{7561F491-0A0C-4324-85A4-0F4D4A5E21C2}" srcOrd="0" destOrd="0" parTransId="{4F75E843-6493-487D-8C39-4631650C07C6}" sibTransId="{65A11304-0B38-4DE3-9041-CABF7959CDB7}"/>
    <dgm:cxn modelId="{B124D470-69E1-4118-A149-379A89E73361}" type="presOf" srcId="{C6C56224-3ADD-4656-B5EC-2EE762CEE08B}" destId="{5221A9DF-2AF6-43A8-B827-A210556EF78A}" srcOrd="0" destOrd="0" presId="urn:microsoft.com/office/officeart/2005/8/layout/process4"/>
    <dgm:cxn modelId="{602CC25D-4910-4494-A784-D6DA0CD42A28}" type="presOf" srcId="{27A05EDA-1C27-4274-9D73-F8022B0DF16E}" destId="{8B4731D7-04C2-49FD-A127-297CA6023C30}" srcOrd="0" destOrd="0" presId="urn:microsoft.com/office/officeart/2005/8/layout/process4"/>
    <dgm:cxn modelId="{937590CA-FEC1-4E4E-BEEA-3036A54710DD}" srcId="{92154F8F-2861-4FE5-AD50-EFE4D42BE789}" destId="{C6C56224-3ADD-4656-B5EC-2EE762CEE08B}" srcOrd="1" destOrd="0" parTransId="{2E5D33C5-330E-44E2-8EB6-62032FC12EE8}" sibTransId="{4AB7FBE3-AC62-4E21-A669-093AFBE81FDC}"/>
    <dgm:cxn modelId="{C19B06BA-42AC-42F0-A044-E792AFEA752C}" type="presOf" srcId="{7561F491-0A0C-4324-85A4-0F4D4A5E21C2}" destId="{ECD2D037-7EFB-41A1-A3AA-73AE45C9688A}" srcOrd="0" destOrd="0" presId="urn:microsoft.com/office/officeart/2005/8/layout/process4"/>
    <dgm:cxn modelId="{41FF0CC4-DD38-4935-9925-8EAE15627756}" srcId="{92154F8F-2861-4FE5-AD50-EFE4D42BE789}" destId="{0CC536B6-7B84-42B3-BF30-62158921BE60}" srcOrd="2" destOrd="0" parTransId="{C4D87DF3-FCED-41BE-AC8D-727E0B0B620C}" sibTransId="{AE6C5AA5-BA3F-4FF6-BF66-1401F2CB4119}"/>
    <dgm:cxn modelId="{6BC74D72-9EDF-4241-8355-07F65C653587}" srcId="{92154F8F-2861-4FE5-AD50-EFE4D42BE789}" destId="{9C2F326C-0BE9-4A39-B759-798D132D7BAA}" srcOrd="4" destOrd="0" parTransId="{F90E66C1-45D7-45EF-9001-071402839AD8}" sibTransId="{DD824B99-01ED-4928-A4D9-9DDCF0013E0E}"/>
    <dgm:cxn modelId="{C805C4C3-9450-43A4-BB9E-A4AE35E8795B}" type="presOf" srcId="{92154F8F-2861-4FE5-AD50-EFE4D42BE789}" destId="{1FC2F54D-90B0-4EA6-A67F-8C15DBB803E3}" srcOrd="0" destOrd="0" presId="urn:microsoft.com/office/officeart/2005/8/layout/process4"/>
    <dgm:cxn modelId="{C7155B04-1CD0-4471-870A-EBF366B369C2}" srcId="{92154F8F-2861-4FE5-AD50-EFE4D42BE789}" destId="{FDA12956-84DB-4A7F-A78A-FDDF1444A213}" srcOrd="3" destOrd="0" parTransId="{A3575533-8BB2-4C36-9E19-EE617FAA42D9}" sibTransId="{23D85789-DD01-4073-AC6E-DDD5D83ABAE8}"/>
    <dgm:cxn modelId="{CDA2F2E1-A073-46AC-B3CD-39E2DAF95846}" srcId="{92154F8F-2861-4FE5-AD50-EFE4D42BE789}" destId="{27A05EDA-1C27-4274-9D73-F8022B0DF16E}" srcOrd="5" destOrd="0" parTransId="{2517CDAA-D316-475D-8B2C-EAA1C5E1874D}" sibTransId="{E13F9AB0-2268-4831-90D6-015D3BAA521D}"/>
    <dgm:cxn modelId="{34C2DDA7-313E-4232-9CD2-BD184F5A01DE}" type="presOf" srcId="{9C2F326C-0BE9-4A39-B759-798D132D7BAA}" destId="{0F4AF0A5-EF2A-4AC2-9CAC-70DCAD815693}" srcOrd="0" destOrd="0" presId="urn:microsoft.com/office/officeart/2005/8/layout/process4"/>
    <dgm:cxn modelId="{14DA96C6-14A4-4CFC-878F-CD6EA3C06209}" type="presParOf" srcId="{1FC2F54D-90B0-4EA6-A67F-8C15DBB803E3}" destId="{390FCA4F-17DC-41C0-85ED-B238AF926349}" srcOrd="0" destOrd="0" presId="urn:microsoft.com/office/officeart/2005/8/layout/process4"/>
    <dgm:cxn modelId="{9F2A6C42-F52A-4D10-AE13-2BB6449381EF}" type="presParOf" srcId="{390FCA4F-17DC-41C0-85ED-B238AF926349}" destId="{8B4731D7-04C2-49FD-A127-297CA6023C30}" srcOrd="0" destOrd="0" presId="urn:microsoft.com/office/officeart/2005/8/layout/process4"/>
    <dgm:cxn modelId="{F7944768-9313-4354-B37F-5452CAA0DE51}" type="presParOf" srcId="{1FC2F54D-90B0-4EA6-A67F-8C15DBB803E3}" destId="{09B06F25-84A3-4ADB-A5E3-05F3B88B6636}" srcOrd="1" destOrd="0" presId="urn:microsoft.com/office/officeart/2005/8/layout/process4"/>
    <dgm:cxn modelId="{8FEB2C3C-D713-4D9C-A173-9A74AA6A793A}" type="presParOf" srcId="{1FC2F54D-90B0-4EA6-A67F-8C15DBB803E3}" destId="{25F02ED6-F98E-4C29-B061-74C4374332C2}" srcOrd="2" destOrd="0" presId="urn:microsoft.com/office/officeart/2005/8/layout/process4"/>
    <dgm:cxn modelId="{6E8FB748-35FD-4CF0-AEF2-6647B2FA21ED}" type="presParOf" srcId="{25F02ED6-F98E-4C29-B061-74C4374332C2}" destId="{0F4AF0A5-EF2A-4AC2-9CAC-70DCAD815693}" srcOrd="0" destOrd="0" presId="urn:microsoft.com/office/officeart/2005/8/layout/process4"/>
    <dgm:cxn modelId="{857AA3A7-4408-4374-9EE5-2F39BF994DA1}" type="presParOf" srcId="{1FC2F54D-90B0-4EA6-A67F-8C15DBB803E3}" destId="{2E6C7206-73E7-465A-B1CB-BA6FD9129ED8}" srcOrd="3" destOrd="0" presId="urn:microsoft.com/office/officeart/2005/8/layout/process4"/>
    <dgm:cxn modelId="{CC9C8185-41BA-414B-A63F-74A2ABEFF05A}" type="presParOf" srcId="{1FC2F54D-90B0-4EA6-A67F-8C15DBB803E3}" destId="{7B969562-81C0-462E-AF68-4A23A4D22930}" srcOrd="4" destOrd="0" presId="urn:microsoft.com/office/officeart/2005/8/layout/process4"/>
    <dgm:cxn modelId="{C0095A5F-F243-422F-B373-E9DDA88A2C05}" type="presParOf" srcId="{7B969562-81C0-462E-AF68-4A23A4D22930}" destId="{92E6D9EE-6A64-4F1A-B69E-635F532B30B1}" srcOrd="0" destOrd="0" presId="urn:microsoft.com/office/officeart/2005/8/layout/process4"/>
    <dgm:cxn modelId="{4A245CE3-C5CE-4019-8FB4-8319553FCE91}" type="presParOf" srcId="{1FC2F54D-90B0-4EA6-A67F-8C15DBB803E3}" destId="{2FB78E92-1A72-4E46-9340-804E33CB900B}" srcOrd="5" destOrd="0" presId="urn:microsoft.com/office/officeart/2005/8/layout/process4"/>
    <dgm:cxn modelId="{28A93727-1623-4349-AE90-F01174AF59E9}" type="presParOf" srcId="{1FC2F54D-90B0-4EA6-A67F-8C15DBB803E3}" destId="{714D0CCC-E2A7-4829-B750-CE9463357BA3}" srcOrd="6" destOrd="0" presId="urn:microsoft.com/office/officeart/2005/8/layout/process4"/>
    <dgm:cxn modelId="{C9D855FC-A9BD-434C-8F35-FFA8F871D7F1}" type="presParOf" srcId="{714D0CCC-E2A7-4829-B750-CE9463357BA3}" destId="{AC7B76C7-38F0-4BEB-A917-D0EB22D4EF66}" srcOrd="0" destOrd="0" presId="urn:microsoft.com/office/officeart/2005/8/layout/process4"/>
    <dgm:cxn modelId="{5238EABA-61BB-4B97-B64B-99EFD2445740}" type="presParOf" srcId="{1FC2F54D-90B0-4EA6-A67F-8C15DBB803E3}" destId="{78AC754E-A1A2-40E3-8A05-8440EA678EE1}" srcOrd="7" destOrd="0" presId="urn:microsoft.com/office/officeart/2005/8/layout/process4"/>
    <dgm:cxn modelId="{B22AC08A-2180-49D8-B634-03606706B5CB}" type="presParOf" srcId="{1FC2F54D-90B0-4EA6-A67F-8C15DBB803E3}" destId="{45B61543-F3E6-4F42-AB7D-F461FF843516}" srcOrd="8" destOrd="0" presId="urn:microsoft.com/office/officeart/2005/8/layout/process4"/>
    <dgm:cxn modelId="{7B0166AD-12A1-4526-8FDC-BCAEF349FD9E}" type="presParOf" srcId="{45B61543-F3E6-4F42-AB7D-F461FF843516}" destId="{5221A9DF-2AF6-43A8-B827-A210556EF78A}" srcOrd="0" destOrd="0" presId="urn:microsoft.com/office/officeart/2005/8/layout/process4"/>
    <dgm:cxn modelId="{D8C031CA-3F72-4B7A-9DE1-74CA10B1662D}" type="presParOf" srcId="{1FC2F54D-90B0-4EA6-A67F-8C15DBB803E3}" destId="{B5693A72-1C22-46D9-B741-B95689C39B28}" srcOrd="9" destOrd="0" presId="urn:microsoft.com/office/officeart/2005/8/layout/process4"/>
    <dgm:cxn modelId="{BAFC01C5-88E2-481E-92FC-B3E6A56F0742}" type="presParOf" srcId="{1FC2F54D-90B0-4EA6-A67F-8C15DBB803E3}" destId="{D8542540-DC38-4222-8E85-9505C298682A}" srcOrd="10" destOrd="0" presId="urn:microsoft.com/office/officeart/2005/8/layout/process4"/>
    <dgm:cxn modelId="{70C16020-4788-4812-AAB9-9757B64BC31D}" type="presParOf" srcId="{D8542540-DC38-4222-8E85-9505C298682A}" destId="{ECD2D037-7EFB-41A1-A3AA-73AE45C9688A}"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2154F8F-2861-4FE5-AD50-EFE4D42BE789}" type="doc">
      <dgm:prSet loTypeId="urn:microsoft.com/office/officeart/2005/8/layout/process4" loCatId="process" qsTypeId="urn:microsoft.com/office/officeart/2005/8/quickstyle/simple1" qsCatId="simple" csTypeId="urn:microsoft.com/office/officeart/2005/8/colors/accent1_1" csCatId="accent1" phldr="1"/>
      <dgm:spPr/>
      <dgm:t>
        <a:bodyPr/>
        <a:lstStyle/>
        <a:p>
          <a:endParaRPr kumimoji="1" lang="ja-JP" altLang="en-US"/>
        </a:p>
      </dgm:t>
    </dgm:pt>
    <dgm:pt modelId="{41825F62-A96E-4515-9318-1B81F1C06863}">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smtClean="0"/>
            <a:t>4.</a:t>
          </a:r>
          <a:r>
            <a:rPr kumimoji="1" lang="en-US" altLang="ja-JP" sz="2800" smtClean="0"/>
            <a:t>PostgreSQL</a:t>
          </a:r>
          <a:r>
            <a:rPr kumimoji="1" lang="ja-JP" altLang="ja-JP" sz="2800" smtClean="0"/>
            <a:t>スレーブ再起動</a:t>
          </a:r>
          <a:endParaRPr lang="en-US" altLang="ja-JP" sz="2800" smtClean="0"/>
        </a:p>
      </dgm:t>
    </dgm:pt>
    <dgm:pt modelId="{9C8E9075-2147-402C-8069-FE13494132C6}" type="parTrans" cxnId="{15E8254C-785A-4092-9CAA-BC66E58206CD}">
      <dgm:prSet/>
      <dgm:spPr/>
      <dgm:t>
        <a:bodyPr/>
        <a:lstStyle/>
        <a:p>
          <a:endParaRPr kumimoji="1" lang="ja-JP" altLang="en-US"/>
        </a:p>
      </dgm:t>
    </dgm:pt>
    <dgm:pt modelId="{6FF0B131-89AE-4B7B-B8A6-181B69DAF14C}" type="sibTrans" cxnId="{15E8254C-785A-4092-9CAA-BC66E58206CD}">
      <dgm:prSet/>
      <dgm:spPr/>
      <dgm:t>
        <a:bodyPr/>
        <a:lstStyle/>
        <a:p>
          <a:endParaRPr kumimoji="1" lang="ja-JP" altLang="en-US"/>
        </a:p>
      </dgm:t>
    </dgm:pt>
    <dgm:pt modelId="{88964016-A37F-4E1D-842D-666C9A38BAEA}">
      <dgm:prSet custT="1">
        <dgm:style>
          <a:lnRef idx="2">
            <a:schemeClr val="accent4"/>
          </a:lnRef>
          <a:fillRef idx="1">
            <a:schemeClr val="lt1"/>
          </a:fillRef>
          <a:effectRef idx="0">
            <a:schemeClr val="accent4"/>
          </a:effectRef>
          <a:fontRef idx="minor">
            <a:schemeClr val="dk1"/>
          </a:fontRef>
        </dgm:style>
      </dgm:prSet>
      <dgm:spPr/>
      <dgm:t>
        <a:bodyPr/>
        <a:lstStyle/>
        <a:p>
          <a:pPr algn="l"/>
          <a:r>
            <a:rPr lang="en-US" altLang="ja-JP" sz="2800" smtClean="0"/>
            <a:t>5.</a:t>
          </a:r>
          <a:r>
            <a:rPr kumimoji="1" lang="ja-JP" altLang="ja-JP" sz="2800" smtClean="0"/>
            <a:t>レプリケーション状況の確認</a:t>
          </a:r>
          <a:r>
            <a:rPr kumimoji="1" lang="en-US" altLang="ja-JP" sz="2800" smtClean="0"/>
            <a:t>(</a:t>
          </a:r>
          <a:r>
            <a:rPr kumimoji="1" lang="ja-JP" altLang="ja-JP" sz="2800" smtClean="0"/>
            <a:t>マスタ</a:t>
          </a:r>
          <a:r>
            <a:rPr kumimoji="1" lang="en-US" altLang="ja-JP" sz="2800" smtClean="0"/>
            <a:t>)</a:t>
          </a:r>
          <a:endParaRPr lang="en-US" altLang="ja-JP" sz="2800" smtClean="0"/>
        </a:p>
      </dgm:t>
    </dgm:pt>
    <dgm:pt modelId="{7B63B0D2-7341-485C-89F2-CA41A854CCF5}" type="parTrans" cxnId="{D79C6601-1577-43C8-B26D-ECE47D4A0E43}">
      <dgm:prSet/>
      <dgm:spPr/>
      <dgm:t>
        <a:bodyPr/>
        <a:lstStyle/>
        <a:p>
          <a:endParaRPr kumimoji="1" lang="ja-JP" altLang="en-US"/>
        </a:p>
      </dgm:t>
    </dgm:pt>
    <dgm:pt modelId="{F4832CF5-8C7C-46C6-9B80-61B0D697C2B3}" type="sibTrans" cxnId="{D79C6601-1577-43C8-B26D-ECE47D4A0E43}">
      <dgm:prSet/>
      <dgm:spPr/>
      <dgm:t>
        <a:bodyPr/>
        <a:lstStyle/>
        <a:p>
          <a:endParaRPr kumimoji="1" lang="ja-JP" altLang="en-US"/>
        </a:p>
      </dgm:t>
    </dgm:pt>
    <dgm:pt modelId="{1FC2F54D-90B0-4EA6-A67F-8C15DBB803E3}" type="pres">
      <dgm:prSet presAssocID="{92154F8F-2861-4FE5-AD50-EFE4D42BE789}" presName="Name0" presStyleCnt="0">
        <dgm:presLayoutVars>
          <dgm:dir/>
          <dgm:animLvl val="lvl"/>
          <dgm:resizeHandles val="exact"/>
        </dgm:presLayoutVars>
      </dgm:prSet>
      <dgm:spPr/>
      <dgm:t>
        <a:bodyPr/>
        <a:lstStyle/>
        <a:p>
          <a:endParaRPr kumimoji="1" lang="ja-JP" altLang="en-US"/>
        </a:p>
      </dgm:t>
    </dgm:pt>
    <dgm:pt modelId="{FC7FB508-4395-4B47-8AFB-3A3368C707D7}" type="pres">
      <dgm:prSet presAssocID="{88964016-A37F-4E1D-842D-666C9A38BAEA}" presName="boxAndChildren" presStyleCnt="0"/>
      <dgm:spPr/>
    </dgm:pt>
    <dgm:pt modelId="{81A11CF2-727F-456D-AC9E-C079BD825725}" type="pres">
      <dgm:prSet presAssocID="{88964016-A37F-4E1D-842D-666C9A38BAEA}" presName="parentTextBox" presStyleLbl="node1" presStyleIdx="0" presStyleCnt="2"/>
      <dgm:spPr/>
      <dgm:t>
        <a:bodyPr/>
        <a:lstStyle/>
        <a:p>
          <a:endParaRPr kumimoji="1" lang="ja-JP" altLang="en-US"/>
        </a:p>
      </dgm:t>
    </dgm:pt>
    <dgm:pt modelId="{A7526E06-62F3-400F-BE28-062BA4E64F58}" type="pres">
      <dgm:prSet presAssocID="{6FF0B131-89AE-4B7B-B8A6-181B69DAF14C}" presName="sp" presStyleCnt="0"/>
      <dgm:spPr/>
    </dgm:pt>
    <dgm:pt modelId="{1A39E2FB-C45F-4E56-9D39-D282A901E518}" type="pres">
      <dgm:prSet presAssocID="{41825F62-A96E-4515-9318-1B81F1C06863}" presName="arrowAndChildren" presStyleCnt="0"/>
      <dgm:spPr/>
    </dgm:pt>
    <dgm:pt modelId="{50F4A41E-F3D2-44BF-BF8F-BF176BDFD436}" type="pres">
      <dgm:prSet presAssocID="{41825F62-A96E-4515-9318-1B81F1C06863}" presName="parentTextArrow" presStyleLbl="node1" presStyleIdx="1" presStyleCnt="2"/>
      <dgm:spPr/>
      <dgm:t>
        <a:bodyPr/>
        <a:lstStyle/>
        <a:p>
          <a:endParaRPr kumimoji="1" lang="ja-JP" altLang="en-US"/>
        </a:p>
      </dgm:t>
    </dgm:pt>
  </dgm:ptLst>
  <dgm:cxnLst>
    <dgm:cxn modelId="{0D01657F-3E43-46F4-851B-CDDAA51B5F00}" type="presOf" srcId="{41825F62-A96E-4515-9318-1B81F1C06863}" destId="{50F4A41E-F3D2-44BF-BF8F-BF176BDFD436}" srcOrd="0" destOrd="0" presId="urn:microsoft.com/office/officeart/2005/8/layout/process4"/>
    <dgm:cxn modelId="{15E8254C-785A-4092-9CAA-BC66E58206CD}" srcId="{92154F8F-2861-4FE5-AD50-EFE4D42BE789}" destId="{41825F62-A96E-4515-9318-1B81F1C06863}" srcOrd="0" destOrd="0" parTransId="{9C8E9075-2147-402C-8069-FE13494132C6}" sibTransId="{6FF0B131-89AE-4B7B-B8A6-181B69DAF14C}"/>
    <dgm:cxn modelId="{1950D278-0252-478E-B435-F75C6435C613}" type="presOf" srcId="{88964016-A37F-4E1D-842D-666C9A38BAEA}" destId="{81A11CF2-727F-456D-AC9E-C079BD825725}" srcOrd="0" destOrd="0" presId="urn:microsoft.com/office/officeart/2005/8/layout/process4"/>
    <dgm:cxn modelId="{D79C6601-1577-43C8-B26D-ECE47D4A0E43}" srcId="{92154F8F-2861-4FE5-AD50-EFE4D42BE789}" destId="{88964016-A37F-4E1D-842D-666C9A38BAEA}" srcOrd="1" destOrd="0" parTransId="{7B63B0D2-7341-485C-89F2-CA41A854CCF5}" sibTransId="{F4832CF5-8C7C-46C6-9B80-61B0D697C2B3}"/>
    <dgm:cxn modelId="{F5A85039-F4D5-4204-A3BF-D2908324CA96}" type="presOf" srcId="{92154F8F-2861-4FE5-AD50-EFE4D42BE789}" destId="{1FC2F54D-90B0-4EA6-A67F-8C15DBB803E3}" srcOrd="0" destOrd="0" presId="urn:microsoft.com/office/officeart/2005/8/layout/process4"/>
    <dgm:cxn modelId="{2759DAD0-48DE-4D8E-A13D-A04CDDE1462C}" type="presParOf" srcId="{1FC2F54D-90B0-4EA6-A67F-8C15DBB803E3}" destId="{FC7FB508-4395-4B47-8AFB-3A3368C707D7}" srcOrd="0" destOrd="0" presId="urn:microsoft.com/office/officeart/2005/8/layout/process4"/>
    <dgm:cxn modelId="{A2875A38-C6CF-4BC7-8FEB-DF56DD337AC1}" type="presParOf" srcId="{FC7FB508-4395-4B47-8AFB-3A3368C707D7}" destId="{81A11CF2-727F-456D-AC9E-C079BD825725}" srcOrd="0" destOrd="0" presId="urn:microsoft.com/office/officeart/2005/8/layout/process4"/>
    <dgm:cxn modelId="{9CA9DAE4-FE94-4A50-9A79-DA7998777BE0}" type="presParOf" srcId="{1FC2F54D-90B0-4EA6-A67F-8C15DBB803E3}" destId="{A7526E06-62F3-400F-BE28-062BA4E64F58}" srcOrd="1" destOrd="0" presId="urn:microsoft.com/office/officeart/2005/8/layout/process4"/>
    <dgm:cxn modelId="{DBD33132-B539-427F-A546-71BED379AF33}" type="presParOf" srcId="{1FC2F54D-90B0-4EA6-A67F-8C15DBB803E3}" destId="{1A39E2FB-C45F-4E56-9D39-D282A901E518}" srcOrd="2" destOrd="0" presId="urn:microsoft.com/office/officeart/2005/8/layout/process4"/>
    <dgm:cxn modelId="{8139AE1F-638D-4312-A561-313C68D7D655}" type="presParOf" srcId="{1A39E2FB-C45F-4E56-9D39-D282A901E518}" destId="{50F4A41E-F3D2-44BF-BF8F-BF176BDFD436}"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D38D48-0335-4C96-AAB4-7914D3456F92}">
      <dsp:nvSpPr>
        <dsp:cNvPr id="0" name=""/>
        <dsp:cNvSpPr/>
      </dsp:nvSpPr>
      <dsp:spPr>
        <a:xfrm>
          <a:off x="0" y="825660"/>
          <a:ext cx="8662328" cy="541722"/>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smtClean="0"/>
            <a:t>2.PostgreSQL</a:t>
          </a:r>
          <a:r>
            <a:rPr lang="ja-JP" altLang="en-US" sz="2800" kern="1200" smtClean="0"/>
            <a:t>コンテナ内のプロセスを確認</a:t>
          </a:r>
          <a:endParaRPr lang="en-US" altLang="ja-JP" sz="2800" kern="1200" smtClean="0"/>
        </a:p>
      </dsp:txBody>
      <dsp:txXfrm>
        <a:off x="0" y="825660"/>
        <a:ext cx="8662328" cy="541722"/>
      </dsp:txXfrm>
    </dsp:sp>
    <dsp:sp modelId="{ECD2D037-7EFB-41A1-A3AA-73AE45C9688A}">
      <dsp:nvSpPr>
        <dsp:cNvPr id="0" name=""/>
        <dsp:cNvSpPr/>
      </dsp:nvSpPr>
      <dsp:spPr>
        <a:xfrm rot="10800000">
          <a:off x="0" y="616"/>
          <a:ext cx="8662328" cy="833169"/>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smtClean="0"/>
            <a:t>1.PostgreSQL</a:t>
          </a:r>
          <a:r>
            <a:rPr lang="ja-JP" altLang="en-US" sz="2800" kern="1200" smtClean="0"/>
            <a:t>コンテナを起動・確認</a:t>
          </a:r>
          <a:endParaRPr lang="ja-JP" altLang="en-US" sz="2800" kern="1200"/>
        </a:p>
      </dsp:txBody>
      <dsp:txXfrm rot="10800000">
        <a:off x="0" y="616"/>
        <a:ext cx="8662328" cy="5413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A70C1E-F815-4038-A64B-94083DCF830A}">
      <dsp:nvSpPr>
        <dsp:cNvPr id="0" name=""/>
        <dsp:cNvSpPr/>
      </dsp:nvSpPr>
      <dsp:spPr>
        <a:xfrm>
          <a:off x="0" y="2450807"/>
          <a:ext cx="8662328" cy="536176"/>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smtClean="0"/>
            <a:t>4.</a:t>
          </a:r>
          <a:r>
            <a:rPr kumimoji="1" lang="en-US" altLang="en-US" sz="2800" kern="1200" smtClean="0"/>
            <a:t>PostgreSQL</a:t>
          </a:r>
          <a:r>
            <a:rPr kumimoji="1" lang="ja-JP" altLang="en-US" sz="2800" kern="1200" smtClean="0"/>
            <a:t>マスタの再起動</a:t>
          </a:r>
          <a:endParaRPr lang="en-US" altLang="ja-JP" sz="2800" kern="1200" smtClean="0"/>
        </a:p>
      </dsp:txBody>
      <dsp:txXfrm>
        <a:off x="0" y="2450807"/>
        <a:ext cx="8662328" cy="536176"/>
      </dsp:txXfrm>
    </dsp:sp>
    <dsp:sp modelId="{BF954BA7-D32E-4634-A392-E49BB13ABE11}">
      <dsp:nvSpPr>
        <dsp:cNvPr id="0" name=""/>
        <dsp:cNvSpPr/>
      </dsp:nvSpPr>
      <dsp:spPr>
        <a:xfrm rot="10800000">
          <a:off x="0" y="1634210"/>
          <a:ext cx="8662328" cy="824639"/>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dirty="0" smtClean="0"/>
            <a:t>3.</a:t>
          </a:r>
          <a:r>
            <a:rPr kumimoji="1" lang="ja-JP" altLang="ja-JP" sz="2800" kern="1200" dirty="0" smtClean="0"/>
            <a:t>レプリケーション関連パラメータの</a:t>
          </a:r>
          <a:r>
            <a:rPr kumimoji="1" lang="ja-JP" altLang="ja-JP" sz="2800" kern="1200" smtClean="0"/>
            <a:t>設定変更</a:t>
          </a:r>
          <a:endParaRPr lang="en-US" altLang="ja-JP" sz="2800" kern="1200" dirty="0" smtClean="0"/>
        </a:p>
      </dsp:txBody>
      <dsp:txXfrm rot="10800000">
        <a:off x="0" y="1634210"/>
        <a:ext cx="8662328" cy="535826"/>
      </dsp:txXfrm>
    </dsp:sp>
    <dsp:sp modelId="{16D39740-C31B-4DE1-A8D9-536988E30194}">
      <dsp:nvSpPr>
        <dsp:cNvPr id="0" name=""/>
        <dsp:cNvSpPr/>
      </dsp:nvSpPr>
      <dsp:spPr>
        <a:xfrm rot="10800000">
          <a:off x="0" y="817613"/>
          <a:ext cx="8662328" cy="824639"/>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smtClean="0"/>
            <a:t>2.</a:t>
          </a:r>
          <a:r>
            <a:rPr kumimoji="1" lang="ja-JP" altLang="ja-JP" sz="2800" kern="1200" smtClean="0"/>
            <a:t>レプリケーション接続の許可設定</a:t>
          </a:r>
          <a:endParaRPr lang="en-US" altLang="ja-JP" sz="2800" kern="1200" smtClean="0"/>
        </a:p>
      </dsp:txBody>
      <dsp:txXfrm rot="10800000">
        <a:off x="0" y="817613"/>
        <a:ext cx="8662328" cy="535826"/>
      </dsp:txXfrm>
    </dsp:sp>
    <dsp:sp modelId="{3F3D3D62-5A07-49D8-948B-B9CB7E8C8F13}">
      <dsp:nvSpPr>
        <dsp:cNvPr id="0" name=""/>
        <dsp:cNvSpPr/>
      </dsp:nvSpPr>
      <dsp:spPr>
        <a:xfrm rot="10800000">
          <a:off x="0" y="1015"/>
          <a:ext cx="8662328" cy="824639"/>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kumimoji="1" lang="en-US" altLang="ja-JP" sz="2800" kern="1200" smtClean="0"/>
            <a:t>1.</a:t>
          </a:r>
          <a:r>
            <a:rPr kumimoji="1" lang="ja-JP" altLang="ja-JP" sz="2800" kern="1200" smtClean="0"/>
            <a:t>レプリケーションユーザ作成</a:t>
          </a:r>
          <a:endParaRPr lang="en-US" altLang="ja-JP" sz="2800" kern="1200" smtClean="0"/>
        </a:p>
      </dsp:txBody>
      <dsp:txXfrm rot="10800000">
        <a:off x="0" y="1015"/>
        <a:ext cx="8662328" cy="5358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4731D7-04C2-49FD-A127-297CA6023C30}">
      <dsp:nvSpPr>
        <dsp:cNvPr id="0" name=""/>
        <dsp:cNvSpPr/>
      </dsp:nvSpPr>
      <dsp:spPr>
        <a:xfrm>
          <a:off x="0" y="4587963"/>
          <a:ext cx="8662328" cy="60216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endParaRPr lang="en-US" altLang="ja-JP" sz="2800" kern="1200" dirty="0" smtClean="0">
            <a:noFill/>
          </a:endParaRPr>
        </a:p>
      </dsp:txBody>
      <dsp:txXfrm>
        <a:off x="0" y="4587963"/>
        <a:ext cx="8662328" cy="602167"/>
      </dsp:txXfrm>
    </dsp:sp>
    <dsp:sp modelId="{0F4AF0A5-EF2A-4AC2-9CAC-70DCAD815693}">
      <dsp:nvSpPr>
        <dsp:cNvPr id="0" name=""/>
        <dsp:cNvSpPr/>
      </dsp:nvSpPr>
      <dsp:spPr>
        <a:xfrm rot="10800000">
          <a:off x="0" y="3670861"/>
          <a:ext cx="8662328" cy="926133"/>
        </a:xfrm>
        <a:prstGeom prst="upArrowCallou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endParaRPr lang="en-US" altLang="ja-JP" sz="2800" kern="1200" dirty="0" smtClean="0">
            <a:noFill/>
          </a:endParaRPr>
        </a:p>
      </dsp:txBody>
      <dsp:txXfrm rot="10800000">
        <a:off x="0" y="3670861"/>
        <a:ext cx="8662328" cy="601773"/>
      </dsp:txXfrm>
    </dsp:sp>
    <dsp:sp modelId="{92E6D9EE-6A64-4F1A-B69E-635F532B30B1}">
      <dsp:nvSpPr>
        <dsp:cNvPr id="0" name=""/>
        <dsp:cNvSpPr/>
      </dsp:nvSpPr>
      <dsp:spPr>
        <a:xfrm rot="10800000">
          <a:off x="0" y="2753760"/>
          <a:ext cx="8662328" cy="926133"/>
        </a:xfrm>
        <a:prstGeom prst="upArrowCallou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endParaRPr lang="en-US" altLang="ja-JP" sz="2800" kern="1200" dirty="0" smtClean="0">
            <a:noFill/>
          </a:endParaRPr>
        </a:p>
      </dsp:txBody>
      <dsp:txXfrm rot="10800000">
        <a:off x="0" y="2753760"/>
        <a:ext cx="8662328" cy="601773"/>
      </dsp:txXfrm>
    </dsp:sp>
    <dsp:sp modelId="{AC7B76C7-38F0-4BEB-A917-D0EB22D4EF66}">
      <dsp:nvSpPr>
        <dsp:cNvPr id="0" name=""/>
        <dsp:cNvSpPr/>
      </dsp:nvSpPr>
      <dsp:spPr>
        <a:xfrm rot="10800000">
          <a:off x="0" y="1836658"/>
          <a:ext cx="8662328" cy="926133"/>
        </a:xfrm>
        <a:prstGeom prst="upArrowCallou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endParaRPr lang="en-US" altLang="ja-JP" sz="2800" kern="1200" dirty="0" smtClean="0">
            <a:noFill/>
          </a:endParaRPr>
        </a:p>
      </dsp:txBody>
      <dsp:txXfrm rot="10800000">
        <a:off x="0" y="1836658"/>
        <a:ext cx="8662328" cy="601773"/>
      </dsp:txXfrm>
    </dsp:sp>
    <dsp:sp modelId="{5221A9DF-2AF6-43A8-B827-A210556EF78A}">
      <dsp:nvSpPr>
        <dsp:cNvPr id="0" name=""/>
        <dsp:cNvSpPr/>
      </dsp:nvSpPr>
      <dsp:spPr>
        <a:xfrm rot="10800000">
          <a:off x="0" y="919557"/>
          <a:ext cx="8662328" cy="926133"/>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dirty="0" smtClean="0"/>
            <a:t>2.</a:t>
          </a:r>
          <a:r>
            <a:rPr kumimoji="1" lang="en-US" altLang="ja-JP" sz="2800" kern="1200" dirty="0" smtClean="0"/>
            <a:t>recovery.conf</a:t>
          </a:r>
          <a:r>
            <a:rPr kumimoji="1" lang="ja-JP" altLang="ja-JP" sz="2800" kern="1200" dirty="0" smtClean="0"/>
            <a:t>の設定</a:t>
          </a:r>
          <a:endParaRPr lang="en-US" altLang="ja-JP" sz="2800" kern="1200" dirty="0" smtClean="0"/>
        </a:p>
      </dsp:txBody>
      <dsp:txXfrm rot="10800000">
        <a:off x="0" y="919557"/>
        <a:ext cx="8662328" cy="601773"/>
      </dsp:txXfrm>
    </dsp:sp>
    <dsp:sp modelId="{ECD2D037-7EFB-41A1-A3AA-73AE45C9688A}">
      <dsp:nvSpPr>
        <dsp:cNvPr id="0" name=""/>
        <dsp:cNvSpPr/>
      </dsp:nvSpPr>
      <dsp:spPr>
        <a:xfrm rot="10800000">
          <a:off x="0" y="2456"/>
          <a:ext cx="8662328" cy="926133"/>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dirty="0" smtClean="0"/>
            <a:t>1.</a:t>
          </a:r>
          <a:r>
            <a:rPr kumimoji="1" lang="en-US" altLang="ja-JP" sz="2800" kern="1200" dirty="0" smtClean="0"/>
            <a:t>pg_basebackup</a:t>
          </a:r>
          <a:r>
            <a:rPr kumimoji="1" lang="ja-JP" altLang="ja-JP" sz="2800" kern="1200" dirty="0" smtClean="0"/>
            <a:t>によるベースバックアップ取得</a:t>
          </a:r>
          <a:endParaRPr lang="ja-JP" altLang="en-US" sz="2800" kern="1200" dirty="0"/>
        </a:p>
      </dsp:txBody>
      <dsp:txXfrm rot="10800000">
        <a:off x="0" y="2456"/>
        <a:ext cx="8662328" cy="6017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A11CF2-727F-456D-AC9E-C079BD825725}">
      <dsp:nvSpPr>
        <dsp:cNvPr id="0" name=""/>
        <dsp:cNvSpPr/>
      </dsp:nvSpPr>
      <dsp:spPr>
        <a:xfrm>
          <a:off x="0" y="928157"/>
          <a:ext cx="8662328" cy="608971"/>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dirty="0" smtClean="0"/>
            <a:t>4.</a:t>
          </a:r>
          <a:r>
            <a:rPr kumimoji="1" lang="ja-JP" altLang="ja-JP" sz="2800" kern="1200" dirty="0" smtClean="0"/>
            <a:t>レプリケーション状況の確認</a:t>
          </a:r>
          <a:r>
            <a:rPr kumimoji="1" lang="en-US" altLang="ja-JP" sz="2800" kern="1200" dirty="0" smtClean="0"/>
            <a:t>(</a:t>
          </a:r>
          <a:r>
            <a:rPr kumimoji="1" lang="ja-JP" altLang="ja-JP" sz="2800" kern="1200" dirty="0" smtClean="0"/>
            <a:t>マスタ</a:t>
          </a:r>
          <a:r>
            <a:rPr kumimoji="1" lang="en-US" altLang="ja-JP" sz="2800" kern="1200" dirty="0" smtClean="0"/>
            <a:t>)</a:t>
          </a:r>
          <a:endParaRPr lang="en-US" altLang="ja-JP" sz="2800" kern="1200" dirty="0" smtClean="0"/>
        </a:p>
      </dsp:txBody>
      <dsp:txXfrm>
        <a:off x="0" y="928157"/>
        <a:ext cx="8662328" cy="608971"/>
      </dsp:txXfrm>
    </dsp:sp>
    <dsp:sp modelId="{50F4A41E-F3D2-44BF-BF8F-BF176BDFD436}">
      <dsp:nvSpPr>
        <dsp:cNvPr id="0" name=""/>
        <dsp:cNvSpPr/>
      </dsp:nvSpPr>
      <dsp:spPr>
        <a:xfrm rot="10800000">
          <a:off x="0" y="693"/>
          <a:ext cx="8662328" cy="936598"/>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dirty="0" smtClean="0"/>
            <a:t>3.</a:t>
          </a:r>
          <a:r>
            <a:rPr kumimoji="1" lang="en-US" altLang="ja-JP" sz="2800" kern="1200" dirty="0" smtClean="0"/>
            <a:t>PostgreSQL</a:t>
          </a:r>
          <a:r>
            <a:rPr kumimoji="1" lang="ja-JP" altLang="ja-JP" sz="2800" kern="1200" dirty="0" smtClean="0"/>
            <a:t>スレーブ再起動</a:t>
          </a:r>
          <a:endParaRPr lang="en-US" altLang="ja-JP" sz="2800" kern="1200" dirty="0" smtClean="0"/>
        </a:p>
      </dsp:txBody>
      <dsp:txXfrm rot="10800000">
        <a:off x="0" y="693"/>
        <a:ext cx="8662328" cy="6085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4731D7-04C2-49FD-A127-297CA6023C30}">
      <dsp:nvSpPr>
        <dsp:cNvPr id="0" name=""/>
        <dsp:cNvSpPr/>
      </dsp:nvSpPr>
      <dsp:spPr>
        <a:xfrm>
          <a:off x="0" y="4587963"/>
          <a:ext cx="8662328" cy="60216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endParaRPr lang="en-US" altLang="ja-JP" sz="2800" kern="1200" dirty="0" smtClean="0">
            <a:noFill/>
          </a:endParaRPr>
        </a:p>
      </dsp:txBody>
      <dsp:txXfrm>
        <a:off x="0" y="4587963"/>
        <a:ext cx="8662328" cy="602167"/>
      </dsp:txXfrm>
    </dsp:sp>
    <dsp:sp modelId="{0F4AF0A5-EF2A-4AC2-9CAC-70DCAD815693}">
      <dsp:nvSpPr>
        <dsp:cNvPr id="0" name=""/>
        <dsp:cNvSpPr/>
      </dsp:nvSpPr>
      <dsp:spPr>
        <a:xfrm rot="10800000">
          <a:off x="0" y="3670861"/>
          <a:ext cx="8662328" cy="926133"/>
        </a:xfrm>
        <a:prstGeom prst="upArrowCallou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endParaRPr lang="en-US" altLang="ja-JP" sz="2800" kern="1200" dirty="0" smtClean="0">
            <a:noFill/>
          </a:endParaRPr>
        </a:p>
      </dsp:txBody>
      <dsp:txXfrm rot="10800000">
        <a:off x="0" y="3670861"/>
        <a:ext cx="8662328" cy="601773"/>
      </dsp:txXfrm>
    </dsp:sp>
    <dsp:sp modelId="{92E6D9EE-6A64-4F1A-B69E-635F532B30B1}">
      <dsp:nvSpPr>
        <dsp:cNvPr id="0" name=""/>
        <dsp:cNvSpPr/>
      </dsp:nvSpPr>
      <dsp:spPr>
        <a:xfrm rot="10800000">
          <a:off x="0" y="2753760"/>
          <a:ext cx="8662328" cy="926133"/>
        </a:xfrm>
        <a:prstGeom prst="upArrowCallou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endParaRPr lang="en-US" altLang="ja-JP" sz="2800" kern="1200" dirty="0" smtClean="0">
            <a:noFill/>
          </a:endParaRPr>
        </a:p>
      </dsp:txBody>
      <dsp:txXfrm rot="10800000">
        <a:off x="0" y="2753760"/>
        <a:ext cx="8662328" cy="601773"/>
      </dsp:txXfrm>
    </dsp:sp>
    <dsp:sp modelId="{AC7B76C7-38F0-4BEB-A917-D0EB22D4EF66}">
      <dsp:nvSpPr>
        <dsp:cNvPr id="0" name=""/>
        <dsp:cNvSpPr/>
      </dsp:nvSpPr>
      <dsp:spPr>
        <a:xfrm rot="10800000">
          <a:off x="0" y="1836658"/>
          <a:ext cx="8662328" cy="926133"/>
        </a:xfrm>
        <a:prstGeom prst="upArrowCallou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endParaRPr lang="en-US" altLang="ja-JP" sz="2800" kern="1200" dirty="0" smtClean="0">
            <a:noFill/>
          </a:endParaRPr>
        </a:p>
      </dsp:txBody>
      <dsp:txXfrm rot="10800000">
        <a:off x="0" y="1836658"/>
        <a:ext cx="8662328" cy="601773"/>
      </dsp:txXfrm>
    </dsp:sp>
    <dsp:sp modelId="{5221A9DF-2AF6-43A8-B827-A210556EF78A}">
      <dsp:nvSpPr>
        <dsp:cNvPr id="0" name=""/>
        <dsp:cNvSpPr/>
      </dsp:nvSpPr>
      <dsp:spPr>
        <a:xfrm rot="10800000">
          <a:off x="0" y="919557"/>
          <a:ext cx="8662328" cy="926133"/>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dirty="0" smtClean="0"/>
            <a:t>2.</a:t>
          </a:r>
          <a:r>
            <a:rPr kumimoji="1" lang="en-US" altLang="ja-JP" sz="2800" kern="1200" dirty="0" smtClean="0"/>
            <a:t>recovery.conf</a:t>
          </a:r>
          <a:r>
            <a:rPr kumimoji="1" lang="ja-JP" altLang="ja-JP" sz="2800" kern="1200" dirty="0" smtClean="0"/>
            <a:t>の設定</a:t>
          </a:r>
          <a:endParaRPr lang="en-US" altLang="ja-JP" sz="2800" kern="1200" dirty="0" smtClean="0"/>
        </a:p>
      </dsp:txBody>
      <dsp:txXfrm rot="10800000">
        <a:off x="0" y="919557"/>
        <a:ext cx="8662328" cy="601773"/>
      </dsp:txXfrm>
    </dsp:sp>
    <dsp:sp modelId="{ECD2D037-7EFB-41A1-A3AA-73AE45C9688A}">
      <dsp:nvSpPr>
        <dsp:cNvPr id="0" name=""/>
        <dsp:cNvSpPr/>
      </dsp:nvSpPr>
      <dsp:spPr>
        <a:xfrm rot="10800000">
          <a:off x="0" y="2456"/>
          <a:ext cx="8662328" cy="926133"/>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dirty="0" smtClean="0"/>
            <a:t>1.</a:t>
          </a:r>
          <a:r>
            <a:rPr kumimoji="1" lang="en-US" altLang="ja-JP" sz="2800" kern="1200" dirty="0" smtClean="0"/>
            <a:t>pg_basebackup</a:t>
          </a:r>
          <a:r>
            <a:rPr kumimoji="1" lang="ja-JP" altLang="ja-JP" sz="2800" kern="1200" dirty="0" smtClean="0"/>
            <a:t>によるベースバックアップ取得</a:t>
          </a:r>
          <a:endParaRPr lang="ja-JP" altLang="en-US" sz="2800" kern="1200" dirty="0"/>
        </a:p>
      </dsp:txBody>
      <dsp:txXfrm rot="10800000">
        <a:off x="0" y="2456"/>
        <a:ext cx="8662328" cy="60177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A11CF2-727F-456D-AC9E-C079BD825725}">
      <dsp:nvSpPr>
        <dsp:cNvPr id="0" name=""/>
        <dsp:cNvSpPr/>
      </dsp:nvSpPr>
      <dsp:spPr>
        <a:xfrm>
          <a:off x="0" y="928157"/>
          <a:ext cx="8662328" cy="608971"/>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smtClean="0"/>
            <a:t>5.</a:t>
          </a:r>
          <a:r>
            <a:rPr kumimoji="1" lang="ja-JP" altLang="ja-JP" sz="2800" kern="1200" smtClean="0"/>
            <a:t>レプリケーション状況の確認</a:t>
          </a:r>
          <a:r>
            <a:rPr kumimoji="1" lang="en-US" altLang="ja-JP" sz="2800" kern="1200" smtClean="0"/>
            <a:t>(</a:t>
          </a:r>
          <a:r>
            <a:rPr kumimoji="1" lang="ja-JP" altLang="ja-JP" sz="2800" kern="1200" smtClean="0"/>
            <a:t>マスタ</a:t>
          </a:r>
          <a:r>
            <a:rPr kumimoji="1" lang="en-US" altLang="ja-JP" sz="2800" kern="1200" smtClean="0"/>
            <a:t>)</a:t>
          </a:r>
          <a:endParaRPr lang="en-US" altLang="ja-JP" sz="2800" kern="1200" smtClean="0"/>
        </a:p>
      </dsp:txBody>
      <dsp:txXfrm>
        <a:off x="0" y="928157"/>
        <a:ext cx="8662328" cy="608971"/>
      </dsp:txXfrm>
    </dsp:sp>
    <dsp:sp modelId="{50F4A41E-F3D2-44BF-BF8F-BF176BDFD436}">
      <dsp:nvSpPr>
        <dsp:cNvPr id="0" name=""/>
        <dsp:cNvSpPr/>
      </dsp:nvSpPr>
      <dsp:spPr>
        <a:xfrm rot="10800000">
          <a:off x="0" y="693"/>
          <a:ext cx="8662328" cy="936598"/>
        </a:xfrm>
        <a:prstGeom prst="upArrowCallou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99136" tIns="199136" rIns="199136" bIns="199136" numCol="1" spcCol="1270" anchor="ctr" anchorCtr="0">
          <a:noAutofit/>
        </a:bodyPr>
        <a:lstStyle/>
        <a:p>
          <a:pPr lvl="0" algn="l" defTabSz="1244600">
            <a:lnSpc>
              <a:spcPct val="90000"/>
            </a:lnSpc>
            <a:spcBef>
              <a:spcPct val="0"/>
            </a:spcBef>
            <a:spcAft>
              <a:spcPct val="35000"/>
            </a:spcAft>
          </a:pPr>
          <a:r>
            <a:rPr lang="en-US" altLang="ja-JP" sz="2800" kern="1200" smtClean="0"/>
            <a:t>4.</a:t>
          </a:r>
          <a:r>
            <a:rPr kumimoji="1" lang="en-US" altLang="ja-JP" sz="2800" kern="1200" smtClean="0"/>
            <a:t>PostgreSQL</a:t>
          </a:r>
          <a:r>
            <a:rPr kumimoji="1" lang="ja-JP" altLang="ja-JP" sz="2800" kern="1200" smtClean="0"/>
            <a:t>スレーブ再起動</a:t>
          </a:r>
          <a:endParaRPr lang="en-US" altLang="ja-JP" sz="2800" kern="1200" smtClean="0"/>
        </a:p>
      </dsp:txBody>
      <dsp:txXfrm rot="10800000">
        <a:off x="0" y="693"/>
        <a:ext cx="8662328" cy="608573"/>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49787"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57347" name="Rectangle 3"/>
          <p:cNvSpPr>
            <a:spLocks noGrp="1" noChangeArrowheads="1"/>
          </p:cNvSpPr>
          <p:nvPr>
            <p:ph type="dt" idx="1"/>
          </p:nvPr>
        </p:nvSpPr>
        <p:spPr bwMode="auto">
          <a:xfrm>
            <a:off x="3855838" y="0"/>
            <a:ext cx="2949787"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25604"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0720" y="4721186"/>
            <a:ext cx="5445760" cy="44727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57350" name="Rectangle 6"/>
          <p:cNvSpPr>
            <a:spLocks noGrp="1" noChangeArrowheads="1"/>
          </p:cNvSpPr>
          <p:nvPr>
            <p:ph type="ftr" sz="quarter" idx="4"/>
          </p:nvPr>
        </p:nvSpPr>
        <p:spPr bwMode="auto">
          <a:xfrm>
            <a:off x="0" y="9440646"/>
            <a:ext cx="2949787"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57351" name="Rectangle 7"/>
          <p:cNvSpPr>
            <a:spLocks noGrp="1" noChangeArrowheads="1"/>
          </p:cNvSpPr>
          <p:nvPr>
            <p:ph type="sldNum" sz="quarter" idx="5"/>
          </p:nvPr>
        </p:nvSpPr>
        <p:spPr bwMode="auto">
          <a:xfrm>
            <a:off x="3855838" y="9440646"/>
            <a:ext cx="2949787"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ＭＳ Ｐゴシック" pitchFamily="50" charset="-128"/>
              </a:defRPr>
            </a:lvl1pPr>
          </a:lstStyle>
          <a:p>
            <a:pPr>
              <a:defRPr/>
            </a:pPr>
            <a:fld id="{18341C8E-F443-4F99-AFE9-B1D399071EA0}" type="slidenum">
              <a:rPr lang="en-US" altLang="ja-JP"/>
              <a:pPr>
                <a:defRPr/>
              </a:pPr>
              <a:t>‹#›</a:t>
            </a:fld>
            <a:endParaRPr lang="en-US" altLang="ja-JP"/>
          </a:p>
        </p:txBody>
      </p:sp>
    </p:spTree>
    <p:extLst>
      <p:ext uri="{BB962C8B-B14F-4D97-AF65-F5344CB8AC3E}">
        <p14:creationId xmlns:p14="http://schemas.microsoft.com/office/powerpoint/2010/main" val="5003356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pPr>
              <a:defRPr/>
            </a:pPr>
            <a:fld id="{18341C8E-F443-4F99-AFE9-B1D399071EA0}" type="slidenum">
              <a:rPr lang="en-US" altLang="ja-JP" smtClean="0"/>
              <a:pPr>
                <a:defRPr/>
              </a:pPr>
              <a:t>1</a:t>
            </a:fld>
            <a:endParaRPr lang="en-US" altLang="ja-JP"/>
          </a:p>
        </p:txBody>
      </p:sp>
    </p:spTree>
    <p:extLst>
      <p:ext uri="{BB962C8B-B14F-4D97-AF65-F5344CB8AC3E}">
        <p14:creationId xmlns:p14="http://schemas.microsoft.com/office/powerpoint/2010/main" val="1453528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10</a:t>
            </a:fld>
            <a:endParaRPr lang="en-US" altLang="ja-JP"/>
          </a:p>
        </p:txBody>
      </p:sp>
    </p:spTree>
    <p:extLst>
      <p:ext uri="{BB962C8B-B14F-4D97-AF65-F5344CB8AC3E}">
        <p14:creationId xmlns:p14="http://schemas.microsoft.com/office/powerpoint/2010/main" val="496699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11</a:t>
            </a:fld>
            <a:endParaRPr lang="en-US" altLang="ja-JP"/>
          </a:p>
        </p:txBody>
      </p:sp>
    </p:spTree>
    <p:extLst>
      <p:ext uri="{BB962C8B-B14F-4D97-AF65-F5344CB8AC3E}">
        <p14:creationId xmlns:p14="http://schemas.microsoft.com/office/powerpoint/2010/main" val="2282160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12</a:t>
            </a:fld>
            <a:endParaRPr lang="en-US" altLang="ja-JP"/>
          </a:p>
        </p:txBody>
      </p:sp>
    </p:spTree>
    <p:extLst>
      <p:ext uri="{BB962C8B-B14F-4D97-AF65-F5344CB8AC3E}">
        <p14:creationId xmlns:p14="http://schemas.microsoft.com/office/powerpoint/2010/main" val="2429577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13</a:t>
            </a:fld>
            <a:endParaRPr lang="en-US" altLang="ja-JP"/>
          </a:p>
        </p:txBody>
      </p:sp>
    </p:spTree>
    <p:extLst>
      <p:ext uri="{BB962C8B-B14F-4D97-AF65-F5344CB8AC3E}">
        <p14:creationId xmlns:p14="http://schemas.microsoft.com/office/powerpoint/2010/main" val="17298766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14</a:t>
            </a:fld>
            <a:endParaRPr lang="en-US" altLang="ja-JP"/>
          </a:p>
        </p:txBody>
      </p:sp>
    </p:spTree>
    <p:extLst>
      <p:ext uri="{BB962C8B-B14F-4D97-AF65-F5344CB8AC3E}">
        <p14:creationId xmlns:p14="http://schemas.microsoft.com/office/powerpoint/2010/main" val="2243494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15</a:t>
            </a:fld>
            <a:endParaRPr lang="en-US" altLang="ja-JP"/>
          </a:p>
        </p:txBody>
      </p:sp>
    </p:spTree>
    <p:extLst>
      <p:ext uri="{BB962C8B-B14F-4D97-AF65-F5344CB8AC3E}">
        <p14:creationId xmlns:p14="http://schemas.microsoft.com/office/powerpoint/2010/main" val="2515933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16</a:t>
            </a:fld>
            <a:endParaRPr lang="en-US" altLang="ja-JP"/>
          </a:p>
        </p:txBody>
      </p:sp>
    </p:spTree>
    <p:extLst>
      <p:ext uri="{BB962C8B-B14F-4D97-AF65-F5344CB8AC3E}">
        <p14:creationId xmlns:p14="http://schemas.microsoft.com/office/powerpoint/2010/main" val="25069694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17</a:t>
            </a:fld>
            <a:endParaRPr lang="en-US" altLang="ja-JP"/>
          </a:p>
        </p:txBody>
      </p:sp>
    </p:spTree>
    <p:extLst>
      <p:ext uri="{BB962C8B-B14F-4D97-AF65-F5344CB8AC3E}">
        <p14:creationId xmlns:p14="http://schemas.microsoft.com/office/powerpoint/2010/main" val="2572207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18</a:t>
            </a:fld>
            <a:endParaRPr lang="en-US" altLang="ja-JP"/>
          </a:p>
        </p:txBody>
      </p:sp>
    </p:spTree>
    <p:extLst>
      <p:ext uri="{BB962C8B-B14F-4D97-AF65-F5344CB8AC3E}">
        <p14:creationId xmlns:p14="http://schemas.microsoft.com/office/powerpoint/2010/main" val="26818194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19</a:t>
            </a:fld>
            <a:endParaRPr lang="en-US" altLang="ja-JP"/>
          </a:p>
        </p:txBody>
      </p:sp>
    </p:spTree>
    <p:extLst>
      <p:ext uri="{BB962C8B-B14F-4D97-AF65-F5344CB8AC3E}">
        <p14:creationId xmlns:p14="http://schemas.microsoft.com/office/powerpoint/2010/main" val="307528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18341C8E-F443-4F99-AFE9-B1D399071EA0}" type="slidenum">
              <a:rPr lang="en-US" altLang="ja-JP" smtClean="0"/>
              <a:pPr>
                <a:defRPr/>
              </a:pPr>
              <a:t>2</a:t>
            </a:fld>
            <a:endParaRPr lang="en-US" altLang="ja-JP"/>
          </a:p>
        </p:txBody>
      </p:sp>
    </p:spTree>
    <p:extLst>
      <p:ext uri="{BB962C8B-B14F-4D97-AF65-F5344CB8AC3E}">
        <p14:creationId xmlns:p14="http://schemas.microsoft.com/office/powerpoint/2010/main" val="37657422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20</a:t>
            </a:fld>
            <a:endParaRPr lang="en-US" altLang="ja-JP"/>
          </a:p>
        </p:txBody>
      </p:sp>
    </p:spTree>
    <p:extLst>
      <p:ext uri="{BB962C8B-B14F-4D97-AF65-F5344CB8AC3E}">
        <p14:creationId xmlns:p14="http://schemas.microsoft.com/office/powerpoint/2010/main" val="699393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21</a:t>
            </a:fld>
            <a:endParaRPr lang="en-US" altLang="ja-JP"/>
          </a:p>
        </p:txBody>
      </p:sp>
    </p:spTree>
    <p:extLst>
      <p:ext uri="{BB962C8B-B14F-4D97-AF65-F5344CB8AC3E}">
        <p14:creationId xmlns:p14="http://schemas.microsoft.com/office/powerpoint/2010/main" val="1523635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22</a:t>
            </a:fld>
            <a:endParaRPr lang="en-US" altLang="ja-JP"/>
          </a:p>
        </p:txBody>
      </p:sp>
    </p:spTree>
    <p:extLst>
      <p:ext uri="{BB962C8B-B14F-4D97-AF65-F5344CB8AC3E}">
        <p14:creationId xmlns:p14="http://schemas.microsoft.com/office/powerpoint/2010/main" val="2045363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23</a:t>
            </a:fld>
            <a:endParaRPr lang="en-US" altLang="ja-JP"/>
          </a:p>
        </p:txBody>
      </p:sp>
    </p:spTree>
    <p:extLst>
      <p:ext uri="{BB962C8B-B14F-4D97-AF65-F5344CB8AC3E}">
        <p14:creationId xmlns:p14="http://schemas.microsoft.com/office/powerpoint/2010/main" val="34096303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24</a:t>
            </a:fld>
            <a:endParaRPr lang="en-US" altLang="ja-JP"/>
          </a:p>
        </p:txBody>
      </p:sp>
    </p:spTree>
    <p:extLst>
      <p:ext uri="{BB962C8B-B14F-4D97-AF65-F5344CB8AC3E}">
        <p14:creationId xmlns:p14="http://schemas.microsoft.com/office/powerpoint/2010/main" val="18261409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25</a:t>
            </a:fld>
            <a:endParaRPr lang="en-US" altLang="ja-JP"/>
          </a:p>
        </p:txBody>
      </p:sp>
    </p:spTree>
    <p:extLst>
      <p:ext uri="{BB962C8B-B14F-4D97-AF65-F5344CB8AC3E}">
        <p14:creationId xmlns:p14="http://schemas.microsoft.com/office/powerpoint/2010/main" val="21050606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26</a:t>
            </a:fld>
            <a:endParaRPr lang="en-US" altLang="ja-JP"/>
          </a:p>
        </p:txBody>
      </p:sp>
    </p:spTree>
    <p:extLst>
      <p:ext uri="{BB962C8B-B14F-4D97-AF65-F5344CB8AC3E}">
        <p14:creationId xmlns:p14="http://schemas.microsoft.com/office/powerpoint/2010/main" val="36088592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27</a:t>
            </a:fld>
            <a:endParaRPr lang="en-US" altLang="ja-JP"/>
          </a:p>
        </p:txBody>
      </p:sp>
    </p:spTree>
    <p:extLst>
      <p:ext uri="{BB962C8B-B14F-4D97-AF65-F5344CB8AC3E}">
        <p14:creationId xmlns:p14="http://schemas.microsoft.com/office/powerpoint/2010/main" val="29632101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28</a:t>
            </a:fld>
            <a:endParaRPr lang="en-US" altLang="ja-JP"/>
          </a:p>
        </p:txBody>
      </p:sp>
    </p:spTree>
    <p:extLst>
      <p:ext uri="{BB962C8B-B14F-4D97-AF65-F5344CB8AC3E}">
        <p14:creationId xmlns:p14="http://schemas.microsoft.com/office/powerpoint/2010/main" val="11201463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29</a:t>
            </a:fld>
            <a:endParaRPr lang="en-US" altLang="ja-JP"/>
          </a:p>
        </p:txBody>
      </p:sp>
    </p:spTree>
    <p:extLst>
      <p:ext uri="{BB962C8B-B14F-4D97-AF65-F5344CB8AC3E}">
        <p14:creationId xmlns:p14="http://schemas.microsoft.com/office/powerpoint/2010/main" val="2506689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a:t>
            </a:fld>
            <a:endParaRPr lang="en-US" altLang="ja-JP"/>
          </a:p>
        </p:txBody>
      </p:sp>
    </p:spTree>
    <p:extLst>
      <p:ext uri="{BB962C8B-B14F-4D97-AF65-F5344CB8AC3E}">
        <p14:creationId xmlns:p14="http://schemas.microsoft.com/office/powerpoint/2010/main" val="3634439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30</a:t>
            </a:fld>
            <a:endParaRPr lang="en-US" altLang="ja-JP"/>
          </a:p>
        </p:txBody>
      </p:sp>
    </p:spTree>
    <p:extLst>
      <p:ext uri="{BB962C8B-B14F-4D97-AF65-F5344CB8AC3E}">
        <p14:creationId xmlns:p14="http://schemas.microsoft.com/office/powerpoint/2010/main" val="3276938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31</a:t>
            </a:fld>
            <a:endParaRPr lang="en-US" altLang="ja-JP"/>
          </a:p>
        </p:txBody>
      </p:sp>
    </p:spTree>
    <p:extLst>
      <p:ext uri="{BB962C8B-B14F-4D97-AF65-F5344CB8AC3E}">
        <p14:creationId xmlns:p14="http://schemas.microsoft.com/office/powerpoint/2010/main" val="2388056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32</a:t>
            </a:fld>
            <a:endParaRPr lang="en-US" altLang="ja-JP"/>
          </a:p>
        </p:txBody>
      </p:sp>
    </p:spTree>
    <p:extLst>
      <p:ext uri="{BB962C8B-B14F-4D97-AF65-F5344CB8AC3E}">
        <p14:creationId xmlns:p14="http://schemas.microsoft.com/office/powerpoint/2010/main" val="16569032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33</a:t>
            </a:fld>
            <a:endParaRPr lang="en-US" altLang="ja-JP"/>
          </a:p>
        </p:txBody>
      </p:sp>
    </p:spTree>
    <p:extLst>
      <p:ext uri="{BB962C8B-B14F-4D97-AF65-F5344CB8AC3E}">
        <p14:creationId xmlns:p14="http://schemas.microsoft.com/office/powerpoint/2010/main" val="31984729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34</a:t>
            </a:fld>
            <a:endParaRPr lang="en-US" altLang="ja-JP"/>
          </a:p>
        </p:txBody>
      </p:sp>
    </p:spTree>
    <p:extLst>
      <p:ext uri="{BB962C8B-B14F-4D97-AF65-F5344CB8AC3E}">
        <p14:creationId xmlns:p14="http://schemas.microsoft.com/office/powerpoint/2010/main" val="42865245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35</a:t>
            </a:fld>
            <a:endParaRPr lang="en-US" altLang="ja-JP"/>
          </a:p>
        </p:txBody>
      </p:sp>
    </p:spTree>
    <p:extLst>
      <p:ext uri="{BB962C8B-B14F-4D97-AF65-F5344CB8AC3E}">
        <p14:creationId xmlns:p14="http://schemas.microsoft.com/office/powerpoint/2010/main" val="35238003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36</a:t>
            </a:fld>
            <a:endParaRPr lang="en-US" altLang="ja-JP"/>
          </a:p>
        </p:txBody>
      </p:sp>
    </p:spTree>
    <p:extLst>
      <p:ext uri="{BB962C8B-B14F-4D97-AF65-F5344CB8AC3E}">
        <p14:creationId xmlns:p14="http://schemas.microsoft.com/office/powerpoint/2010/main" val="42325470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37</a:t>
            </a:fld>
            <a:endParaRPr lang="en-US" altLang="ja-JP"/>
          </a:p>
        </p:txBody>
      </p:sp>
    </p:spTree>
    <p:extLst>
      <p:ext uri="{BB962C8B-B14F-4D97-AF65-F5344CB8AC3E}">
        <p14:creationId xmlns:p14="http://schemas.microsoft.com/office/powerpoint/2010/main" val="27599671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■グラフ　横を　</a:t>
            </a:r>
            <a:r>
              <a:rPr kumimoji="1" lang="en-US" altLang="ja-JP" dirty="0" smtClean="0"/>
              <a:t>2</a:t>
            </a:r>
            <a:r>
              <a:rPr kumimoji="1" lang="ja-JP" altLang="en-US" dirty="0" smtClean="0"/>
              <a:t>　３　４　５に並び替え</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38</a:t>
            </a:fld>
            <a:endParaRPr lang="en-US" altLang="ja-JP"/>
          </a:p>
        </p:txBody>
      </p:sp>
    </p:spTree>
    <p:extLst>
      <p:ext uri="{BB962C8B-B14F-4D97-AF65-F5344CB8AC3E}">
        <p14:creationId xmlns:p14="http://schemas.microsoft.com/office/powerpoint/2010/main" val="12884455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mtClean="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39</a:t>
            </a:fld>
            <a:endParaRPr lang="en-US" altLang="ja-JP"/>
          </a:p>
        </p:txBody>
      </p:sp>
    </p:spTree>
    <p:extLst>
      <p:ext uri="{BB962C8B-B14F-4D97-AF65-F5344CB8AC3E}">
        <p14:creationId xmlns:p14="http://schemas.microsoft.com/office/powerpoint/2010/main" val="1440961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a:t>
            </a:fld>
            <a:endParaRPr lang="en-US" altLang="ja-JP"/>
          </a:p>
        </p:txBody>
      </p:sp>
    </p:spTree>
    <p:extLst>
      <p:ext uri="{BB962C8B-B14F-4D97-AF65-F5344CB8AC3E}">
        <p14:creationId xmlns:p14="http://schemas.microsoft.com/office/powerpoint/2010/main" val="15014398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40</a:t>
            </a:fld>
            <a:endParaRPr lang="en-US" altLang="ja-JP"/>
          </a:p>
        </p:txBody>
      </p:sp>
    </p:spTree>
    <p:extLst>
      <p:ext uri="{BB962C8B-B14F-4D97-AF65-F5344CB8AC3E}">
        <p14:creationId xmlns:p14="http://schemas.microsoft.com/office/powerpoint/2010/main" val="14607083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41</a:t>
            </a:fld>
            <a:endParaRPr lang="en-US" altLang="ja-JP"/>
          </a:p>
        </p:txBody>
      </p:sp>
    </p:spTree>
    <p:extLst>
      <p:ext uri="{BB962C8B-B14F-4D97-AF65-F5344CB8AC3E}">
        <p14:creationId xmlns:p14="http://schemas.microsoft.com/office/powerpoint/2010/main" val="14607083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ja-JP" sz="1200" smtClean="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42</a:t>
            </a:fld>
            <a:endParaRPr lang="en-US" altLang="ja-JP"/>
          </a:p>
        </p:txBody>
      </p:sp>
    </p:spTree>
    <p:extLst>
      <p:ext uri="{BB962C8B-B14F-4D97-AF65-F5344CB8AC3E}">
        <p14:creationId xmlns:p14="http://schemas.microsoft.com/office/powerpoint/2010/main" val="33474366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ja-JP" sz="1200" smtClean="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43</a:t>
            </a:fld>
            <a:endParaRPr lang="en-US" altLang="ja-JP"/>
          </a:p>
        </p:txBody>
      </p:sp>
    </p:spTree>
    <p:extLst>
      <p:ext uri="{BB962C8B-B14F-4D97-AF65-F5344CB8AC3E}">
        <p14:creationId xmlns:p14="http://schemas.microsoft.com/office/powerpoint/2010/main" val="33474366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200" smtClean="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44</a:t>
            </a:fld>
            <a:endParaRPr lang="en-US" altLang="ja-JP"/>
          </a:p>
        </p:txBody>
      </p:sp>
    </p:spTree>
    <p:extLst>
      <p:ext uri="{BB962C8B-B14F-4D97-AF65-F5344CB8AC3E}">
        <p14:creationId xmlns:p14="http://schemas.microsoft.com/office/powerpoint/2010/main" val="18851100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45</a:t>
            </a:fld>
            <a:endParaRPr lang="en-US" altLang="ja-JP"/>
          </a:p>
        </p:txBody>
      </p:sp>
    </p:spTree>
    <p:extLst>
      <p:ext uri="{BB962C8B-B14F-4D97-AF65-F5344CB8AC3E}">
        <p14:creationId xmlns:p14="http://schemas.microsoft.com/office/powerpoint/2010/main" val="7758817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46</a:t>
            </a:fld>
            <a:endParaRPr lang="en-US" altLang="ja-JP"/>
          </a:p>
        </p:txBody>
      </p:sp>
    </p:spTree>
    <p:extLst>
      <p:ext uri="{BB962C8B-B14F-4D97-AF65-F5344CB8AC3E}">
        <p14:creationId xmlns:p14="http://schemas.microsoft.com/office/powerpoint/2010/main" val="1731527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47</a:t>
            </a:fld>
            <a:endParaRPr lang="en-US" altLang="ja-JP"/>
          </a:p>
        </p:txBody>
      </p:sp>
    </p:spTree>
    <p:extLst>
      <p:ext uri="{BB962C8B-B14F-4D97-AF65-F5344CB8AC3E}">
        <p14:creationId xmlns:p14="http://schemas.microsoft.com/office/powerpoint/2010/main" val="3956323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48</a:t>
            </a:fld>
            <a:endParaRPr lang="en-US" altLang="ja-JP"/>
          </a:p>
        </p:txBody>
      </p:sp>
    </p:spTree>
    <p:extLst>
      <p:ext uri="{BB962C8B-B14F-4D97-AF65-F5344CB8AC3E}">
        <p14:creationId xmlns:p14="http://schemas.microsoft.com/office/powerpoint/2010/main" val="25031681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49</a:t>
            </a:fld>
            <a:endParaRPr lang="en-US" altLang="ja-JP"/>
          </a:p>
        </p:txBody>
      </p:sp>
    </p:spTree>
    <p:extLst>
      <p:ext uri="{BB962C8B-B14F-4D97-AF65-F5344CB8AC3E}">
        <p14:creationId xmlns:p14="http://schemas.microsoft.com/office/powerpoint/2010/main" val="3008991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5</a:t>
            </a:fld>
            <a:endParaRPr lang="en-US" altLang="ja-JP"/>
          </a:p>
        </p:txBody>
      </p:sp>
    </p:spTree>
    <p:extLst>
      <p:ext uri="{BB962C8B-B14F-4D97-AF65-F5344CB8AC3E}">
        <p14:creationId xmlns:p14="http://schemas.microsoft.com/office/powerpoint/2010/main" val="15014398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50</a:t>
            </a:fld>
            <a:endParaRPr lang="en-US" altLang="ja-JP"/>
          </a:p>
        </p:txBody>
      </p:sp>
    </p:spTree>
    <p:extLst>
      <p:ext uri="{BB962C8B-B14F-4D97-AF65-F5344CB8AC3E}">
        <p14:creationId xmlns:p14="http://schemas.microsoft.com/office/powerpoint/2010/main" val="35461043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51</a:t>
            </a:fld>
            <a:endParaRPr lang="en-US" altLang="ja-JP"/>
          </a:p>
        </p:txBody>
      </p:sp>
    </p:spTree>
    <p:extLst>
      <p:ext uri="{BB962C8B-B14F-4D97-AF65-F5344CB8AC3E}">
        <p14:creationId xmlns:p14="http://schemas.microsoft.com/office/powerpoint/2010/main" val="42230217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52</a:t>
            </a:fld>
            <a:endParaRPr lang="en-US" altLang="ja-JP"/>
          </a:p>
        </p:txBody>
      </p:sp>
    </p:spTree>
    <p:extLst>
      <p:ext uri="{BB962C8B-B14F-4D97-AF65-F5344CB8AC3E}">
        <p14:creationId xmlns:p14="http://schemas.microsoft.com/office/powerpoint/2010/main" val="39467835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53</a:t>
            </a:fld>
            <a:endParaRPr lang="en-US" altLang="ja-JP"/>
          </a:p>
        </p:txBody>
      </p:sp>
    </p:spTree>
    <p:extLst>
      <p:ext uri="{BB962C8B-B14F-4D97-AF65-F5344CB8AC3E}">
        <p14:creationId xmlns:p14="http://schemas.microsoft.com/office/powerpoint/2010/main" val="305766118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54</a:t>
            </a:fld>
            <a:endParaRPr lang="en-US" altLang="ja-JP"/>
          </a:p>
        </p:txBody>
      </p:sp>
    </p:spTree>
    <p:extLst>
      <p:ext uri="{BB962C8B-B14F-4D97-AF65-F5344CB8AC3E}">
        <p14:creationId xmlns:p14="http://schemas.microsoft.com/office/powerpoint/2010/main" val="109197974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スライド イメージ プレースホルダー 1"/>
          <p:cNvSpPr>
            <a:spLocks noGrp="1" noRot="1" noChangeAspect="1" noTextEdit="1"/>
          </p:cNvSpPr>
          <p:nvPr>
            <p:ph type="sldImg"/>
          </p:nvPr>
        </p:nvSpPr>
        <p:spPr>
          <a:ln/>
        </p:spPr>
      </p:sp>
      <p:sp>
        <p:nvSpPr>
          <p:cNvPr id="81923"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a:ea typeface="ＭＳ Ｐ明朝" charset="0"/>
            </a:endParaRPr>
          </a:p>
        </p:txBody>
      </p:sp>
      <p:sp>
        <p:nvSpPr>
          <p:cNvPr id="8192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0"/>
                <a:cs typeface="ＭＳ Ｐゴシック" charset="0"/>
              </a:defRPr>
            </a:lvl1pPr>
            <a:lvl2pPr marL="685817" indent="-263776" eaLnBrk="0" hangingPunct="0">
              <a:defRPr kumimoji="1">
                <a:solidFill>
                  <a:schemeClr val="tx1"/>
                </a:solidFill>
                <a:latin typeface="Arial" charset="0"/>
                <a:ea typeface="ＭＳ Ｐゴシック" charset="0"/>
              </a:defRPr>
            </a:lvl2pPr>
            <a:lvl3pPr marL="1055103" indent="-211021" eaLnBrk="0" hangingPunct="0">
              <a:defRPr kumimoji="1">
                <a:solidFill>
                  <a:schemeClr val="tx1"/>
                </a:solidFill>
                <a:latin typeface="Arial" charset="0"/>
                <a:ea typeface="ＭＳ Ｐゴシック" charset="0"/>
              </a:defRPr>
            </a:lvl3pPr>
            <a:lvl4pPr marL="1477145" indent="-211021" eaLnBrk="0" hangingPunct="0">
              <a:defRPr kumimoji="1">
                <a:solidFill>
                  <a:schemeClr val="tx1"/>
                </a:solidFill>
                <a:latin typeface="Arial" charset="0"/>
                <a:ea typeface="ＭＳ Ｐゴシック" charset="0"/>
              </a:defRPr>
            </a:lvl4pPr>
            <a:lvl5pPr marL="1899186" indent="-211021" eaLnBrk="0" hangingPunct="0">
              <a:defRPr kumimoji="1">
                <a:solidFill>
                  <a:schemeClr val="tx1"/>
                </a:solidFill>
                <a:latin typeface="Arial" charset="0"/>
                <a:ea typeface="ＭＳ Ｐゴシック" charset="0"/>
              </a:defRPr>
            </a:lvl5pPr>
            <a:lvl6pPr marL="2321227" indent="-211021" eaLnBrk="0" fontAlgn="base" hangingPunct="0">
              <a:spcBef>
                <a:spcPct val="0"/>
              </a:spcBef>
              <a:spcAft>
                <a:spcPct val="0"/>
              </a:spcAft>
              <a:defRPr kumimoji="1">
                <a:solidFill>
                  <a:schemeClr val="tx1"/>
                </a:solidFill>
                <a:latin typeface="Arial" charset="0"/>
                <a:ea typeface="ＭＳ Ｐゴシック" charset="0"/>
              </a:defRPr>
            </a:lvl6pPr>
            <a:lvl7pPr marL="2743269" indent="-211021" eaLnBrk="0" fontAlgn="base" hangingPunct="0">
              <a:spcBef>
                <a:spcPct val="0"/>
              </a:spcBef>
              <a:spcAft>
                <a:spcPct val="0"/>
              </a:spcAft>
              <a:defRPr kumimoji="1">
                <a:solidFill>
                  <a:schemeClr val="tx1"/>
                </a:solidFill>
                <a:latin typeface="Arial" charset="0"/>
                <a:ea typeface="ＭＳ Ｐゴシック" charset="0"/>
              </a:defRPr>
            </a:lvl7pPr>
            <a:lvl8pPr marL="3165310" indent="-211021" eaLnBrk="0" fontAlgn="base" hangingPunct="0">
              <a:spcBef>
                <a:spcPct val="0"/>
              </a:spcBef>
              <a:spcAft>
                <a:spcPct val="0"/>
              </a:spcAft>
              <a:defRPr kumimoji="1">
                <a:solidFill>
                  <a:schemeClr val="tx1"/>
                </a:solidFill>
                <a:latin typeface="Arial" charset="0"/>
                <a:ea typeface="ＭＳ Ｐゴシック" charset="0"/>
              </a:defRPr>
            </a:lvl8pPr>
            <a:lvl9pPr marL="3587351" indent="-211021" eaLnBrk="0" fontAlgn="base" hangingPunct="0">
              <a:spcBef>
                <a:spcPct val="0"/>
              </a:spcBef>
              <a:spcAft>
                <a:spcPct val="0"/>
              </a:spcAft>
              <a:defRPr kumimoji="1">
                <a:solidFill>
                  <a:schemeClr val="tx1"/>
                </a:solidFill>
                <a:latin typeface="Arial" charset="0"/>
                <a:ea typeface="ＭＳ Ｐゴシック" charset="0"/>
              </a:defRPr>
            </a:lvl9pPr>
          </a:lstStyle>
          <a:p>
            <a:pPr eaLnBrk="1" hangingPunct="1"/>
            <a:fld id="{B47E0F41-1CAC-D245-BD1E-22A98F7A71A8}" type="slidenum">
              <a:rPr lang="en-US" altLang="ja-JP"/>
              <a:pPr eaLnBrk="1" hangingPunct="1"/>
              <a:t>55</a:t>
            </a:fld>
            <a:endParaRPr lang="en-US" altLang="ja-JP"/>
          </a:p>
        </p:txBody>
      </p:sp>
    </p:spTree>
    <p:extLst>
      <p:ext uri="{BB962C8B-B14F-4D97-AF65-F5344CB8AC3E}">
        <p14:creationId xmlns:p14="http://schemas.microsoft.com/office/powerpoint/2010/main" val="2497373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6</a:t>
            </a:fld>
            <a:endParaRPr lang="en-US" altLang="ja-JP"/>
          </a:p>
        </p:txBody>
      </p:sp>
    </p:spTree>
    <p:extLst>
      <p:ext uri="{BB962C8B-B14F-4D97-AF65-F5344CB8AC3E}">
        <p14:creationId xmlns:p14="http://schemas.microsoft.com/office/powerpoint/2010/main" val="1233917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7</a:t>
            </a:fld>
            <a:endParaRPr lang="en-US" altLang="ja-JP"/>
          </a:p>
        </p:txBody>
      </p:sp>
    </p:spTree>
    <p:extLst>
      <p:ext uri="{BB962C8B-B14F-4D97-AF65-F5344CB8AC3E}">
        <p14:creationId xmlns:p14="http://schemas.microsoft.com/office/powerpoint/2010/main" val="1787454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8</a:t>
            </a:fld>
            <a:endParaRPr lang="en-US" altLang="ja-JP"/>
          </a:p>
        </p:txBody>
      </p:sp>
    </p:spTree>
    <p:extLst>
      <p:ext uri="{BB962C8B-B14F-4D97-AF65-F5344CB8AC3E}">
        <p14:creationId xmlns:p14="http://schemas.microsoft.com/office/powerpoint/2010/main" val="1903342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8341C8E-F443-4F99-AFE9-B1D399071EA0}" type="slidenum">
              <a:rPr lang="en-US" altLang="ja-JP" smtClean="0"/>
              <a:pPr>
                <a:defRPr/>
              </a:pPr>
              <a:t>9</a:t>
            </a:fld>
            <a:endParaRPr lang="en-US" altLang="ja-JP"/>
          </a:p>
        </p:txBody>
      </p:sp>
    </p:spTree>
    <p:extLst>
      <p:ext uri="{BB962C8B-B14F-4D97-AF65-F5344CB8AC3E}">
        <p14:creationId xmlns:p14="http://schemas.microsoft.com/office/powerpoint/2010/main" val="20905210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9" name="図 8" descr="bar_blue.png"/>
          <p:cNvPicPr>
            <a:picLocks noChangeAspect="1"/>
          </p:cNvPicPr>
          <p:nvPr userDrawn="1"/>
        </p:nvPicPr>
        <p:blipFill>
          <a:blip r:embed="rId2" cstate="print"/>
          <a:stretch>
            <a:fillRect/>
          </a:stretch>
        </p:blipFill>
        <p:spPr>
          <a:xfrm>
            <a:off x="-1" y="1676400"/>
            <a:ext cx="9144001" cy="2743200"/>
          </a:xfrm>
          <a:prstGeom prst="rect">
            <a:avLst/>
          </a:prstGeom>
        </p:spPr>
      </p:pic>
      <p:sp>
        <p:nvSpPr>
          <p:cNvPr id="14356" name="Rectangle 20"/>
          <p:cNvSpPr>
            <a:spLocks noGrp="1" noChangeArrowheads="1"/>
          </p:cNvSpPr>
          <p:nvPr>
            <p:ph type="subTitle" idx="1"/>
          </p:nvPr>
        </p:nvSpPr>
        <p:spPr>
          <a:xfrm>
            <a:off x="3200400" y="4724400"/>
            <a:ext cx="5791200" cy="1295400"/>
          </a:xfrm>
        </p:spPr>
        <p:txBody>
          <a:bodyPr/>
          <a:lstStyle>
            <a:lvl1pPr marL="0" indent="0">
              <a:buFont typeface="Wingdings" pitchFamily="2" charset="2"/>
              <a:buNone/>
              <a:defRPr sz="3400">
                <a:latin typeface="HGP創英角ｺﾞｼｯｸUB" pitchFamily="50" charset="-128"/>
                <a:ea typeface="HGP創英角ｺﾞｼｯｸUB" pitchFamily="50" charset="-128"/>
              </a:defRPr>
            </a:lvl1pPr>
          </a:lstStyle>
          <a:p>
            <a:r>
              <a:rPr lang="ja-JP" altLang="en-US" dirty="0"/>
              <a:t>マスタ サブタイトル</a:t>
            </a:r>
            <a:r>
              <a:rPr lang="ja-JP" altLang="en-US" dirty="0" smtClean="0"/>
              <a:t>の</a:t>
            </a:r>
            <a:endParaRPr lang="en-US" altLang="ja-JP" dirty="0" smtClean="0"/>
          </a:p>
          <a:p>
            <a:r>
              <a:rPr lang="ja-JP" altLang="en-US" dirty="0" smtClean="0"/>
              <a:t>書式</a:t>
            </a:r>
            <a:r>
              <a:rPr lang="ja-JP" altLang="en-US" dirty="0"/>
              <a:t>設定</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US" altLang="ja-JP"/>
          </a:p>
        </p:txBody>
      </p:sp>
      <p:sp>
        <p:nvSpPr>
          <p:cNvPr id="19" name="Rectangle 17"/>
          <p:cNvSpPr>
            <a:spLocks noGrp="1" noChangeArrowheads="1"/>
          </p:cNvSpPr>
          <p:nvPr>
            <p:ph type="ftr" sz="quarter" idx="11"/>
          </p:nvPr>
        </p:nvSpPr>
        <p:spPr>
          <a:xfrm>
            <a:off x="3124200" y="6553200"/>
            <a:ext cx="2895600" cy="304800"/>
          </a:xfrm>
          <a:prstGeom prst="rect">
            <a:avLst/>
          </a:prstGeom>
        </p:spPr>
        <p:txBody>
          <a:bodyPr/>
          <a:lstStyle>
            <a:lvl1pPr>
              <a:defRPr/>
            </a:lvl1pPr>
          </a:lstStyle>
          <a:p>
            <a:pPr>
              <a:defRPr/>
            </a:pPr>
            <a:endParaRPr lang="en-US" altLang="ja-JP"/>
          </a:p>
        </p:txBody>
      </p:sp>
      <p:sp>
        <p:nvSpPr>
          <p:cNvPr id="20" name="Rectangle 18"/>
          <p:cNvSpPr>
            <a:spLocks noGrp="1" noChangeArrowheads="1"/>
          </p:cNvSpPr>
          <p:nvPr>
            <p:ph type="sldNum" sz="quarter" idx="12"/>
          </p:nvPr>
        </p:nvSpPr>
        <p:spPr/>
        <p:txBody>
          <a:bodyPr/>
          <a:lstStyle>
            <a:lvl1pPr>
              <a:defRPr/>
            </a:lvl1pPr>
          </a:lstStyle>
          <a:p>
            <a:pPr>
              <a:defRPr/>
            </a:pPr>
            <a:fld id="{A74ADDC7-2043-4FD1-BE75-8EBB60843A99}" type="slidenum">
              <a:rPr lang="en-US" altLang="ja-JP"/>
              <a:pPr>
                <a:defRPr/>
              </a:pPr>
              <a:t>‹#›</a:t>
            </a:fld>
            <a:endParaRPr lang="en-US" altLang="ja-JP"/>
          </a:p>
        </p:txBody>
      </p:sp>
      <p:sp>
        <p:nvSpPr>
          <p:cNvPr id="14355" name="Rectangle 19"/>
          <p:cNvSpPr>
            <a:spLocks noGrp="1" noChangeArrowheads="1"/>
          </p:cNvSpPr>
          <p:nvPr>
            <p:ph type="ctrTitle" hasCustomPrompt="1"/>
          </p:nvPr>
        </p:nvSpPr>
        <p:spPr bwMode="gray">
          <a:xfrm>
            <a:off x="3200400" y="1943100"/>
            <a:ext cx="5791200" cy="2209800"/>
          </a:xfrm>
        </p:spPr>
        <p:txBody>
          <a:bodyPr/>
          <a:lstStyle>
            <a:lvl1pPr>
              <a:defRPr sz="5000">
                <a:solidFill>
                  <a:schemeClr val="bg1"/>
                </a:solidFill>
                <a:effectLst>
                  <a:outerShdw blurRad="38100" dist="38100" dir="2700000" algn="tl">
                    <a:srgbClr val="000000">
                      <a:alpha val="43137"/>
                    </a:srgbClr>
                  </a:outerShdw>
                </a:effectLst>
                <a:latin typeface="HGP創英角ｺﾞｼｯｸUB" pitchFamily="50" charset="-128"/>
                <a:ea typeface="HGP創英角ｺﾞｼｯｸUB" pitchFamily="50" charset="-128"/>
              </a:defRPr>
            </a:lvl1pPr>
          </a:lstStyle>
          <a:p>
            <a:r>
              <a:rPr lang="ja-JP" altLang="en-US" dirty="0"/>
              <a:t>マスタ タイトル</a:t>
            </a:r>
            <a:r>
              <a:rPr lang="ja-JP" altLang="en-US" dirty="0" smtClean="0"/>
              <a:t>の</a:t>
            </a:r>
            <a:r>
              <a:rPr lang="en-US" altLang="ja-JP" dirty="0" smtClean="0"/>
              <a:t/>
            </a:r>
            <a:br>
              <a:rPr lang="en-US" altLang="ja-JP" dirty="0" smtClean="0"/>
            </a:br>
            <a:r>
              <a:rPr lang="ja-JP" altLang="en-US" dirty="0" smtClean="0"/>
              <a:t>書式</a:t>
            </a:r>
            <a:r>
              <a:rPr lang="ja-JP" altLang="en-US" dirty="0"/>
              <a:t>設定</a:t>
            </a:r>
          </a:p>
        </p:txBody>
      </p:sp>
      <p:pic>
        <p:nvPicPr>
          <p:cNvPr id="10" name="図 9" descr="PGEC_logo_rectangle.jpg"/>
          <p:cNvPicPr>
            <a:picLocks noChangeAspect="1"/>
          </p:cNvPicPr>
          <p:nvPr userDrawn="1"/>
        </p:nvPicPr>
        <p:blipFill>
          <a:blip r:embed="rId3" cstate="print"/>
          <a:stretch>
            <a:fillRect/>
          </a:stretch>
        </p:blipFill>
        <p:spPr>
          <a:xfrm>
            <a:off x="76200" y="838200"/>
            <a:ext cx="2743200" cy="812972"/>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96800"/>
            <a:ext cx="8229600" cy="612000"/>
          </a:xfrm>
        </p:spPr>
        <p:txBody>
          <a:bodyPr/>
          <a:lstStyle>
            <a:lvl1pPr>
              <a:defRPr sz="3200">
                <a:latin typeface="HGP創英角ｺﾞｼｯｸUB" pitchFamily="50" charset="-128"/>
                <a:ea typeface="HGP創英角ｺﾞｼｯｸUB" pitchFamily="50" charset="-128"/>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idx="1"/>
          </p:nvPr>
        </p:nvSpPr>
        <p:spPr>
          <a:xfrm>
            <a:off x="457200" y="1152000"/>
            <a:ext cx="8229600" cy="5040000"/>
          </a:xfrm>
        </p:spPr>
        <p:txBody>
          <a:bodyPr/>
          <a:lstStyle>
            <a:lvl1pPr>
              <a:defRPr sz="2800">
                <a:latin typeface="HGP創英角ｺﾞｼｯｸUB" pitchFamily="50" charset="-128"/>
                <a:ea typeface="HGP創英角ｺﾞｼｯｸUB" pitchFamily="50" charset="-128"/>
              </a:defRPr>
            </a:lvl1pPr>
            <a:lvl2pPr>
              <a:defRPr sz="2400">
                <a:latin typeface="HGP創英角ｺﾞｼｯｸUB" pitchFamily="50" charset="-128"/>
                <a:ea typeface="HGP創英角ｺﾞｼｯｸUB" pitchFamily="50" charset="-128"/>
              </a:defRPr>
            </a:lvl2pPr>
            <a:lvl3pPr>
              <a:defRPr sz="2000">
                <a:latin typeface="HGP創英角ｺﾞｼｯｸUB" pitchFamily="50" charset="-128"/>
                <a:ea typeface="HGP創英角ｺﾞｼｯｸUB" pitchFamily="50" charset="-128"/>
              </a:defRPr>
            </a:lvl3pPr>
            <a:lvl4pPr>
              <a:defRPr sz="1800">
                <a:latin typeface="HGP創英角ｺﾞｼｯｸUB" pitchFamily="50" charset="-128"/>
                <a:ea typeface="HGP創英角ｺﾞｼｯｸUB" pitchFamily="50" charset="-128"/>
              </a:defRPr>
            </a:lvl4pPr>
            <a:lvl5pPr>
              <a:defRPr sz="1800">
                <a:latin typeface="HGP創英角ｺﾞｼｯｸUB" pitchFamily="50" charset="-128"/>
                <a:ea typeface="HGP創英角ｺﾞｼｯｸUB" pitchFamily="50" charset="-128"/>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2"/>
          <p:cNvSpPr>
            <a:spLocks noGrp="1" noChangeArrowheads="1"/>
          </p:cNvSpPr>
          <p:nvPr>
            <p:ph type="ftr" sz="quarter" idx="10"/>
          </p:nvPr>
        </p:nvSpPr>
        <p:spPr>
          <a:xfrm>
            <a:off x="3124200" y="6553200"/>
            <a:ext cx="2895600" cy="304800"/>
          </a:xfrm>
          <a:prstGeom prst="rect">
            <a:avLst/>
          </a:prstGeom>
          <a:ln/>
        </p:spPr>
        <p:txBody>
          <a:bodyPr/>
          <a:lstStyle>
            <a:lvl1pPr>
              <a:defRPr/>
            </a:lvl1pPr>
          </a:lstStyle>
          <a:p>
            <a:pPr>
              <a:defRPr/>
            </a:pPr>
            <a:endParaRPr lang="en-US" altLang="ja-JP"/>
          </a:p>
        </p:txBody>
      </p:sp>
      <p:sp>
        <p:nvSpPr>
          <p:cNvPr id="5" name="Rectangle 3"/>
          <p:cNvSpPr>
            <a:spLocks noGrp="1" noChangeArrowheads="1"/>
          </p:cNvSpPr>
          <p:nvPr>
            <p:ph type="sldNum" sz="quarter" idx="11"/>
          </p:nvPr>
        </p:nvSpPr>
        <p:spPr>
          <a:ln/>
        </p:spPr>
        <p:txBody>
          <a:bodyPr/>
          <a:lstStyle>
            <a:lvl1pPr>
              <a:defRPr/>
            </a:lvl1pPr>
          </a:lstStyle>
          <a:p>
            <a:pPr>
              <a:defRPr/>
            </a:pPr>
            <a:fld id="{812ED189-0CCE-4343-8A10-1AB987F6AEA1}" type="slidenum">
              <a:rPr lang="en-US" altLang="ja-JP"/>
              <a:pPr>
                <a:defRPr/>
              </a:pPr>
              <a:t>‹#›</a:t>
            </a:fld>
            <a:endParaRPr lang="en-US" altLang="ja-JP"/>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ja-JP"/>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xfrm>
            <a:off x="3124200" y="6553200"/>
            <a:ext cx="2895600" cy="304800"/>
          </a:xfrm>
          <a:prstGeom prst="rect">
            <a:avLst/>
          </a:prstGeom>
          <a:ln/>
        </p:spPr>
        <p:txBody>
          <a:bodyPr/>
          <a:lstStyle>
            <a:lvl1pPr>
              <a:defRPr/>
            </a:lvl1pPr>
          </a:lstStyle>
          <a:p>
            <a:pPr>
              <a:defRPr/>
            </a:pPr>
            <a:endParaRPr lang="en-US" altLang="ja-JP"/>
          </a:p>
        </p:txBody>
      </p:sp>
      <p:sp>
        <p:nvSpPr>
          <p:cNvPr id="3" name="Rectangle 3"/>
          <p:cNvSpPr>
            <a:spLocks noGrp="1" noChangeArrowheads="1"/>
          </p:cNvSpPr>
          <p:nvPr>
            <p:ph type="sldNum" sz="quarter" idx="11"/>
          </p:nvPr>
        </p:nvSpPr>
        <p:spPr>
          <a:ln/>
        </p:spPr>
        <p:txBody>
          <a:bodyPr/>
          <a:lstStyle>
            <a:lvl1pPr>
              <a:defRPr/>
            </a:lvl1pPr>
          </a:lstStyle>
          <a:p>
            <a:pPr>
              <a:defRPr/>
            </a:pPr>
            <a:fld id="{6706B654-F135-46DE-901E-0C41F5B8B7E4}" type="slidenum">
              <a:rPr lang="en-US" altLang="ja-JP"/>
              <a:pPr>
                <a:defRPr/>
              </a:pPr>
              <a:t>‹#›</a:t>
            </a:fld>
            <a:endParaRPr lang="en-US" altLang="ja-JP"/>
          </a:p>
        </p:txBody>
      </p:sp>
      <p:sp>
        <p:nvSpPr>
          <p:cNvPr id="4" name="Rectangle 16"/>
          <p:cNvSpPr>
            <a:spLocks noGrp="1" noChangeArrowheads="1"/>
          </p:cNvSpPr>
          <p:nvPr>
            <p:ph type="dt" sz="half" idx="12"/>
          </p:nvPr>
        </p:nvSpPr>
        <p:spPr>
          <a:ln/>
        </p:spPr>
        <p:txBody>
          <a:bodyPr/>
          <a:lstStyle>
            <a:lvl1pPr>
              <a:defRPr/>
            </a:lvl1pPr>
          </a:lstStyle>
          <a:p>
            <a:pPr>
              <a:defRPr/>
            </a:pPr>
            <a:endParaRPr lang="en-US" altLang="ja-JP"/>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HGP創英角ｺﾞｼｯｸUB" pitchFamily="50" charset="-128"/>
                <a:ea typeface="HGP創英角ｺﾞｼｯｸUB" pitchFamily="50" charset="-128"/>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sz="half" idx="1"/>
          </p:nvPr>
        </p:nvSpPr>
        <p:spPr>
          <a:xfrm>
            <a:off x="457200" y="1152000"/>
            <a:ext cx="4038600" cy="5040000"/>
          </a:xfrm>
        </p:spPr>
        <p:txBody>
          <a:bodyPr/>
          <a:lstStyle>
            <a:lvl1pPr>
              <a:defRPr sz="2800">
                <a:latin typeface="HGP創英角ｺﾞｼｯｸUB" pitchFamily="50" charset="-128"/>
                <a:ea typeface="HGP創英角ｺﾞｼｯｸUB" pitchFamily="50" charset="-128"/>
              </a:defRPr>
            </a:lvl1pPr>
            <a:lvl2pPr>
              <a:defRPr sz="2400">
                <a:latin typeface="HGP創英角ｺﾞｼｯｸUB" pitchFamily="50" charset="-128"/>
                <a:ea typeface="HGP創英角ｺﾞｼｯｸUB" pitchFamily="50" charset="-128"/>
              </a:defRPr>
            </a:lvl2pPr>
            <a:lvl3pPr>
              <a:defRPr sz="2000">
                <a:latin typeface="HGP創英角ｺﾞｼｯｸUB" pitchFamily="50" charset="-128"/>
                <a:ea typeface="HGP創英角ｺﾞｼｯｸUB" pitchFamily="50" charset="-128"/>
              </a:defRPr>
            </a:lvl3pPr>
            <a:lvl4pPr>
              <a:defRPr sz="1800">
                <a:latin typeface="HGP創英角ｺﾞｼｯｸUB" pitchFamily="50" charset="-128"/>
                <a:ea typeface="HGP創英角ｺﾞｼｯｸUB" pitchFamily="50" charset="-128"/>
              </a:defRPr>
            </a:lvl4pPr>
            <a:lvl5pPr>
              <a:defRPr sz="1800">
                <a:latin typeface="HGP創英角ｺﾞｼｯｸUB" pitchFamily="50" charset="-128"/>
                <a:ea typeface="HGP創英角ｺﾞｼｯｸUB" pitchFamily="50" charset="-128"/>
              </a:defRPr>
            </a:lvl5pPr>
            <a:lvl6pPr>
              <a:defRPr sz="1800"/>
            </a:lvl6pPr>
            <a:lvl7pPr>
              <a:defRPr sz="1800"/>
            </a:lvl7pPr>
            <a:lvl8pPr>
              <a:defRPr sz="1800"/>
            </a:lvl8pPr>
            <a:lvl9pPr>
              <a:defRPr sz="1800"/>
            </a:lvl9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コンテンツ プレースホルダ 3"/>
          <p:cNvSpPr>
            <a:spLocks noGrp="1"/>
          </p:cNvSpPr>
          <p:nvPr>
            <p:ph sz="half" idx="2"/>
          </p:nvPr>
        </p:nvSpPr>
        <p:spPr>
          <a:xfrm>
            <a:off x="4648200" y="1152000"/>
            <a:ext cx="4038600" cy="5040000"/>
          </a:xfrm>
        </p:spPr>
        <p:txBody>
          <a:bodyPr/>
          <a:lstStyle>
            <a:lvl1pPr>
              <a:defRPr sz="2800">
                <a:latin typeface="HGP創英角ｺﾞｼｯｸUB" pitchFamily="50" charset="-128"/>
                <a:ea typeface="HGP創英角ｺﾞｼｯｸUB" pitchFamily="50" charset="-128"/>
              </a:defRPr>
            </a:lvl1pPr>
            <a:lvl2pPr>
              <a:defRPr sz="2400">
                <a:latin typeface="HGP創英角ｺﾞｼｯｸUB" pitchFamily="50" charset="-128"/>
                <a:ea typeface="HGP創英角ｺﾞｼｯｸUB" pitchFamily="50" charset="-128"/>
              </a:defRPr>
            </a:lvl2pPr>
            <a:lvl3pPr>
              <a:defRPr sz="2000">
                <a:latin typeface="HGP創英角ｺﾞｼｯｸUB" pitchFamily="50" charset="-128"/>
                <a:ea typeface="HGP創英角ｺﾞｼｯｸUB" pitchFamily="50" charset="-128"/>
              </a:defRPr>
            </a:lvl3pPr>
            <a:lvl4pPr>
              <a:defRPr sz="1800">
                <a:latin typeface="HGP創英角ｺﾞｼｯｸUB" pitchFamily="50" charset="-128"/>
                <a:ea typeface="HGP創英角ｺﾞｼｯｸUB" pitchFamily="50" charset="-128"/>
              </a:defRPr>
            </a:lvl4pPr>
            <a:lvl5pPr>
              <a:defRPr sz="1800">
                <a:latin typeface="HGP創英角ｺﾞｼｯｸUB" pitchFamily="50" charset="-128"/>
                <a:ea typeface="HGP創英角ｺﾞｼｯｸUB" pitchFamily="50" charset="-128"/>
              </a:defRPr>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2"/>
          <p:cNvSpPr>
            <a:spLocks noGrp="1" noChangeArrowheads="1"/>
          </p:cNvSpPr>
          <p:nvPr>
            <p:ph type="ftr" sz="quarter" idx="10"/>
          </p:nvPr>
        </p:nvSpPr>
        <p:spPr>
          <a:xfrm>
            <a:off x="3124200" y="6553200"/>
            <a:ext cx="2895600" cy="304800"/>
          </a:xfrm>
          <a:prstGeom prst="rect">
            <a:avLst/>
          </a:prstGeom>
          <a:ln/>
        </p:spPr>
        <p:txBody>
          <a:bodyPr/>
          <a:lstStyle>
            <a:lvl1pPr>
              <a:defRPr/>
            </a:lvl1pPr>
          </a:lstStyle>
          <a:p>
            <a:pPr>
              <a:defRPr/>
            </a:pPr>
            <a:endParaRPr lang="en-US" altLang="ja-JP"/>
          </a:p>
        </p:txBody>
      </p:sp>
      <p:sp>
        <p:nvSpPr>
          <p:cNvPr id="6" name="Rectangle 3"/>
          <p:cNvSpPr>
            <a:spLocks noGrp="1" noChangeArrowheads="1"/>
          </p:cNvSpPr>
          <p:nvPr>
            <p:ph type="sldNum" sz="quarter" idx="11"/>
          </p:nvPr>
        </p:nvSpPr>
        <p:spPr>
          <a:ln/>
        </p:spPr>
        <p:txBody>
          <a:bodyPr/>
          <a:lstStyle>
            <a:lvl1pPr>
              <a:defRPr/>
            </a:lvl1pPr>
          </a:lstStyle>
          <a:p>
            <a:pPr>
              <a:defRPr/>
            </a:pPr>
            <a:fld id="{4D4B6600-1F4F-45F1-A67E-94B091831AAB}" type="slidenum">
              <a:rPr lang="en-US" altLang="ja-JP"/>
              <a:pPr>
                <a:defRPr/>
              </a:pPr>
              <a:t>‹#›</a:t>
            </a:fld>
            <a:endParaRPr lang="en-US" altLang="ja-JP"/>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41800842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2" name="Rectangle 4"/>
          <p:cNvSpPr>
            <a:spLocks noChangeArrowheads="1"/>
          </p:cNvSpPr>
          <p:nvPr userDrawn="1"/>
        </p:nvSpPr>
        <p:spPr bwMode="hidden">
          <a:xfrm>
            <a:off x="1" y="6553200"/>
            <a:ext cx="9144000" cy="304800"/>
          </a:xfrm>
          <a:prstGeom prst="rect">
            <a:avLst/>
          </a:prstGeom>
          <a:gradFill>
            <a:gsLst>
              <a:gs pos="12000">
                <a:srgbClr val="003366"/>
              </a:gs>
              <a:gs pos="53000">
                <a:srgbClr val="D4DEFF"/>
              </a:gs>
              <a:gs pos="83000">
                <a:srgbClr val="D4DEFF"/>
              </a:gs>
              <a:gs pos="100000">
                <a:schemeClr val="bg2">
                  <a:lumMod val="20000"/>
                  <a:lumOff val="80000"/>
                  <a:alpha val="18000"/>
                </a:schemeClr>
              </a:gs>
            </a:gsLst>
            <a:lin ang="10800000" scaled="0"/>
          </a:gradFill>
          <a:ln w="9525">
            <a:noFill/>
            <a:miter lim="800000"/>
            <a:headEnd/>
            <a:tailEnd/>
          </a:ln>
        </p:spPr>
        <p:txBody>
          <a:bodyPr/>
          <a:lstStyle/>
          <a:p>
            <a:pPr algn="l" rtl="0" fontAlgn="base">
              <a:spcBef>
                <a:spcPct val="0"/>
              </a:spcBef>
              <a:spcAft>
                <a:spcPct val="0"/>
              </a:spcAft>
              <a:defRPr/>
            </a:pPr>
            <a:endParaRPr kumimoji="0" lang="ja-JP" altLang="ja-JP" sz="2400" kern="1200">
              <a:solidFill>
                <a:schemeClr val="tx1"/>
              </a:solidFill>
              <a:latin typeface="Times New Roman" pitchFamily="18" charset="0"/>
              <a:ea typeface="ＭＳ Ｐゴシック" pitchFamily="50" charset="-128"/>
              <a:cs typeface="+mn-cs"/>
            </a:endParaRPr>
          </a:p>
        </p:txBody>
      </p:sp>
      <p:sp>
        <p:nvSpPr>
          <p:cNvPr id="13315" name="Rectangle 3"/>
          <p:cNvSpPr>
            <a:spLocks noGrp="1" noChangeArrowheads="1"/>
          </p:cNvSpPr>
          <p:nvPr>
            <p:ph type="sldNum" sz="quarter" idx="4"/>
          </p:nvPr>
        </p:nvSpPr>
        <p:spPr bwMode="auto">
          <a:xfrm>
            <a:off x="6553200" y="6553199"/>
            <a:ext cx="2133600" cy="2889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solidFill>
                  <a:schemeClr val="bg1"/>
                </a:solidFill>
                <a:latin typeface="Arial Black" pitchFamily="34" charset="0"/>
                <a:ea typeface="ＭＳ Ｐゴシック" pitchFamily="50" charset="-128"/>
              </a:defRPr>
            </a:lvl1pPr>
          </a:lstStyle>
          <a:p>
            <a:pPr>
              <a:defRPr/>
            </a:pPr>
            <a:fld id="{64D10A07-B498-4F3B-916E-302BC4D48414}" type="slidenum">
              <a:rPr lang="en-US" altLang="ja-JP" smtClean="0"/>
              <a:pPr>
                <a:defRPr/>
              </a:pPr>
              <a:t>‹#›</a:t>
            </a:fld>
            <a:endParaRPr lang="en-US" altLang="ja-JP"/>
          </a:p>
        </p:txBody>
      </p:sp>
      <p:sp>
        <p:nvSpPr>
          <p:cNvPr id="1029" name="Rectangle 14"/>
          <p:cNvSpPr>
            <a:spLocks noGrp="1" noChangeArrowheads="1"/>
          </p:cNvSpPr>
          <p:nvPr>
            <p:ph type="title"/>
          </p:nvPr>
        </p:nvSpPr>
        <p:spPr bwMode="auto">
          <a:xfrm>
            <a:off x="457200" y="495000"/>
            <a:ext cx="8229600" cy="61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dirty="0" smtClean="0"/>
              <a:t>マスタ タイトルの書式設定</a:t>
            </a:r>
          </a:p>
        </p:txBody>
      </p:sp>
      <p:sp>
        <p:nvSpPr>
          <p:cNvPr id="1030" name="Rectangle 15"/>
          <p:cNvSpPr>
            <a:spLocks noGrp="1" noChangeArrowheads="1"/>
          </p:cNvSpPr>
          <p:nvPr>
            <p:ph type="body" idx="1"/>
          </p:nvPr>
        </p:nvSpPr>
        <p:spPr bwMode="auto">
          <a:xfrm>
            <a:off x="457200" y="1143000"/>
            <a:ext cx="8229600" cy="5040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13328" name="Rectangle 16"/>
          <p:cNvSpPr>
            <a:spLocks noGrp="1" noChangeArrowheads="1"/>
          </p:cNvSpPr>
          <p:nvPr>
            <p:ph type="dt" sz="half" idx="2"/>
          </p:nvPr>
        </p:nvSpPr>
        <p:spPr bwMode="auto">
          <a:xfrm>
            <a:off x="457200" y="6557036"/>
            <a:ext cx="2133600" cy="30096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ea typeface="ＭＳ Ｐゴシック" pitchFamily="50" charset="-128"/>
              </a:defRPr>
            </a:lvl1pPr>
          </a:lstStyle>
          <a:p>
            <a:pPr>
              <a:defRPr/>
            </a:pPr>
            <a:endParaRPr lang="en-US" altLang="ja-JP"/>
          </a:p>
        </p:txBody>
      </p:sp>
      <p:sp>
        <p:nvSpPr>
          <p:cNvPr id="21" name="正方形/長方形 20"/>
          <p:cNvSpPr/>
          <p:nvPr userDrawn="1"/>
        </p:nvSpPr>
        <p:spPr>
          <a:xfrm>
            <a:off x="2774875" y="6574795"/>
            <a:ext cx="3594254" cy="230832"/>
          </a:xfrm>
          <a:prstGeom prst="rect">
            <a:avLst/>
          </a:prstGeom>
        </p:spPr>
        <p:txBody>
          <a:bodyPr wrap="none">
            <a:spAutoFit/>
          </a:bodyPr>
          <a:lstStyle/>
          <a:p>
            <a:pPr algn="ctr"/>
            <a:r>
              <a:rPr lang="en-US" altLang="ja-JP" sz="900" smtClean="0">
                <a:latin typeface="HGP創英角ｺﾞｼｯｸUB" pitchFamily="50" charset="-128"/>
                <a:ea typeface="HGP創英角ｺﾞｼｯｸUB" pitchFamily="50" charset="-128"/>
              </a:rPr>
              <a:t>Copyright © PostgreSQL Enterprise</a:t>
            </a:r>
            <a:r>
              <a:rPr lang="ja-JP" altLang="en-US" sz="900" smtClean="0">
                <a:latin typeface="HGP創英角ｺﾞｼｯｸUB" pitchFamily="50" charset="-128"/>
                <a:ea typeface="HGP創英角ｺﾞｼｯｸUB" pitchFamily="50" charset="-128"/>
              </a:rPr>
              <a:t> </a:t>
            </a:r>
            <a:r>
              <a:rPr lang="en-US" altLang="ja-JP" sz="900" smtClean="0">
                <a:latin typeface="HGP創英角ｺﾞｼｯｸUB" pitchFamily="50" charset="-128"/>
                <a:ea typeface="HGP創英角ｺﾞｼｯｸUB" pitchFamily="50" charset="-128"/>
              </a:rPr>
              <a:t>Consortium, All Rights Reserved.</a:t>
            </a:r>
            <a:endParaRPr lang="ja-JP" altLang="en-US" sz="900">
              <a:latin typeface="HGP創英角ｺﾞｼｯｸUB" pitchFamily="50" charset="-128"/>
              <a:ea typeface="HGP創英角ｺﾞｼｯｸUB" pitchFamily="50" charset="-128"/>
            </a:endParaRPr>
          </a:p>
        </p:txBody>
      </p:sp>
      <p:pic>
        <p:nvPicPr>
          <p:cNvPr id="11" name="図 10" descr="bar_blue.png"/>
          <p:cNvPicPr preferRelativeResize="0">
            <a:picLocks/>
          </p:cNvPicPr>
          <p:nvPr userDrawn="1"/>
        </p:nvPicPr>
        <p:blipFill>
          <a:blip r:embed="rId6" cstate="print"/>
          <a:stretch>
            <a:fillRect/>
          </a:stretch>
        </p:blipFill>
        <p:spPr>
          <a:xfrm>
            <a:off x="0" y="0"/>
            <a:ext cx="9144000" cy="414000"/>
          </a:xfrm>
          <a:prstGeom prst="rect">
            <a:avLst/>
          </a:prstGeom>
        </p:spPr>
      </p:pic>
    </p:spTree>
  </p:cSld>
  <p:clrMap bg1="lt1" tx1="dk1" bg2="lt2" tx2="dk2" accent1="accent1" accent2="accent2" accent3="accent3" accent4="accent4" accent5="accent5" accent6="accent6" hlink="hlink" folHlink="folHlink"/>
  <p:sldLayoutIdLst>
    <p:sldLayoutId id="2147483680" r:id="rId1"/>
    <p:sldLayoutId id="2147483669" r:id="rId2"/>
    <p:sldLayoutId id="2147483664" r:id="rId3"/>
    <p:sldLayoutId id="2147483681" r:id="rId4"/>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3200">
          <a:solidFill>
            <a:schemeClr val="tx1"/>
          </a:solidFill>
          <a:latin typeface="HGP創英角ｺﾞｼｯｸUB" pitchFamily="50" charset="-128"/>
          <a:ea typeface="HGP創英角ｺﾞｼｯｸUB" pitchFamily="50" charset="-128"/>
          <a:cs typeface="+mj-cs"/>
        </a:defRPr>
      </a:lvl1pPr>
      <a:lvl2pPr algn="l" rtl="0" eaLnBrk="0" fontAlgn="base" hangingPunct="0">
        <a:spcBef>
          <a:spcPct val="0"/>
        </a:spcBef>
        <a:spcAft>
          <a:spcPct val="0"/>
        </a:spcAft>
        <a:defRPr kumimoji="1" sz="4400">
          <a:solidFill>
            <a:schemeClr val="tx1"/>
          </a:solidFill>
          <a:latin typeface="Arial" charset="0"/>
          <a:ea typeface="ＭＳ Ｐゴシック" pitchFamily="50" charset="-128"/>
        </a:defRPr>
      </a:lvl2pPr>
      <a:lvl3pPr algn="l" rtl="0" eaLnBrk="0" fontAlgn="base" hangingPunct="0">
        <a:spcBef>
          <a:spcPct val="0"/>
        </a:spcBef>
        <a:spcAft>
          <a:spcPct val="0"/>
        </a:spcAft>
        <a:defRPr kumimoji="1" sz="4400">
          <a:solidFill>
            <a:schemeClr val="tx1"/>
          </a:solidFill>
          <a:latin typeface="Arial" charset="0"/>
          <a:ea typeface="ＭＳ Ｐゴシック" pitchFamily="50" charset="-128"/>
        </a:defRPr>
      </a:lvl3pPr>
      <a:lvl4pPr algn="l" rtl="0" eaLnBrk="0" fontAlgn="base" hangingPunct="0">
        <a:spcBef>
          <a:spcPct val="0"/>
        </a:spcBef>
        <a:spcAft>
          <a:spcPct val="0"/>
        </a:spcAft>
        <a:defRPr kumimoji="1" sz="4400">
          <a:solidFill>
            <a:schemeClr val="tx1"/>
          </a:solidFill>
          <a:latin typeface="Arial" charset="0"/>
          <a:ea typeface="ＭＳ Ｐゴシック" pitchFamily="50" charset="-128"/>
        </a:defRPr>
      </a:lvl4pPr>
      <a:lvl5pPr algn="l" rtl="0" eaLnBrk="0" fontAlgn="base" hangingPunct="0">
        <a:spcBef>
          <a:spcPct val="0"/>
        </a:spcBef>
        <a:spcAft>
          <a:spcPct val="0"/>
        </a:spcAft>
        <a:defRPr kumimoji="1" sz="4400">
          <a:solidFill>
            <a:schemeClr val="tx1"/>
          </a:solidFill>
          <a:latin typeface="Arial" charset="0"/>
          <a:ea typeface="ＭＳ Ｐゴシック" pitchFamily="50" charset="-128"/>
        </a:defRPr>
      </a:lvl5pPr>
      <a:lvl6pPr marL="457200" algn="l" rtl="0" fontAlgn="base">
        <a:spcBef>
          <a:spcPct val="0"/>
        </a:spcBef>
        <a:spcAft>
          <a:spcPct val="0"/>
        </a:spcAft>
        <a:defRPr kumimoji="1" sz="4400">
          <a:solidFill>
            <a:schemeClr val="tx1"/>
          </a:solidFill>
          <a:latin typeface="Arial" charset="0"/>
          <a:ea typeface="ＭＳ Ｐゴシック" pitchFamily="50" charset="-128"/>
        </a:defRPr>
      </a:lvl6pPr>
      <a:lvl7pPr marL="914400" algn="l" rtl="0" fontAlgn="base">
        <a:spcBef>
          <a:spcPct val="0"/>
        </a:spcBef>
        <a:spcAft>
          <a:spcPct val="0"/>
        </a:spcAft>
        <a:defRPr kumimoji="1" sz="4400">
          <a:solidFill>
            <a:schemeClr val="tx1"/>
          </a:solidFill>
          <a:latin typeface="Arial" charset="0"/>
          <a:ea typeface="ＭＳ Ｐゴシック" pitchFamily="50" charset="-128"/>
        </a:defRPr>
      </a:lvl7pPr>
      <a:lvl8pPr marL="1371600" algn="l" rtl="0" fontAlgn="base">
        <a:spcBef>
          <a:spcPct val="0"/>
        </a:spcBef>
        <a:spcAft>
          <a:spcPct val="0"/>
        </a:spcAft>
        <a:defRPr kumimoji="1" sz="4400">
          <a:solidFill>
            <a:schemeClr val="tx1"/>
          </a:solidFill>
          <a:latin typeface="Arial" charset="0"/>
          <a:ea typeface="ＭＳ Ｐゴシック" pitchFamily="50" charset="-128"/>
        </a:defRPr>
      </a:lvl8pPr>
      <a:lvl9pPr marL="1828800" algn="l" rtl="0" fontAlgn="base">
        <a:spcBef>
          <a:spcPct val="0"/>
        </a:spcBef>
        <a:spcAft>
          <a:spcPct val="0"/>
        </a:spcAft>
        <a:defRPr kumimoji="1" sz="4400">
          <a:solidFill>
            <a:schemeClr val="tx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chemeClr val="accent4">
            <a:lumMod val="50000"/>
          </a:schemeClr>
        </a:buClr>
        <a:buSzPct val="75000"/>
        <a:buFont typeface="Wingdings" pitchFamily="2" charset="2"/>
        <a:buChar char="n"/>
        <a:defRPr kumimoji="1" sz="2800">
          <a:solidFill>
            <a:schemeClr val="tx1"/>
          </a:solidFill>
          <a:latin typeface="HGP創英角ｺﾞｼｯｸUB" pitchFamily="50" charset="-128"/>
          <a:ea typeface="HGP創英角ｺﾞｼｯｸUB" pitchFamily="50" charset="-128"/>
          <a:cs typeface="+mn-cs"/>
        </a:defRPr>
      </a:lvl1pPr>
      <a:lvl2pPr marL="742950" indent="-285750" algn="l" rtl="0" eaLnBrk="0" fontAlgn="base" hangingPunct="0">
        <a:spcBef>
          <a:spcPct val="20000"/>
        </a:spcBef>
        <a:spcAft>
          <a:spcPct val="0"/>
        </a:spcAft>
        <a:buClr>
          <a:schemeClr val="accent4">
            <a:lumMod val="60000"/>
            <a:lumOff val="40000"/>
          </a:schemeClr>
        </a:buClr>
        <a:buSzPct val="80000"/>
        <a:buFont typeface="Wingdings" pitchFamily="2" charset="2"/>
        <a:buChar char="¨"/>
        <a:defRPr kumimoji="1" sz="2400">
          <a:solidFill>
            <a:schemeClr val="tx1"/>
          </a:solidFill>
          <a:latin typeface="HGP創英角ｺﾞｼｯｸUB" pitchFamily="50" charset="-128"/>
          <a:ea typeface="HGP創英角ｺﾞｼｯｸUB" pitchFamily="50" charset="-128"/>
        </a:defRPr>
      </a:lvl2pPr>
      <a:lvl3pPr marL="1143000" indent="-228600" algn="l" rtl="0" eaLnBrk="0" fontAlgn="base" hangingPunct="0">
        <a:spcBef>
          <a:spcPct val="20000"/>
        </a:spcBef>
        <a:spcAft>
          <a:spcPct val="0"/>
        </a:spcAft>
        <a:buClr>
          <a:schemeClr val="accent4">
            <a:lumMod val="50000"/>
          </a:schemeClr>
        </a:buClr>
        <a:buSzPct val="65000"/>
        <a:buFont typeface="Wingdings" pitchFamily="2" charset="2"/>
        <a:buChar char="n"/>
        <a:defRPr kumimoji="1" sz="2000">
          <a:solidFill>
            <a:schemeClr val="tx1"/>
          </a:solidFill>
          <a:latin typeface="HGP創英角ｺﾞｼｯｸUB" pitchFamily="50" charset="-128"/>
          <a:ea typeface="HGP創英角ｺﾞｼｯｸUB" pitchFamily="50" charset="-128"/>
        </a:defRPr>
      </a:lvl3pPr>
      <a:lvl4pPr marL="1600200" indent="-228600" algn="l" rtl="0" eaLnBrk="0" fontAlgn="base" hangingPunct="0">
        <a:spcBef>
          <a:spcPct val="20000"/>
        </a:spcBef>
        <a:spcAft>
          <a:spcPct val="0"/>
        </a:spcAft>
        <a:buClr>
          <a:schemeClr val="accent4">
            <a:lumMod val="60000"/>
            <a:lumOff val="40000"/>
          </a:schemeClr>
        </a:buClr>
        <a:buSzPct val="70000"/>
        <a:buFont typeface="Wingdings" pitchFamily="2" charset="2"/>
        <a:buChar char="¨"/>
        <a:defRPr kumimoji="1" sz="1800">
          <a:solidFill>
            <a:schemeClr val="tx1"/>
          </a:solidFill>
          <a:latin typeface="HGP創英角ｺﾞｼｯｸUB" pitchFamily="50" charset="-128"/>
          <a:ea typeface="HGP創英角ｺﾞｼｯｸUB" pitchFamily="50" charset="-128"/>
        </a:defRPr>
      </a:lvl4pPr>
      <a:lvl5pPr marL="2057400" indent="-228600" algn="l" rtl="0" eaLnBrk="0" fontAlgn="base" hangingPunct="0">
        <a:spcBef>
          <a:spcPct val="20000"/>
        </a:spcBef>
        <a:spcAft>
          <a:spcPct val="0"/>
        </a:spcAft>
        <a:buClr>
          <a:schemeClr val="accent4">
            <a:lumMod val="50000"/>
          </a:schemeClr>
        </a:buClr>
        <a:buFont typeface="Wingdings" pitchFamily="2" charset="2"/>
        <a:buChar char="§"/>
        <a:defRPr kumimoji="1" sz="1800">
          <a:solidFill>
            <a:schemeClr val="tx1"/>
          </a:solidFill>
          <a:latin typeface="HGP創英角ｺﾞｼｯｸUB" pitchFamily="50" charset="-128"/>
          <a:ea typeface="HGP創英角ｺﾞｼｯｸUB" pitchFamily="50" charset="-128"/>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pgecons-sec-tech.github.io/tech-report/works_2016.html"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hyperlink" Target="https://pgecons-sec-tech.github.io/tech-report/html_wg3_2016_replica/wg3_2016_replica.html"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bwMode="gray">
          <a:xfrm>
            <a:off x="401214" y="2133600"/>
            <a:ext cx="8534400" cy="1371600"/>
          </a:xfrm>
        </p:spPr>
        <p:txBody>
          <a:bodyPr/>
          <a:lstStyle/>
          <a:p>
            <a:r>
              <a:rPr lang="en-US" altLang="ja-JP" sz="3600" dirty="0" err="1">
                <a:ln w="6350">
                  <a:solidFill>
                    <a:schemeClr val="accent5">
                      <a:lumMod val="75000"/>
                    </a:schemeClr>
                  </a:solidFill>
                </a:ln>
                <a:effectLst/>
              </a:rPr>
              <a:t>PGECons</a:t>
            </a:r>
            <a:r>
              <a:rPr lang="ja-JP" altLang="en-US" sz="3600" dirty="0">
                <a:ln w="6350">
                  <a:solidFill>
                    <a:schemeClr val="accent5">
                      <a:lumMod val="75000"/>
                    </a:schemeClr>
                  </a:solidFill>
                </a:ln>
                <a:effectLst/>
              </a:rPr>
              <a:t>勉強会 </a:t>
            </a:r>
            <a:r>
              <a:rPr lang="en-US" altLang="ja-JP" sz="3600">
                <a:ln w="6350">
                  <a:solidFill>
                    <a:schemeClr val="accent5">
                      <a:lumMod val="75000"/>
                    </a:schemeClr>
                  </a:solidFill>
                </a:ln>
                <a:effectLst/>
              </a:rPr>
              <a:t>#</a:t>
            </a:r>
            <a:r>
              <a:rPr lang="en-US" altLang="ja-JP" sz="3600" smtClean="0">
                <a:ln w="6350">
                  <a:solidFill>
                    <a:schemeClr val="accent5">
                      <a:lumMod val="75000"/>
                    </a:schemeClr>
                  </a:solidFill>
                </a:ln>
                <a:effectLst/>
              </a:rPr>
              <a:t>1</a:t>
            </a:r>
            <a:r>
              <a:rPr lang="en-US" altLang="ja-JP" sz="4000" dirty="0" smtClean="0">
                <a:ln w="6350">
                  <a:solidFill>
                    <a:schemeClr val="accent5">
                      <a:lumMod val="75000"/>
                    </a:schemeClr>
                  </a:solidFill>
                </a:ln>
                <a:effectLst/>
              </a:rPr>
              <a:t/>
            </a:r>
            <a:br>
              <a:rPr lang="en-US" altLang="ja-JP" sz="4000" dirty="0" smtClean="0">
                <a:ln w="6350">
                  <a:solidFill>
                    <a:schemeClr val="accent5">
                      <a:lumMod val="75000"/>
                    </a:schemeClr>
                  </a:solidFill>
                </a:ln>
                <a:effectLst/>
              </a:rPr>
            </a:br>
            <a:r>
              <a:rPr lang="ja-JP" altLang="en-US" sz="3600" dirty="0">
                <a:ln w="6350">
                  <a:solidFill>
                    <a:schemeClr val="accent5">
                      <a:lumMod val="75000"/>
                    </a:schemeClr>
                  </a:solidFill>
                </a:ln>
                <a:effectLst/>
              </a:rPr>
              <a:t>明日から使える</a:t>
            </a:r>
            <a:r>
              <a:rPr lang="en-US" altLang="ja-JP" sz="3600" dirty="0">
                <a:ln w="6350">
                  <a:solidFill>
                    <a:schemeClr val="accent5">
                      <a:lumMod val="75000"/>
                    </a:schemeClr>
                  </a:solidFill>
                </a:ln>
                <a:effectLst/>
              </a:rPr>
              <a:t>PostgreSQL</a:t>
            </a:r>
            <a:r>
              <a:rPr lang="ja-JP" altLang="en-US" sz="3600" dirty="0" smtClean="0">
                <a:ln w="6350">
                  <a:solidFill>
                    <a:schemeClr val="accent5">
                      <a:lumMod val="75000"/>
                    </a:schemeClr>
                  </a:solidFill>
                </a:ln>
                <a:effectLst/>
              </a:rPr>
              <a:t>レプリケーション</a:t>
            </a:r>
            <a:endParaRPr lang="en-US" altLang="ja-JP" sz="4000" dirty="0">
              <a:ln w="6350">
                <a:solidFill>
                  <a:schemeClr val="accent5">
                    <a:lumMod val="75000"/>
                  </a:schemeClr>
                </a:solidFill>
              </a:ln>
              <a:effectLst/>
            </a:endParaRPr>
          </a:p>
        </p:txBody>
      </p:sp>
      <p:sp>
        <p:nvSpPr>
          <p:cNvPr id="3" name="サブタイトル 2"/>
          <p:cNvSpPr>
            <a:spLocks noGrp="1"/>
          </p:cNvSpPr>
          <p:nvPr>
            <p:ph type="subTitle" idx="1"/>
          </p:nvPr>
        </p:nvSpPr>
        <p:spPr>
          <a:xfrm>
            <a:off x="242596" y="4595854"/>
            <a:ext cx="8749004" cy="1728746"/>
          </a:xfrm>
        </p:spPr>
        <p:txBody>
          <a:bodyPr/>
          <a:lstStyle/>
          <a:p>
            <a:pPr algn="r"/>
            <a:r>
              <a:rPr lang="en-US" altLang="ja-JP" sz="2400" dirty="0" smtClean="0"/>
              <a:t>2017</a:t>
            </a:r>
            <a:r>
              <a:rPr lang="ja-JP" altLang="en-US" sz="2400" dirty="0" smtClean="0"/>
              <a:t>年</a:t>
            </a:r>
            <a:r>
              <a:rPr lang="en-US" altLang="ja-JP" sz="2400" dirty="0" smtClean="0"/>
              <a:t>11</a:t>
            </a:r>
            <a:r>
              <a:rPr lang="ja-JP" altLang="en-US" sz="2400" dirty="0" smtClean="0"/>
              <a:t>月</a:t>
            </a:r>
            <a:r>
              <a:rPr lang="en-US" altLang="ja-JP" sz="2400" dirty="0" smtClean="0"/>
              <a:t>17</a:t>
            </a:r>
            <a:r>
              <a:rPr lang="ja-JP" altLang="en-US" sz="2400" dirty="0" smtClean="0"/>
              <a:t>日</a:t>
            </a:r>
            <a:endParaRPr lang="en-US" altLang="ja-JP" sz="2400" dirty="0" smtClean="0"/>
          </a:p>
          <a:p>
            <a:pPr algn="r"/>
            <a:r>
              <a:rPr lang="en-US" altLang="ja-JP" sz="2400" dirty="0" smtClean="0"/>
              <a:t>PostgreSQL</a:t>
            </a:r>
            <a:r>
              <a:rPr lang="ja-JP" altLang="en-US" sz="2400" dirty="0" smtClean="0"/>
              <a:t> エンタープライズ・コンソーシアム　</a:t>
            </a:r>
            <a:r>
              <a:rPr lang="en-US" altLang="ja-JP" sz="2400" dirty="0" smtClean="0"/>
              <a:t>WG3(</a:t>
            </a:r>
            <a:r>
              <a:rPr lang="ja-JP" altLang="en-US" sz="2400" dirty="0" smtClean="0"/>
              <a:t>課題検討</a:t>
            </a:r>
            <a:r>
              <a:rPr lang="en-US" altLang="ja-JP" sz="2400" dirty="0" smtClean="0"/>
              <a:t>WG)</a:t>
            </a:r>
          </a:p>
          <a:p>
            <a:pPr algn="r">
              <a:defRPr/>
            </a:pPr>
            <a:r>
              <a:rPr lang="en-US" altLang="ja-JP" sz="2400" dirty="0" smtClean="0"/>
              <a:t>TIS(</a:t>
            </a:r>
            <a:r>
              <a:rPr lang="ja-JP" altLang="en-US" sz="2400" dirty="0" smtClean="0"/>
              <a:t>株</a:t>
            </a:r>
            <a:r>
              <a:rPr lang="en-US" altLang="ja-JP" sz="2400" dirty="0" smtClean="0"/>
              <a:t>)</a:t>
            </a:r>
            <a:r>
              <a:rPr lang="ja-JP" altLang="en-US" sz="2400" dirty="0"/>
              <a:t>　</a:t>
            </a:r>
            <a:r>
              <a:rPr lang="ja-JP" altLang="ja-JP" sz="2400" dirty="0" smtClean="0"/>
              <a:t>中西</a:t>
            </a:r>
            <a:r>
              <a:rPr lang="ja-JP" altLang="en-US" sz="2400" dirty="0"/>
              <a:t> </a:t>
            </a:r>
            <a:r>
              <a:rPr lang="ja-JP" altLang="ja-JP" sz="2400" dirty="0" smtClean="0"/>
              <a:t>剛紀</a:t>
            </a:r>
            <a:endParaRPr lang="en-US" altLang="ja-JP" sz="2400" dirty="0"/>
          </a:p>
          <a:p>
            <a:pPr algn="r">
              <a:defRPr/>
            </a:pPr>
            <a:r>
              <a:rPr lang="en-US" altLang="ja-JP" sz="2400" dirty="0" smtClean="0"/>
              <a:t>(</a:t>
            </a:r>
            <a:r>
              <a:rPr lang="ja-JP" altLang="en-US" sz="2400" dirty="0" smtClean="0"/>
              <a:t>株</a:t>
            </a:r>
            <a:r>
              <a:rPr lang="en-US" altLang="ja-JP" sz="2400" dirty="0" smtClean="0"/>
              <a:t>)</a:t>
            </a:r>
            <a:r>
              <a:rPr lang="ja-JP" altLang="en-US" sz="2400" dirty="0"/>
              <a:t>富士通</a:t>
            </a:r>
            <a:r>
              <a:rPr lang="ja-JP" altLang="en-US" sz="2400" dirty="0" smtClean="0"/>
              <a:t>ソーシアルサイエンスラボラトリ </a:t>
            </a:r>
            <a:r>
              <a:rPr lang="ja-JP" altLang="en-US" sz="2400" dirty="0"/>
              <a:t>　</a:t>
            </a:r>
            <a:r>
              <a:rPr lang="ja-JP" altLang="en-US" sz="2400" dirty="0" smtClean="0"/>
              <a:t>香田 紗希</a:t>
            </a:r>
            <a:endParaRPr lang="en-US" altLang="ja-JP"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デモ環境について</a:t>
            </a:r>
            <a:endParaRPr kumimoji="1" lang="ja-JP" altLang="en-US"/>
          </a:p>
        </p:txBody>
      </p:sp>
      <p:pic>
        <p:nvPicPr>
          <p:cNvPr id="6" name="図 5" descr="mac.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1120" y="1487665"/>
            <a:ext cx="1784462" cy="876217"/>
          </a:xfrm>
          <a:prstGeom prst="rect">
            <a:avLst/>
          </a:prstGeom>
        </p:spPr>
      </p:pic>
      <p:sp>
        <p:nvSpPr>
          <p:cNvPr id="5" name="AutoShape 82"/>
          <p:cNvSpPr>
            <a:spLocks noChangeArrowheads="1"/>
          </p:cNvSpPr>
          <p:nvPr/>
        </p:nvSpPr>
        <p:spPr bwMode="auto">
          <a:xfrm>
            <a:off x="1707829" y="2978049"/>
            <a:ext cx="7192592" cy="3437896"/>
          </a:xfrm>
          <a:prstGeom prst="roundRect">
            <a:avLst>
              <a:gd name="adj" fmla="val 2595"/>
            </a:avLst>
          </a:prstGeom>
          <a:solidFill>
            <a:schemeClr val="accent5">
              <a:lumMod val="20000"/>
              <a:lumOff val="80000"/>
            </a:schemeClr>
          </a:solidFill>
          <a:ln w="9525">
            <a:noFill/>
            <a:round/>
            <a:headEnd/>
            <a:tailEnd/>
          </a:ln>
          <a:effectLst/>
          <a:extLst/>
        </p:spPr>
        <p:txBody>
          <a:bodyPr wrap="none" anchor="ctr"/>
          <a:lstStyle/>
          <a:p>
            <a:endParaRPr lang="ja-JP" altLang="en-US">
              <a:latin typeface="HGP創英角ｺﾞｼｯｸUB" panose="020B0900000000000000" pitchFamily="50" charset="-128"/>
              <a:ea typeface="HGP創英角ｺﾞｼｯｸUB" panose="020B0900000000000000" pitchFamily="50" charset="-128"/>
            </a:endParaRPr>
          </a:p>
        </p:txBody>
      </p:sp>
      <p:sp>
        <p:nvSpPr>
          <p:cNvPr id="7" name="テキスト ボックス 6"/>
          <p:cNvSpPr txBox="1"/>
          <p:nvPr/>
        </p:nvSpPr>
        <p:spPr>
          <a:xfrm>
            <a:off x="7652392" y="2343023"/>
            <a:ext cx="1016625" cy="369332"/>
          </a:xfrm>
          <a:prstGeom prst="rect">
            <a:avLst/>
          </a:prstGeom>
          <a:noFill/>
        </p:spPr>
        <p:txBody>
          <a:bodyPr wrap="none" rtlCol="0">
            <a:spAutoFit/>
          </a:bodyPr>
          <a:lstStyle/>
          <a:p>
            <a:r>
              <a:rPr lang="ja-JP" altLang="en-US" smtClean="0">
                <a:latin typeface="HGP創英角ｺﾞｼｯｸUB" panose="020B0900000000000000" pitchFamily="50" charset="-128"/>
                <a:ea typeface="HGP創英角ｺﾞｼｯｸUB" panose="020B0900000000000000" pitchFamily="50" charset="-128"/>
              </a:rPr>
              <a:t>ホスト</a:t>
            </a:r>
            <a:r>
              <a:rPr lang="en-US" altLang="ja-JP" smtClean="0">
                <a:latin typeface="HGP創英角ｺﾞｼｯｸUB" panose="020B0900000000000000" pitchFamily="50" charset="-128"/>
                <a:ea typeface="HGP創英角ｺﾞｼｯｸUB" panose="020B0900000000000000" pitchFamily="50" charset="-128"/>
              </a:rPr>
              <a:t>PC</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9" name="AutoShape 27"/>
          <p:cNvSpPr>
            <a:spLocks noChangeArrowheads="1"/>
          </p:cNvSpPr>
          <p:nvPr/>
        </p:nvSpPr>
        <p:spPr bwMode="auto">
          <a:xfrm>
            <a:off x="1851361" y="3835622"/>
            <a:ext cx="2133597" cy="1956246"/>
          </a:xfrm>
          <a:prstGeom prst="rect">
            <a:avLst/>
          </a:prstGeom>
          <a:solidFill>
            <a:srgbClr val="FFFFCC"/>
          </a:solidFill>
          <a:ln w="19050">
            <a:solidFill>
              <a:schemeClr val="bg1">
                <a:lumMod val="75000"/>
              </a:schemeClr>
            </a:solidFill>
            <a:round/>
            <a:headEnd/>
            <a:tailEnd/>
          </a:ln>
          <a:effectLst/>
        </p:spPr>
        <p:txBody>
          <a:bodyPr wrap="none" anchor="ctr"/>
          <a:lstStyle/>
          <a:p>
            <a:endParaRPr lang="ja-JP" altLang="en-US">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10" name="TextBox 32"/>
          <p:cNvSpPr txBox="1">
            <a:spLocks noChangeArrowheads="1"/>
          </p:cNvSpPr>
          <p:nvPr/>
        </p:nvSpPr>
        <p:spPr bwMode="auto">
          <a:xfrm>
            <a:off x="2178604" y="5469521"/>
            <a:ext cx="14669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kumimoji="1">
                <a:solidFill>
                  <a:schemeClr val="tx1"/>
                </a:solidFill>
                <a:latin typeface="Arial" charset="0"/>
                <a:ea typeface="ＭＳ Ｐゴシック" charset="-128"/>
              </a:defRPr>
            </a:lvl1pPr>
            <a:lvl2pPr marL="742950" indent="-285750" defTabSz="457200">
              <a:defRPr kumimoji="1">
                <a:solidFill>
                  <a:schemeClr val="tx1"/>
                </a:solidFill>
                <a:latin typeface="Arial" charset="0"/>
                <a:ea typeface="ＭＳ Ｐゴシック" charset="-128"/>
              </a:defRPr>
            </a:lvl2pPr>
            <a:lvl3pPr marL="1143000" indent="-228600" defTabSz="457200">
              <a:defRPr kumimoji="1">
                <a:solidFill>
                  <a:schemeClr val="tx1"/>
                </a:solidFill>
                <a:latin typeface="Arial" charset="0"/>
                <a:ea typeface="ＭＳ Ｐゴシック" charset="-128"/>
              </a:defRPr>
            </a:lvl3pPr>
            <a:lvl4pPr marL="1600200" indent="-228600" defTabSz="457200">
              <a:defRPr kumimoji="1">
                <a:solidFill>
                  <a:schemeClr val="tx1"/>
                </a:solidFill>
                <a:latin typeface="Arial" charset="0"/>
                <a:ea typeface="ＭＳ Ｐゴシック" charset="-128"/>
              </a:defRPr>
            </a:lvl4pPr>
            <a:lvl5pPr marL="2057400" indent="-228600" defTabSz="457200">
              <a:defRPr kumimoji="1">
                <a:solidFill>
                  <a:schemeClr val="tx1"/>
                </a:solidFill>
                <a:latin typeface="Arial" charset="0"/>
                <a:ea typeface="ＭＳ Ｐゴシック" charset="-128"/>
              </a:defRPr>
            </a:lvl5pPr>
            <a:lvl6pPr marL="2514600" indent="-228600" defTabSz="457200" fontAlgn="base">
              <a:spcBef>
                <a:spcPct val="0"/>
              </a:spcBef>
              <a:spcAft>
                <a:spcPct val="0"/>
              </a:spcAft>
              <a:defRPr kumimoji="1">
                <a:solidFill>
                  <a:schemeClr val="tx1"/>
                </a:solidFill>
                <a:latin typeface="Arial" charset="0"/>
                <a:ea typeface="ＭＳ Ｐゴシック" charset="-128"/>
              </a:defRPr>
            </a:lvl6pPr>
            <a:lvl7pPr marL="2971800" indent="-228600" defTabSz="457200" fontAlgn="base">
              <a:spcBef>
                <a:spcPct val="0"/>
              </a:spcBef>
              <a:spcAft>
                <a:spcPct val="0"/>
              </a:spcAft>
              <a:defRPr kumimoji="1">
                <a:solidFill>
                  <a:schemeClr val="tx1"/>
                </a:solidFill>
                <a:latin typeface="Arial" charset="0"/>
                <a:ea typeface="ＭＳ Ｐゴシック" charset="-128"/>
              </a:defRPr>
            </a:lvl7pPr>
            <a:lvl8pPr marL="3429000" indent="-228600" defTabSz="457200" fontAlgn="base">
              <a:spcBef>
                <a:spcPct val="0"/>
              </a:spcBef>
              <a:spcAft>
                <a:spcPct val="0"/>
              </a:spcAft>
              <a:defRPr kumimoji="1">
                <a:solidFill>
                  <a:schemeClr val="tx1"/>
                </a:solidFill>
                <a:latin typeface="Arial" charset="0"/>
                <a:ea typeface="ＭＳ Ｐゴシック" charset="-128"/>
              </a:defRPr>
            </a:lvl8pPr>
            <a:lvl9pPr marL="3886200" indent="-228600" defTabSz="457200" fontAlgn="base">
              <a:spcBef>
                <a:spcPct val="0"/>
              </a:spcBef>
              <a:spcAft>
                <a:spcPct val="0"/>
              </a:spcAft>
              <a:defRPr kumimoji="1">
                <a:solidFill>
                  <a:schemeClr val="tx1"/>
                </a:solidFill>
                <a:latin typeface="Arial" charset="0"/>
                <a:ea typeface="ＭＳ Ｐゴシック" charset="-128"/>
              </a:defRPr>
            </a:lvl9pPr>
          </a:lstStyle>
          <a:p>
            <a:pPr algn="ctr"/>
            <a:r>
              <a:rPr kumimoji="0" lang="en-US" altLang="ja-JP" sz="1400" b="1" smtClean="0">
                <a:solidFill>
                  <a:srgbClr val="000000"/>
                </a:solidFill>
                <a:latin typeface="HGP創英角ｺﾞｼｯｸUB" panose="020B0900000000000000" pitchFamily="50" charset="-128"/>
                <a:ea typeface="HGP創英角ｺﾞｼｯｸUB" panose="020B0900000000000000" pitchFamily="50" charset="-128"/>
              </a:rPr>
              <a:t>Docker</a:t>
            </a:r>
            <a:r>
              <a:rPr kumimoji="0" lang="ja-JP" altLang="en-US" sz="1400" b="1" smtClean="0">
                <a:solidFill>
                  <a:srgbClr val="000000"/>
                </a:solidFill>
                <a:latin typeface="HGP創英角ｺﾞｼｯｸUB" panose="020B0900000000000000" pitchFamily="50" charset="-128"/>
                <a:ea typeface="HGP創英角ｺﾞｼｯｸUB" panose="020B0900000000000000" pitchFamily="50" charset="-128"/>
              </a:rPr>
              <a:t>コンテナ</a:t>
            </a:r>
            <a:endParaRPr kumimoji="0" lang="en-US" altLang="ja-JP" sz="1400" b="1">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11" name="Rectangle 32"/>
          <p:cNvSpPr>
            <a:spLocks noChangeArrowheads="1"/>
          </p:cNvSpPr>
          <p:nvPr/>
        </p:nvSpPr>
        <p:spPr bwMode="auto">
          <a:xfrm>
            <a:off x="1944696" y="5132408"/>
            <a:ext cx="1963631" cy="221512"/>
          </a:xfrm>
          <a:prstGeom prst="rect">
            <a:avLst/>
          </a:prstGeom>
          <a:noFill/>
          <a:ln w="28575">
            <a:noFill/>
            <a:miter lim="800000"/>
            <a:headEnd/>
            <a:tailEnd/>
          </a:ln>
          <a:effectLst/>
          <a:extLst>
            <a:ext uri="{909E8E84-426E-40DD-AFC4-6F175D3DCCD1}">
              <a14:hiddenFill xmlns:a14="http://schemas.microsoft.com/office/drawing/2010/main">
                <a:solidFill>
                  <a:srgbClr val="64A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600">
                <a:latin typeface="HGP創英角ｺﾞｼｯｸUB" panose="020B0900000000000000" pitchFamily="50" charset="-128"/>
                <a:ea typeface="HGP創英角ｺﾞｼｯｸUB" panose="020B0900000000000000" pitchFamily="50" charset="-128"/>
              </a:rPr>
              <a:t>Debian GNU/Linux 9</a:t>
            </a:r>
          </a:p>
        </p:txBody>
      </p:sp>
      <p:sp>
        <p:nvSpPr>
          <p:cNvPr id="14" name="Rectangle 32"/>
          <p:cNvSpPr>
            <a:spLocks noChangeArrowheads="1"/>
          </p:cNvSpPr>
          <p:nvPr/>
        </p:nvSpPr>
        <p:spPr bwMode="auto">
          <a:xfrm>
            <a:off x="1944696" y="4737358"/>
            <a:ext cx="1963631" cy="221512"/>
          </a:xfrm>
          <a:prstGeom prst="rect">
            <a:avLst/>
          </a:prstGeom>
          <a:noFill/>
          <a:ln w="28575">
            <a:noFill/>
            <a:miter lim="800000"/>
            <a:headEnd/>
            <a:tailEnd/>
          </a:ln>
          <a:effectLst/>
          <a:extLst>
            <a:ext uri="{909E8E84-426E-40DD-AFC4-6F175D3DCCD1}">
              <a14:hiddenFill xmlns:a14="http://schemas.microsoft.com/office/drawing/2010/main">
                <a:solidFill>
                  <a:srgbClr val="64A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600" smtClean="0">
                <a:latin typeface="HGP創英角ｺﾞｼｯｸUB" panose="020B0900000000000000" pitchFamily="50" charset="-128"/>
                <a:ea typeface="HGP創英角ｺﾞｼｯｸUB" panose="020B0900000000000000" pitchFamily="50" charset="-128"/>
              </a:rPr>
              <a:t>PostgreSQL 10</a:t>
            </a:r>
            <a:endParaRPr lang="en-US" altLang="ja-JP" sz="1600">
              <a:latin typeface="HGP創英角ｺﾞｼｯｸUB" panose="020B0900000000000000" pitchFamily="50" charset="-128"/>
              <a:ea typeface="HGP創英角ｺﾞｼｯｸUB" panose="020B0900000000000000" pitchFamily="50" charset="-128"/>
            </a:endParaRPr>
          </a:p>
        </p:txBody>
      </p:sp>
      <p:sp>
        <p:nvSpPr>
          <p:cNvPr id="15" name="円柱 14"/>
          <p:cNvSpPr/>
          <p:nvPr/>
        </p:nvSpPr>
        <p:spPr>
          <a:xfrm>
            <a:off x="2441346" y="4007228"/>
            <a:ext cx="919600" cy="558385"/>
          </a:xfrm>
          <a:prstGeom prst="can">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6" name="AutoShape 27"/>
          <p:cNvSpPr>
            <a:spLocks noChangeArrowheads="1"/>
          </p:cNvSpPr>
          <p:nvPr/>
        </p:nvSpPr>
        <p:spPr bwMode="auto">
          <a:xfrm>
            <a:off x="4204232" y="3834740"/>
            <a:ext cx="2133597" cy="1956246"/>
          </a:xfrm>
          <a:prstGeom prst="rect">
            <a:avLst/>
          </a:prstGeom>
          <a:solidFill>
            <a:srgbClr val="FFFFCC"/>
          </a:solidFill>
          <a:ln w="19050">
            <a:solidFill>
              <a:schemeClr val="bg1">
                <a:lumMod val="75000"/>
              </a:schemeClr>
            </a:solidFill>
            <a:round/>
            <a:headEnd/>
            <a:tailEnd/>
          </a:ln>
          <a:effectLst/>
        </p:spPr>
        <p:txBody>
          <a:bodyPr wrap="none" anchor="ctr"/>
          <a:lstStyle/>
          <a:p>
            <a:endParaRPr lang="ja-JP" altLang="en-US">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17" name="TextBox 32"/>
          <p:cNvSpPr txBox="1">
            <a:spLocks noChangeArrowheads="1"/>
          </p:cNvSpPr>
          <p:nvPr/>
        </p:nvSpPr>
        <p:spPr bwMode="auto">
          <a:xfrm>
            <a:off x="4531475" y="5468639"/>
            <a:ext cx="14669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kumimoji="1">
                <a:solidFill>
                  <a:schemeClr val="tx1"/>
                </a:solidFill>
                <a:latin typeface="Arial" charset="0"/>
                <a:ea typeface="ＭＳ Ｐゴシック" charset="-128"/>
              </a:defRPr>
            </a:lvl1pPr>
            <a:lvl2pPr marL="742950" indent="-285750" defTabSz="457200">
              <a:defRPr kumimoji="1">
                <a:solidFill>
                  <a:schemeClr val="tx1"/>
                </a:solidFill>
                <a:latin typeface="Arial" charset="0"/>
                <a:ea typeface="ＭＳ Ｐゴシック" charset="-128"/>
              </a:defRPr>
            </a:lvl2pPr>
            <a:lvl3pPr marL="1143000" indent="-228600" defTabSz="457200">
              <a:defRPr kumimoji="1">
                <a:solidFill>
                  <a:schemeClr val="tx1"/>
                </a:solidFill>
                <a:latin typeface="Arial" charset="0"/>
                <a:ea typeface="ＭＳ Ｐゴシック" charset="-128"/>
              </a:defRPr>
            </a:lvl3pPr>
            <a:lvl4pPr marL="1600200" indent="-228600" defTabSz="457200">
              <a:defRPr kumimoji="1">
                <a:solidFill>
                  <a:schemeClr val="tx1"/>
                </a:solidFill>
                <a:latin typeface="Arial" charset="0"/>
                <a:ea typeface="ＭＳ Ｐゴシック" charset="-128"/>
              </a:defRPr>
            </a:lvl4pPr>
            <a:lvl5pPr marL="2057400" indent="-228600" defTabSz="457200">
              <a:defRPr kumimoji="1">
                <a:solidFill>
                  <a:schemeClr val="tx1"/>
                </a:solidFill>
                <a:latin typeface="Arial" charset="0"/>
                <a:ea typeface="ＭＳ Ｐゴシック" charset="-128"/>
              </a:defRPr>
            </a:lvl5pPr>
            <a:lvl6pPr marL="2514600" indent="-228600" defTabSz="457200" fontAlgn="base">
              <a:spcBef>
                <a:spcPct val="0"/>
              </a:spcBef>
              <a:spcAft>
                <a:spcPct val="0"/>
              </a:spcAft>
              <a:defRPr kumimoji="1">
                <a:solidFill>
                  <a:schemeClr val="tx1"/>
                </a:solidFill>
                <a:latin typeface="Arial" charset="0"/>
                <a:ea typeface="ＭＳ Ｐゴシック" charset="-128"/>
              </a:defRPr>
            </a:lvl6pPr>
            <a:lvl7pPr marL="2971800" indent="-228600" defTabSz="457200" fontAlgn="base">
              <a:spcBef>
                <a:spcPct val="0"/>
              </a:spcBef>
              <a:spcAft>
                <a:spcPct val="0"/>
              </a:spcAft>
              <a:defRPr kumimoji="1">
                <a:solidFill>
                  <a:schemeClr val="tx1"/>
                </a:solidFill>
                <a:latin typeface="Arial" charset="0"/>
                <a:ea typeface="ＭＳ Ｐゴシック" charset="-128"/>
              </a:defRPr>
            </a:lvl7pPr>
            <a:lvl8pPr marL="3429000" indent="-228600" defTabSz="457200" fontAlgn="base">
              <a:spcBef>
                <a:spcPct val="0"/>
              </a:spcBef>
              <a:spcAft>
                <a:spcPct val="0"/>
              </a:spcAft>
              <a:defRPr kumimoji="1">
                <a:solidFill>
                  <a:schemeClr val="tx1"/>
                </a:solidFill>
                <a:latin typeface="Arial" charset="0"/>
                <a:ea typeface="ＭＳ Ｐゴシック" charset="-128"/>
              </a:defRPr>
            </a:lvl8pPr>
            <a:lvl9pPr marL="3886200" indent="-228600" defTabSz="457200" fontAlgn="base">
              <a:spcBef>
                <a:spcPct val="0"/>
              </a:spcBef>
              <a:spcAft>
                <a:spcPct val="0"/>
              </a:spcAft>
              <a:defRPr kumimoji="1">
                <a:solidFill>
                  <a:schemeClr val="tx1"/>
                </a:solidFill>
                <a:latin typeface="Arial" charset="0"/>
                <a:ea typeface="ＭＳ Ｐゴシック" charset="-128"/>
              </a:defRPr>
            </a:lvl9pPr>
          </a:lstStyle>
          <a:p>
            <a:pPr algn="ctr"/>
            <a:r>
              <a:rPr kumimoji="0" lang="en-US" altLang="ja-JP" sz="1400" b="1" smtClean="0">
                <a:solidFill>
                  <a:srgbClr val="000000"/>
                </a:solidFill>
                <a:latin typeface="HGP創英角ｺﾞｼｯｸUB" panose="020B0900000000000000" pitchFamily="50" charset="-128"/>
                <a:ea typeface="HGP創英角ｺﾞｼｯｸUB" panose="020B0900000000000000" pitchFamily="50" charset="-128"/>
              </a:rPr>
              <a:t>Docker</a:t>
            </a:r>
            <a:r>
              <a:rPr kumimoji="0" lang="ja-JP" altLang="en-US" sz="1400" b="1" smtClean="0">
                <a:solidFill>
                  <a:srgbClr val="000000"/>
                </a:solidFill>
                <a:latin typeface="HGP創英角ｺﾞｼｯｸUB" panose="020B0900000000000000" pitchFamily="50" charset="-128"/>
                <a:ea typeface="HGP創英角ｺﾞｼｯｸUB" panose="020B0900000000000000" pitchFamily="50" charset="-128"/>
              </a:rPr>
              <a:t>コンテナ</a:t>
            </a:r>
            <a:endParaRPr kumimoji="0" lang="en-US" altLang="ja-JP" sz="1400" b="1">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18" name="Rectangle 32"/>
          <p:cNvSpPr>
            <a:spLocks noChangeArrowheads="1"/>
          </p:cNvSpPr>
          <p:nvPr/>
        </p:nvSpPr>
        <p:spPr bwMode="auto">
          <a:xfrm>
            <a:off x="4297567" y="5131526"/>
            <a:ext cx="1963631" cy="221512"/>
          </a:xfrm>
          <a:prstGeom prst="rect">
            <a:avLst/>
          </a:prstGeom>
          <a:noFill/>
          <a:ln w="28575">
            <a:noFill/>
            <a:miter lim="800000"/>
            <a:headEnd/>
            <a:tailEnd/>
          </a:ln>
          <a:effectLst/>
          <a:extLst>
            <a:ext uri="{909E8E84-426E-40DD-AFC4-6F175D3DCCD1}">
              <a14:hiddenFill xmlns:a14="http://schemas.microsoft.com/office/drawing/2010/main">
                <a:solidFill>
                  <a:srgbClr val="64A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600">
                <a:latin typeface="HGP創英角ｺﾞｼｯｸUB" panose="020B0900000000000000" pitchFamily="50" charset="-128"/>
                <a:ea typeface="HGP創英角ｺﾞｼｯｸUB" panose="020B0900000000000000" pitchFamily="50" charset="-128"/>
              </a:rPr>
              <a:t>Debian GNU/Linux 9</a:t>
            </a:r>
          </a:p>
        </p:txBody>
      </p:sp>
      <p:sp>
        <p:nvSpPr>
          <p:cNvPr id="19" name="Rectangle 32"/>
          <p:cNvSpPr>
            <a:spLocks noChangeArrowheads="1"/>
          </p:cNvSpPr>
          <p:nvPr/>
        </p:nvSpPr>
        <p:spPr bwMode="auto">
          <a:xfrm>
            <a:off x="4297567" y="4736476"/>
            <a:ext cx="1963631" cy="221512"/>
          </a:xfrm>
          <a:prstGeom prst="rect">
            <a:avLst/>
          </a:prstGeom>
          <a:noFill/>
          <a:ln w="28575">
            <a:noFill/>
            <a:miter lim="800000"/>
            <a:headEnd/>
            <a:tailEnd/>
          </a:ln>
          <a:effectLst/>
          <a:extLst>
            <a:ext uri="{909E8E84-426E-40DD-AFC4-6F175D3DCCD1}">
              <a14:hiddenFill xmlns:a14="http://schemas.microsoft.com/office/drawing/2010/main">
                <a:solidFill>
                  <a:srgbClr val="64A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600" smtClean="0">
                <a:latin typeface="HGP創英角ｺﾞｼｯｸUB" panose="020B0900000000000000" pitchFamily="50" charset="-128"/>
                <a:ea typeface="HGP創英角ｺﾞｼｯｸUB" panose="020B0900000000000000" pitchFamily="50" charset="-128"/>
              </a:rPr>
              <a:t>PostgreSQL 10</a:t>
            </a:r>
            <a:endParaRPr lang="en-US" altLang="ja-JP" sz="1600">
              <a:latin typeface="HGP創英角ｺﾞｼｯｸUB" panose="020B0900000000000000" pitchFamily="50" charset="-128"/>
              <a:ea typeface="HGP創英角ｺﾞｼｯｸUB" panose="020B0900000000000000" pitchFamily="50" charset="-128"/>
            </a:endParaRPr>
          </a:p>
        </p:txBody>
      </p:sp>
      <p:sp>
        <p:nvSpPr>
          <p:cNvPr id="20" name="円柱 19"/>
          <p:cNvSpPr/>
          <p:nvPr/>
        </p:nvSpPr>
        <p:spPr>
          <a:xfrm>
            <a:off x="4794217" y="4006346"/>
            <a:ext cx="919600" cy="558385"/>
          </a:xfrm>
          <a:prstGeom prst="can">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1" name="AutoShape 27"/>
          <p:cNvSpPr>
            <a:spLocks noChangeArrowheads="1"/>
          </p:cNvSpPr>
          <p:nvPr/>
        </p:nvSpPr>
        <p:spPr bwMode="auto">
          <a:xfrm>
            <a:off x="6536076" y="3834740"/>
            <a:ext cx="2133597" cy="1956246"/>
          </a:xfrm>
          <a:prstGeom prst="rect">
            <a:avLst/>
          </a:prstGeom>
          <a:solidFill>
            <a:srgbClr val="FFFFCC"/>
          </a:solidFill>
          <a:ln w="19050">
            <a:solidFill>
              <a:schemeClr val="bg1">
                <a:lumMod val="75000"/>
              </a:schemeClr>
            </a:solidFill>
            <a:round/>
            <a:headEnd/>
            <a:tailEnd/>
          </a:ln>
          <a:effectLst/>
        </p:spPr>
        <p:txBody>
          <a:bodyPr wrap="none" anchor="ctr"/>
          <a:lstStyle/>
          <a:p>
            <a:endParaRPr lang="ja-JP" altLang="en-US">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22" name="TextBox 32"/>
          <p:cNvSpPr txBox="1">
            <a:spLocks noChangeArrowheads="1"/>
          </p:cNvSpPr>
          <p:nvPr/>
        </p:nvSpPr>
        <p:spPr bwMode="auto">
          <a:xfrm>
            <a:off x="6863319" y="5468639"/>
            <a:ext cx="14669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kumimoji="1">
                <a:solidFill>
                  <a:schemeClr val="tx1"/>
                </a:solidFill>
                <a:latin typeface="Arial" charset="0"/>
                <a:ea typeface="ＭＳ Ｐゴシック" charset="-128"/>
              </a:defRPr>
            </a:lvl1pPr>
            <a:lvl2pPr marL="742950" indent="-285750" defTabSz="457200">
              <a:defRPr kumimoji="1">
                <a:solidFill>
                  <a:schemeClr val="tx1"/>
                </a:solidFill>
                <a:latin typeface="Arial" charset="0"/>
                <a:ea typeface="ＭＳ Ｐゴシック" charset="-128"/>
              </a:defRPr>
            </a:lvl2pPr>
            <a:lvl3pPr marL="1143000" indent="-228600" defTabSz="457200">
              <a:defRPr kumimoji="1">
                <a:solidFill>
                  <a:schemeClr val="tx1"/>
                </a:solidFill>
                <a:latin typeface="Arial" charset="0"/>
                <a:ea typeface="ＭＳ Ｐゴシック" charset="-128"/>
              </a:defRPr>
            </a:lvl3pPr>
            <a:lvl4pPr marL="1600200" indent="-228600" defTabSz="457200">
              <a:defRPr kumimoji="1">
                <a:solidFill>
                  <a:schemeClr val="tx1"/>
                </a:solidFill>
                <a:latin typeface="Arial" charset="0"/>
                <a:ea typeface="ＭＳ Ｐゴシック" charset="-128"/>
              </a:defRPr>
            </a:lvl4pPr>
            <a:lvl5pPr marL="2057400" indent="-228600" defTabSz="457200">
              <a:defRPr kumimoji="1">
                <a:solidFill>
                  <a:schemeClr val="tx1"/>
                </a:solidFill>
                <a:latin typeface="Arial" charset="0"/>
                <a:ea typeface="ＭＳ Ｐゴシック" charset="-128"/>
              </a:defRPr>
            </a:lvl5pPr>
            <a:lvl6pPr marL="2514600" indent="-228600" defTabSz="457200" fontAlgn="base">
              <a:spcBef>
                <a:spcPct val="0"/>
              </a:spcBef>
              <a:spcAft>
                <a:spcPct val="0"/>
              </a:spcAft>
              <a:defRPr kumimoji="1">
                <a:solidFill>
                  <a:schemeClr val="tx1"/>
                </a:solidFill>
                <a:latin typeface="Arial" charset="0"/>
                <a:ea typeface="ＭＳ Ｐゴシック" charset="-128"/>
              </a:defRPr>
            </a:lvl6pPr>
            <a:lvl7pPr marL="2971800" indent="-228600" defTabSz="457200" fontAlgn="base">
              <a:spcBef>
                <a:spcPct val="0"/>
              </a:spcBef>
              <a:spcAft>
                <a:spcPct val="0"/>
              </a:spcAft>
              <a:defRPr kumimoji="1">
                <a:solidFill>
                  <a:schemeClr val="tx1"/>
                </a:solidFill>
                <a:latin typeface="Arial" charset="0"/>
                <a:ea typeface="ＭＳ Ｐゴシック" charset="-128"/>
              </a:defRPr>
            </a:lvl7pPr>
            <a:lvl8pPr marL="3429000" indent="-228600" defTabSz="457200" fontAlgn="base">
              <a:spcBef>
                <a:spcPct val="0"/>
              </a:spcBef>
              <a:spcAft>
                <a:spcPct val="0"/>
              </a:spcAft>
              <a:defRPr kumimoji="1">
                <a:solidFill>
                  <a:schemeClr val="tx1"/>
                </a:solidFill>
                <a:latin typeface="Arial" charset="0"/>
                <a:ea typeface="ＭＳ Ｐゴシック" charset="-128"/>
              </a:defRPr>
            </a:lvl8pPr>
            <a:lvl9pPr marL="3886200" indent="-228600" defTabSz="457200" fontAlgn="base">
              <a:spcBef>
                <a:spcPct val="0"/>
              </a:spcBef>
              <a:spcAft>
                <a:spcPct val="0"/>
              </a:spcAft>
              <a:defRPr kumimoji="1">
                <a:solidFill>
                  <a:schemeClr val="tx1"/>
                </a:solidFill>
                <a:latin typeface="Arial" charset="0"/>
                <a:ea typeface="ＭＳ Ｐゴシック" charset="-128"/>
              </a:defRPr>
            </a:lvl9pPr>
          </a:lstStyle>
          <a:p>
            <a:pPr algn="ctr"/>
            <a:r>
              <a:rPr kumimoji="0" lang="en-US" altLang="ja-JP" sz="1400" b="1" smtClean="0">
                <a:solidFill>
                  <a:srgbClr val="000000"/>
                </a:solidFill>
                <a:latin typeface="HGP創英角ｺﾞｼｯｸUB" panose="020B0900000000000000" pitchFamily="50" charset="-128"/>
                <a:ea typeface="HGP創英角ｺﾞｼｯｸUB" panose="020B0900000000000000" pitchFamily="50" charset="-128"/>
              </a:rPr>
              <a:t>Docker</a:t>
            </a:r>
            <a:r>
              <a:rPr kumimoji="0" lang="ja-JP" altLang="en-US" sz="1400" b="1" smtClean="0">
                <a:solidFill>
                  <a:srgbClr val="000000"/>
                </a:solidFill>
                <a:latin typeface="HGP創英角ｺﾞｼｯｸUB" panose="020B0900000000000000" pitchFamily="50" charset="-128"/>
                <a:ea typeface="HGP創英角ｺﾞｼｯｸUB" panose="020B0900000000000000" pitchFamily="50" charset="-128"/>
              </a:rPr>
              <a:t>コンテナ</a:t>
            </a:r>
            <a:endParaRPr kumimoji="0" lang="en-US" altLang="ja-JP" sz="1400" b="1">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23" name="Rectangle 32"/>
          <p:cNvSpPr>
            <a:spLocks noChangeArrowheads="1"/>
          </p:cNvSpPr>
          <p:nvPr/>
        </p:nvSpPr>
        <p:spPr bwMode="auto">
          <a:xfrm>
            <a:off x="6629411" y="5131526"/>
            <a:ext cx="1963631" cy="221512"/>
          </a:xfrm>
          <a:prstGeom prst="rect">
            <a:avLst/>
          </a:prstGeom>
          <a:noFill/>
          <a:ln w="28575">
            <a:noFill/>
            <a:miter lim="800000"/>
            <a:headEnd/>
            <a:tailEnd/>
          </a:ln>
          <a:effectLst/>
          <a:extLst>
            <a:ext uri="{909E8E84-426E-40DD-AFC4-6F175D3DCCD1}">
              <a14:hiddenFill xmlns:a14="http://schemas.microsoft.com/office/drawing/2010/main">
                <a:solidFill>
                  <a:srgbClr val="64A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600">
                <a:latin typeface="HGP創英角ｺﾞｼｯｸUB" panose="020B0900000000000000" pitchFamily="50" charset="-128"/>
                <a:ea typeface="HGP創英角ｺﾞｼｯｸUB" panose="020B0900000000000000" pitchFamily="50" charset="-128"/>
              </a:rPr>
              <a:t>Debian GNU/Linux 9</a:t>
            </a:r>
          </a:p>
        </p:txBody>
      </p:sp>
      <p:sp>
        <p:nvSpPr>
          <p:cNvPr id="24" name="Rectangle 32"/>
          <p:cNvSpPr>
            <a:spLocks noChangeArrowheads="1"/>
          </p:cNvSpPr>
          <p:nvPr/>
        </p:nvSpPr>
        <p:spPr bwMode="auto">
          <a:xfrm>
            <a:off x="6629411" y="4736476"/>
            <a:ext cx="1963631" cy="221512"/>
          </a:xfrm>
          <a:prstGeom prst="rect">
            <a:avLst/>
          </a:prstGeom>
          <a:noFill/>
          <a:ln w="28575">
            <a:noFill/>
            <a:miter lim="800000"/>
            <a:headEnd/>
            <a:tailEnd/>
          </a:ln>
          <a:effectLst/>
          <a:extLst>
            <a:ext uri="{909E8E84-426E-40DD-AFC4-6F175D3DCCD1}">
              <a14:hiddenFill xmlns:a14="http://schemas.microsoft.com/office/drawing/2010/main">
                <a:solidFill>
                  <a:srgbClr val="64A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600" smtClean="0">
                <a:latin typeface="HGP創英角ｺﾞｼｯｸUB" panose="020B0900000000000000" pitchFamily="50" charset="-128"/>
                <a:ea typeface="HGP創英角ｺﾞｼｯｸUB" panose="020B0900000000000000" pitchFamily="50" charset="-128"/>
              </a:rPr>
              <a:t>PostgreSQL 10</a:t>
            </a:r>
            <a:endParaRPr lang="en-US" altLang="ja-JP" sz="1600">
              <a:latin typeface="HGP創英角ｺﾞｼｯｸUB" panose="020B0900000000000000" pitchFamily="50" charset="-128"/>
              <a:ea typeface="HGP創英角ｺﾞｼｯｸUB" panose="020B0900000000000000" pitchFamily="50" charset="-128"/>
            </a:endParaRPr>
          </a:p>
        </p:txBody>
      </p:sp>
      <p:sp>
        <p:nvSpPr>
          <p:cNvPr id="25" name="円柱 24"/>
          <p:cNvSpPr/>
          <p:nvPr/>
        </p:nvSpPr>
        <p:spPr>
          <a:xfrm>
            <a:off x="7126061" y="4006346"/>
            <a:ext cx="919600" cy="558385"/>
          </a:xfrm>
          <a:prstGeom prst="can">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27" name="直線コネクタ 26"/>
          <p:cNvCxnSpPr/>
          <p:nvPr/>
        </p:nvCxnSpPr>
        <p:spPr>
          <a:xfrm>
            <a:off x="1784484" y="3448849"/>
            <a:ext cx="6897001" cy="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直線コネクタ 27"/>
          <p:cNvCxnSpPr/>
          <p:nvPr/>
        </p:nvCxnSpPr>
        <p:spPr>
          <a:xfrm>
            <a:off x="2912089" y="3426947"/>
            <a:ext cx="6071" cy="408675"/>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直線コネクタ 34"/>
          <p:cNvCxnSpPr/>
          <p:nvPr/>
        </p:nvCxnSpPr>
        <p:spPr>
          <a:xfrm>
            <a:off x="5243141" y="3447959"/>
            <a:ext cx="6071" cy="408675"/>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直線コネクタ 35"/>
          <p:cNvCxnSpPr/>
          <p:nvPr/>
        </p:nvCxnSpPr>
        <p:spPr>
          <a:xfrm>
            <a:off x="7553169" y="3437010"/>
            <a:ext cx="6071" cy="408675"/>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テキスト ボックス 36"/>
          <p:cNvSpPr txBox="1"/>
          <p:nvPr/>
        </p:nvSpPr>
        <p:spPr>
          <a:xfrm>
            <a:off x="2222402" y="5770042"/>
            <a:ext cx="1499824" cy="646331"/>
          </a:xfrm>
          <a:prstGeom prst="rect">
            <a:avLst/>
          </a:prstGeom>
          <a:noFill/>
        </p:spPr>
        <p:txBody>
          <a:bodyPr wrap="squar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postgres1</a:t>
            </a:r>
          </a:p>
          <a:p>
            <a:r>
              <a:rPr kumimoji="1" lang="en-US" altLang="ja-JP" smtClean="0">
                <a:latin typeface="HGP創英角ｺﾞｼｯｸUB" panose="020B0900000000000000" pitchFamily="50" charset="-128"/>
                <a:ea typeface="HGP創英角ｺﾞｼｯｸUB" panose="020B0900000000000000" pitchFamily="50" charset="-128"/>
              </a:rPr>
              <a:t>IP:</a:t>
            </a:r>
            <a:r>
              <a:rPr lang="en-US" altLang="ja-JP" smtClean="0">
                <a:latin typeface="HGP創英角ｺﾞｼｯｸUB" panose="020B0900000000000000" pitchFamily="50" charset="-128"/>
                <a:ea typeface="HGP創英角ｺﾞｼｯｸUB" panose="020B0900000000000000" pitchFamily="50" charset="-128"/>
              </a:rPr>
              <a:t> 10.2.0.2</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38" name="テキスト ボックス 37"/>
          <p:cNvSpPr txBox="1"/>
          <p:nvPr/>
        </p:nvSpPr>
        <p:spPr>
          <a:xfrm>
            <a:off x="4706726" y="5769156"/>
            <a:ext cx="1499824" cy="646331"/>
          </a:xfrm>
          <a:prstGeom prst="rect">
            <a:avLst/>
          </a:prstGeom>
          <a:noFill/>
        </p:spPr>
        <p:txBody>
          <a:bodyPr wrap="squar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postgres2</a:t>
            </a:r>
          </a:p>
          <a:p>
            <a:r>
              <a:rPr kumimoji="1" lang="en-US" altLang="ja-JP" smtClean="0">
                <a:latin typeface="HGP創英角ｺﾞｼｯｸUB" panose="020B0900000000000000" pitchFamily="50" charset="-128"/>
                <a:ea typeface="HGP創英角ｺﾞｼｯｸUB" panose="020B0900000000000000" pitchFamily="50" charset="-128"/>
              </a:rPr>
              <a:t>IP:</a:t>
            </a:r>
            <a:r>
              <a:rPr lang="en-US" altLang="ja-JP" smtClean="0">
                <a:latin typeface="HGP創英角ｺﾞｼｯｸUB" panose="020B0900000000000000" pitchFamily="50" charset="-128"/>
                <a:ea typeface="HGP創英角ｺﾞｼｯｸUB" panose="020B0900000000000000" pitchFamily="50" charset="-128"/>
              </a:rPr>
              <a:t> 10.2.0.3</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39" name="テキスト ボックス 38"/>
          <p:cNvSpPr txBox="1"/>
          <p:nvPr/>
        </p:nvSpPr>
        <p:spPr>
          <a:xfrm>
            <a:off x="6961858" y="5769160"/>
            <a:ext cx="1499824" cy="646331"/>
          </a:xfrm>
          <a:prstGeom prst="rect">
            <a:avLst/>
          </a:prstGeom>
          <a:noFill/>
        </p:spPr>
        <p:txBody>
          <a:bodyPr wrap="squar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postgres3</a:t>
            </a:r>
          </a:p>
          <a:p>
            <a:r>
              <a:rPr kumimoji="1" lang="en-US" altLang="ja-JP" smtClean="0">
                <a:latin typeface="HGP創英角ｺﾞｼｯｸUB" panose="020B0900000000000000" pitchFamily="50" charset="-128"/>
                <a:ea typeface="HGP創英角ｺﾞｼｯｸUB" panose="020B0900000000000000" pitchFamily="50" charset="-128"/>
              </a:rPr>
              <a:t>IP:</a:t>
            </a:r>
            <a:r>
              <a:rPr lang="en-US" altLang="ja-JP" smtClean="0">
                <a:latin typeface="HGP創英角ｺﾞｼｯｸUB" panose="020B0900000000000000" pitchFamily="50" charset="-128"/>
                <a:ea typeface="HGP創英角ｺﾞｼｯｸUB" panose="020B0900000000000000" pitchFamily="50" charset="-128"/>
              </a:rPr>
              <a:t> 10.2.0.4</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40" name="AutoShape 82"/>
          <p:cNvSpPr>
            <a:spLocks noChangeArrowheads="1"/>
          </p:cNvSpPr>
          <p:nvPr/>
        </p:nvSpPr>
        <p:spPr bwMode="auto">
          <a:xfrm>
            <a:off x="1565510" y="1218986"/>
            <a:ext cx="7477224" cy="5295498"/>
          </a:xfrm>
          <a:prstGeom prst="roundRect">
            <a:avLst>
              <a:gd name="adj" fmla="val 317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HGP創英角ｺﾞｼｯｸUB" panose="020B0900000000000000" pitchFamily="50" charset="-128"/>
              <a:ea typeface="HGP創英角ｺﾞｼｯｸUB" panose="020B0900000000000000" pitchFamily="50" charset="-128"/>
            </a:endParaRPr>
          </a:p>
        </p:txBody>
      </p:sp>
      <p:sp>
        <p:nvSpPr>
          <p:cNvPr id="41" name="テキスト ボックス 40"/>
          <p:cNvSpPr txBox="1"/>
          <p:nvPr/>
        </p:nvSpPr>
        <p:spPr>
          <a:xfrm>
            <a:off x="1685934" y="2824768"/>
            <a:ext cx="1436612" cy="369332"/>
          </a:xfrm>
          <a:prstGeom prst="rect">
            <a:avLst/>
          </a:prstGeom>
          <a:ln/>
        </p:spPr>
        <p:style>
          <a:lnRef idx="2">
            <a:schemeClr val="accent4"/>
          </a:lnRef>
          <a:fillRef idx="1">
            <a:schemeClr val="lt1"/>
          </a:fillRef>
          <a:effectRef idx="0">
            <a:schemeClr val="accent4"/>
          </a:effectRef>
          <a:fontRef idx="minor">
            <a:schemeClr val="dk1"/>
          </a:fontRef>
        </p:style>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Docker</a:t>
            </a:r>
            <a:r>
              <a:rPr kumimoji="1" lang="ja-JP" altLang="en-US" smtClean="0">
                <a:latin typeface="HGP創英角ｺﾞｼｯｸUB" panose="020B0900000000000000" pitchFamily="50" charset="-128"/>
                <a:ea typeface="HGP創英角ｺﾞｼｯｸUB" panose="020B0900000000000000" pitchFamily="50" charset="-128"/>
              </a:rPr>
              <a:t>ホスト</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42" name="AutoShape 82"/>
          <p:cNvSpPr>
            <a:spLocks noChangeArrowheads="1"/>
          </p:cNvSpPr>
          <p:nvPr/>
        </p:nvSpPr>
        <p:spPr bwMode="auto">
          <a:xfrm>
            <a:off x="1696887" y="1411504"/>
            <a:ext cx="2299001" cy="1314729"/>
          </a:xfrm>
          <a:prstGeom prst="roundRect">
            <a:avLst>
              <a:gd name="adj" fmla="val 4824"/>
            </a:avLst>
          </a:prstGeom>
          <a:solidFill>
            <a:srgbClr val="D7D8E7"/>
          </a:solidFill>
          <a:ln w="9525">
            <a:noFill/>
            <a:round/>
            <a:headEnd/>
            <a:tailEnd/>
          </a:ln>
          <a:effectLst/>
          <a:extLst/>
        </p:spPr>
        <p:txBody>
          <a:bodyPr wrap="none" anchor="ctr"/>
          <a:lstStyle/>
          <a:p>
            <a:endParaRPr lang="ja-JP" altLang="en-US">
              <a:latin typeface="HGP創英角ｺﾞｼｯｸUB" panose="020B0900000000000000" pitchFamily="50" charset="-128"/>
              <a:ea typeface="HGP創英角ｺﾞｼｯｸUB" panose="020B0900000000000000" pitchFamily="50" charset="-128"/>
            </a:endParaRPr>
          </a:p>
        </p:txBody>
      </p:sp>
      <p:sp>
        <p:nvSpPr>
          <p:cNvPr id="43" name="テキスト ボックス 42"/>
          <p:cNvSpPr txBox="1"/>
          <p:nvPr/>
        </p:nvSpPr>
        <p:spPr>
          <a:xfrm>
            <a:off x="1750762" y="1291068"/>
            <a:ext cx="2071789" cy="369332"/>
          </a:xfrm>
          <a:prstGeom prst="rect">
            <a:avLst/>
          </a:prstGeom>
          <a:ln/>
        </p:spPr>
        <p:style>
          <a:lnRef idx="2">
            <a:schemeClr val="accent4"/>
          </a:lnRef>
          <a:fillRef idx="1">
            <a:schemeClr val="lt1"/>
          </a:fillRef>
          <a:effectRef idx="0">
            <a:schemeClr val="accent4"/>
          </a:effectRef>
          <a:fontRef idx="minor">
            <a:schemeClr val="dk1"/>
          </a:fontRef>
        </p:style>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Docker</a:t>
            </a:r>
            <a:r>
              <a:rPr lang="ja-JP" altLang="en-US" smtClean="0">
                <a:latin typeface="HGP創英角ｺﾞｼｯｸUB" panose="020B0900000000000000" pitchFamily="50" charset="-128"/>
                <a:ea typeface="HGP創英角ｺﾞｼｯｸUB" panose="020B0900000000000000" pitchFamily="50" charset="-128"/>
              </a:rPr>
              <a:t>クライアント</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44" name="テキスト ボックス 43"/>
          <p:cNvSpPr txBox="1"/>
          <p:nvPr/>
        </p:nvSpPr>
        <p:spPr>
          <a:xfrm>
            <a:off x="1872052" y="1795589"/>
            <a:ext cx="1616148" cy="369332"/>
          </a:xfrm>
          <a:prstGeom prst="rect">
            <a:avLst/>
          </a:prstGeom>
          <a:solidFill>
            <a:schemeClr val="bg1"/>
          </a:solidFill>
          <a:ln>
            <a:solidFill>
              <a:srgbClr val="000000"/>
            </a:solidFill>
          </a:ln>
        </p:spPr>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Docker</a:t>
            </a:r>
            <a:r>
              <a:rPr kumimoji="1" lang="ja-JP" altLang="en-US" smtClean="0">
                <a:latin typeface="HGP創英角ｺﾞｼｯｸUB" panose="020B0900000000000000" pitchFamily="50" charset="-128"/>
                <a:ea typeface="HGP創英角ｺﾞｼｯｸUB" panose="020B0900000000000000" pitchFamily="50" charset="-128"/>
              </a:rPr>
              <a:t>コマンド</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45" name="下矢印 44"/>
          <p:cNvSpPr/>
          <p:nvPr/>
        </p:nvSpPr>
        <p:spPr>
          <a:xfrm>
            <a:off x="2375634" y="2277332"/>
            <a:ext cx="328428" cy="492692"/>
          </a:xfrm>
          <a:prstGeom prst="downArrow">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6" name="円柱 45"/>
          <p:cNvSpPr/>
          <p:nvPr/>
        </p:nvSpPr>
        <p:spPr>
          <a:xfrm>
            <a:off x="4510390" y="1412384"/>
            <a:ext cx="2791673" cy="1412384"/>
          </a:xfrm>
          <a:prstGeom prst="can">
            <a:avLst>
              <a:gd name="adj" fmla="val 19690"/>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7" name="メモ 46"/>
          <p:cNvSpPr/>
          <p:nvPr/>
        </p:nvSpPr>
        <p:spPr>
          <a:xfrm>
            <a:off x="5046839" y="2058365"/>
            <a:ext cx="514538" cy="613128"/>
          </a:xfrm>
          <a:prstGeom prst="foldedCorner">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8" name="メモ 47"/>
          <p:cNvSpPr/>
          <p:nvPr/>
        </p:nvSpPr>
        <p:spPr>
          <a:xfrm>
            <a:off x="5637144" y="2057483"/>
            <a:ext cx="514538" cy="613128"/>
          </a:xfrm>
          <a:prstGeom prst="foldedCorner">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9" name="メモ 48"/>
          <p:cNvSpPr/>
          <p:nvPr/>
        </p:nvSpPr>
        <p:spPr>
          <a:xfrm>
            <a:off x="6228315" y="2057483"/>
            <a:ext cx="514538" cy="613128"/>
          </a:xfrm>
          <a:prstGeom prst="foldedCorner">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53" name="直線矢印コネクタ 52"/>
          <p:cNvCxnSpPr>
            <a:stCxn id="15" idx="1"/>
            <a:endCxn id="47" idx="2"/>
          </p:cNvCxnSpPr>
          <p:nvPr/>
        </p:nvCxnSpPr>
        <p:spPr>
          <a:xfrm flipV="1">
            <a:off x="2901146" y="2671493"/>
            <a:ext cx="2402962" cy="1335735"/>
          </a:xfrm>
          <a:prstGeom prst="straightConnector1">
            <a:avLst/>
          </a:prstGeom>
          <a:ln w="38100" cmpd="sng">
            <a:solidFill>
              <a:srgbClr val="FF0000"/>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54" name="直線矢印コネクタ 53"/>
          <p:cNvCxnSpPr>
            <a:stCxn id="20" idx="1"/>
            <a:endCxn id="48" idx="2"/>
          </p:cNvCxnSpPr>
          <p:nvPr/>
        </p:nvCxnSpPr>
        <p:spPr>
          <a:xfrm flipV="1">
            <a:off x="5254017" y="2670611"/>
            <a:ext cx="640396" cy="1335735"/>
          </a:xfrm>
          <a:prstGeom prst="straightConnector1">
            <a:avLst/>
          </a:prstGeom>
          <a:ln w="38100" cmpd="sng">
            <a:solidFill>
              <a:srgbClr val="FF0000"/>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57" name="直線矢印コネクタ 56"/>
          <p:cNvCxnSpPr>
            <a:stCxn id="25" idx="1"/>
            <a:endCxn id="49" idx="2"/>
          </p:cNvCxnSpPr>
          <p:nvPr/>
        </p:nvCxnSpPr>
        <p:spPr>
          <a:xfrm flipH="1" flipV="1">
            <a:off x="6485584" y="2670611"/>
            <a:ext cx="1100277" cy="1335735"/>
          </a:xfrm>
          <a:prstGeom prst="straightConnector1">
            <a:avLst/>
          </a:prstGeom>
          <a:ln w="38100" cmpd="sng">
            <a:solidFill>
              <a:srgbClr val="FF0000"/>
            </a:solidFill>
            <a:prstDash val="dot"/>
            <a:tailEnd type="arrow"/>
          </a:ln>
        </p:spPr>
        <p:style>
          <a:lnRef idx="2">
            <a:schemeClr val="accent1"/>
          </a:lnRef>
          <a:fillRef idx="0">
            <a:schemeClr val="accent1"/>
          </a:fillRef>
          <a:effectRef idx="1">
            <a:schemeClr val="accent1"/>
          </a:effectRef>
          <a:fontRef idx="minor">
            <a:schemeClr val="tx1"/>
          </a:fontRef>
        </p:style>
      </p:cxnSp>
      <p:sp>
        <p:nvSpPr>
          <p:cNvPr id="60" name="テキスト ボックス 59"/>
          <p:cNvSpPr txBox="1"/>
          <p:nvPr/>
        </p:nvSpPr>
        <p:spPr>
          <a:xfrm>
            <a:off x="4521367" y="1675152"/>
            <a:ext cx="1271502" cy="338554"/>
          </a:xfrm>
          <a:prstGeom prst="rect">
            <a:avLst/>
          </a:prstGeom>
          <a:noFill/>
        </p:spPr>
        <p:txBody>
          <a:bodyPr wrap="none" rtlCol="0">
            <a:spAutoFit/>
          </a:bodyPr>
          <a:lstStyle/>
          <a:p>
            <a:r>
              <a:rPr lang="en-US" altLang="ja-JP" sz="1600" smtClean="0">
                <a:latin typeface="HGP創英角ｺﾞｼｯｸUB" panose="020B0900000000000000" pitchFamily="50" charset="-128"/>
                <a:ea typeface="HGP創英角ｺﾞｼｯｸUB" panose="020B0900000000000000" pitchFamily="50" charset="-128"/>
              </a:rPr>
              <a:t>./postgres1</a:t>
            </a:r>
            <a:endParaRPr kumimoji="1" lang="ja-JP" altLang="en-US" sz="1600">
              <a:latin typeface="HGP創英角ｺﾞｼｯｸUB" panose="020B0900000000000000" pitchFamily="50" charset="-128"/>
              <a:ea typeface="HGP創英角ｺﾞｼｯｸUB" panose="020B0900000000000000" pitchFamily="50" charset="-128"/>
            </a:endParaRPr>
          </a:p>
        </p:txBody>
      </p:sp>
      <p:pic>
        <p:nvPicPr>
          <p:cNvPr id="63" name="図 62" descr="docke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162" y="4817435"/>
            <a:ext cx="1164771" cy="1040128"/>
          </a:xfrm>
          <a:prstGeom prst="rect">
            <a:avLst/>
          </a:prstGeom>
        </p:spPr>
      </p:pic>
      <p:sp>
        <p:nvSpPr>
          <p:cNvPr id="64" name="AutoShape 82"/>
          <p:cNvSpPr>
            <a:spLocks noChangeArrowheads="1"/>
          </p:cNvSpPr>
          <p:nvPr/>
        </p:nvSpPr>
        <p:spPr bwMode="auto">
          <a:xfrm>
            <a:off x="141453" y="1218104"/>
            <a:ext cx="1325528" cy="5295498"/>
          </a:xfrm>
          <a:prstGeom prst="roundRect">
            <a:avLst>
              <a:gd name="adj" fmla="val 14161"/>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HGP創英角ｺﾞｼｯｸUB" panose="020B0900000000000000" pitchFamily="50" charset="-128"/>
              <a:ea typeface="HGP創英角ｺﾞｼｯｸUB" panose="020B0900000000000000" pitchFamily="50" charset="-128"/>
            </a:endParaRPr>
          </a:p>
        </p:txBody>
      </p:sp>
      <p:sp>
        <p:nvSpPr>
          <p:cNvPr id="65" name="テキスト ボックス 64"/>
          <p:cNvSpPr txBox="1"/>
          <p:nvPr/>
        </p:nvSpPr>
        <p:spPr>
          <a:xfrm>
            <a:off x="339381" y="1291067"/>
            <a:ext cx="915823" cy="646331"/>
          </a:xfrm>
          <a:prstGeom prst="rect">
            <a:avLst/>
          </a:prstGeom>
          <a:ln/>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Docker</a:t>
            </a:r>
          </a:p>
          <a:p>
            <a:pPr algn="ctr"/>
            <a:r>
              <a:rPr kumimoji="1" lang="en-US" altLang="ja-JP" smtClean="0">
                <a:latin typeface="HGP創英角ｺﾞｼｯｸUB" panose="020B0900000000000000" pitchFamily="50" charset="-128"/>
                <a:ea typeface="HGP創英角ｺﾞｼｯｸUB" panose="020B0900000000000000" pitchFamily="50" charset="-128"/>
              </a:rPr>
              <a:t>Hub</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66" name="AutoShape 27"/>
          <p:cNvSpPr>
            <a:spLocks noChangeArrowheads="1"/>
          </p:cNvSpPr>
          <p:nvPr/>
        </p:nvSpPr>
        <p:spPr bwMode="auto">
          <a:xfrm>
            <a:off x="142665" y="4141304"/>
            <a:ext cx="1291471" cy="621386"/>
          </a:xfrm>
          <a:prstGeom prst="roundRect">
            <a:avLst>
              <a:gd name="adj" fmla="val 11130"/>
            </a:avLst>
          </a:prstGeom>
          <a:solidFill>
            <a:srgbClr val="FFFFCC"/>
          </a:solidFill>
          <a:ln w="38100">
            <a:solidFill>
              <a:schemeClr val="tx1"/>
            </a:solidFill>
            <a:round/>
            <a:headEnd/>
            <a:tailEnd/>
          </a:ln>
          <a:effectLst>
            <a:outerShdw dist="107763" dir="2700000" algn="ctr" rotWithShape="0">
              <a:schemeClr val="bg2">
                <a:alpha val="50000"/>
              </a:schemeClr>
            </a:outerShdw>
          </a:effectLst>
        </p:spPr>
        <p:txBody>
          <a:bodyPr wrap="none" anchor="ctr"/>
          <a:lstStyle/>
          <a:p>
            <a:r>
              <a:rPr lang="en-US" altLang="ja-JP" sz="1600" smtClean="0">
                <a:solidFill>
                  <a:srgbClr val="000000"/>
                </a:solidFill>
                <a:latin typeface="HGP創英角ｺﾞｼｯｸUB" panose="020B0900000000000000" pitchFamily="50" charset="-128"/>
                <a:ea typeface="HGP創英角ｺﾞｼｯｸUB" panose="020B0900000000000000" pitchFamily="50" charset="-128"/>
              </a:rPr>
              <a:t>PostgreSQL</a:t>
            </a:r>
          </a:p>
          <a:p>
            <a:r>
              <a:rPr lang="ja-JP" altLang="en-US" sz="1600" smtClean="0">
                <a:solidFill>
                  <a:srgbClr val="000000"/>
                </a:solidFill>
                <a:latin typeface="HGP創英角ｺﾞｼｯｸUB" panose="020B0900000000000000" pitchFamily="50" charset="-128"/>
                <a:ea typeface="HGP創英角ｺﾞｼｯｸUB" panose="020B0900000000000000" pitchFamily="50" charset="-128"/>
              </a:rPr>
              <a:t>公式イメージ</a:t>
            </a:r>
            <a:endParaRPr lang="ja-JP" altLang="en-US"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67" name="下矢印 66"/>
          <p:cNvSpPr/>
          <p:nvPr/>
        </p:nvSpPr>
        <p:spPr>
          <a:xfrm rot="16200000">
            <a:off x="1474747" y="4293322"/>
            <a:ext cx="328428" cy="356689"/>
          </a:xfrm>
          <a:prstGeom prst="downArrow">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 name="角丸四角形 2"/>
          <p:cNvSpPr/>
          <p:nvPr/>
        </p:nvSpPr>
        <p:spPr>
          <a:xfrm>
            <a:off x="7813964" y="488435"/>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solidFill>
                  <a:schemeClr val="bg1"/>
                </a:solidFill>
                <a:latin typeface="HG創英角ｺﾞｼｯｸUB" panose="020B0909000000000000" pitchFamily="49" charset="-128"/>
                <a:ea typeface="HG創英角ｺﾞｼｯｸUB" panose="020B0909000000000000" pitchFamily="49" charset="-128"/>
              </a:rPr>
              <a:t>デモ</a:t>
            </a:r>
          </a:p>
        </p:txBody>
      </p:sp>
      <p:sp>
        <p:nvSpPr>
          <p:cNvPr id="13" name="スライド番号プレースホルダー 12"/>
          <p:cNvSpPr>
            <a:spLocks noGrp="1"/>
          </p:cNvSpPr>
          <p:nvPr>
            <p:ph type="sldNum" sz="quarter" idx="11"/>
          </p:nvPr>
        </p:nvSpPr>
        <p:spPr/>
        <p:txBody>
          <a:bodyPr/>
          <a:lstStyle/>
          <a:p>
            <a:pPr>
              <a:defRPr/>
            </a:pPr>
            <a:fld id="{812ED189-0CCE-4343-8A10-1AB987F6AEA1}" type="slidenum">
              <a:rPr lang="en-US" altLang="ja-JP" smtClean="0"/>
              <a:pPr>
                <a:defRPr/>
              </a:pPr>
              <a:t>10</a:t>
            </a:fld>
            <a:endParaRPr lang="en-US" altLang="ja-JP"/>
          </a:p>
        </p:txBody>
      </p:sp>
    </p:spTree>
    <p:extLst>
      <p:ext uri="{BB962C8B-B14F-4D97-AF65-F5344CB8AC3E}">
        <p14:creationId xmlns:p14="http://schemas.microsoft.com/office/powerpoint/2010/main" val="11901514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ストリーミングレプリケーションの</a:t>
            </a:r>
            <a:r>
              <a:rPr lang="ja-JP" altLang="en-US"/>
              <a:t>構成</a:t>
            </a:r>
            <a:r>
              <a:rPr kumimoji="1" lang="ja-JP" altLang="en-US" smtClean="0"/>
              <a:t>イメージ</a:t>
            </a:r>
            <a:endParaRPr kumimoji="1" lang="ja-JP" altLang="en-US"/>
          </a:p>
        </p:txBody>
      </p:sp>
      <p:sp>
        <p:nvSpPr>
          <p:cNvPr id="28" name="テキスト ボックス 27"/>
          <p:cNvSpPr txBox="1"/>
          <p:nvPr/>
        </p:nvSpPr>
        <p:spPr>
          <a:xfrm>
            <a:off x="916523" y="4175492"/>
            <a:ext cx="1499824" cy="646331"/>
          </a:xfrm>
          <a:prstGeom prst="rect">
            <a:avLst/>
          </a:prstGeom>
          <a:noFill/>
        </p:spPr>
        <p:txBody>
          <a:bodyPr wrap="squar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postgres1</a:t>
            </a:r>
          </a:p>
          <a:p>
            <a:r>
              <a:rPr kumimoji="1" lang="en-US" altLang="ja-JP" smtClean="0">
                <a:latin typeface="HGP創英角ｺﾞｼｯｸUB" panose="020B0900000000000000" pitchFamily="50" charset="-128"/>
                <a:ea typeface="HGP創英角ｺﾞｼｯｸUB" panose="020B0900000000000000" pitchFamily="50" charset="-128"/>
              </a:rPr>
              <a:t>IP:</a:t>
            </a:r>
            <a:r>
              <a:rPr lang="en-US" altLang="ja-JP" smtClean="0">
                <a:latin typeface="HGP創英角ｺﾞｼｯｸUB" panose="020B0900000000000000" pitchFamily="50" charset="-128"/>
                <a:ea typeface="HGP創英角ｺﾞｼｯｸUB" panose="020B0900000000000000" pitchFamily="50" charset="-128"/>
              </a:rPr>
              <a:t> 10.2.0.2</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29" name="テキスト ボックス 28"/>
          <p:cNvSpPr txBox="1"/>
          <p:nvPr/>
        </p:nvSpPr>
        <p:spPr>
          <a:xfrm>
            <a:off x="3822088" y="4175492"/>
            <a:ext cx="1499824" cy="646331"/>
          </a:xfrm>
          <a:prstGeom prst="rect">
            <a:avLst/>
          </a:prstGeom>
          <a:noFill/>
        </p:spPr>
        <p:txBody>
          <a:bodyPr wrap="squar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postgres2</a:t>
            </a:r>
          </a:p>
          <a:p>
            <a:r>
              <a:rPr kumimoji="1" lang="en-US" altLang="ja-JP" smtClean="0">
                <a:latin typeface="HGP創英角ｺﾞｼｯｸUB" panose="020B0900000000000000" pitchFamily="50" charset="-128"/>
                <a:ea typeface="HGP創英角ｺﾞｼｯｸUB" panose="020B0900000000000000" pitchFamily="50" charset="-128"/>
              </a:rPr>
              <a:t>IP:</a:t>
            </a:r>
            <a:r>
              <a:rPr lang="en-US" altLang="ja-JP" smtClean="0">
                <a:latin typeface="HGP創英角ｺﾞｼｯｸUB" panose="020B0900000000000000" pitchFamily="50" charset="-128"/>
                <a:ea typeface="HGP創英角ｺﾞｼｯｸUB" panose="020B0900000000000000" pitchFamily="50" charset="-128"/>
              </a:rPr>
              <a:t> 10.2.0.3</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30" name="テキスト ボックス 29"/>
          <p:cNvSpPr txBox="1"/>
          <p:nvPr/>
        </p:nvSpPr>
        <p:spPr>
          <a:xfrm>
            <a:off x="6727653" y="4175492"/>
            <a:ext cx="1499824" cy="646331"/>
          </a:xfrm>
          <a:prstGeom prst="rect">
            <a:avLst/>
          </a:prstGeom>
          <a:noFill/>
        </p:spPr>
        <p:txBody>
          <a:bodyPr wrap="squar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postgres3</a:t>
            </a:r>
          </a:p>
          <a:p>
            <a:r>
              <a:rPr kumimoji="1" lang="en-US" altLang="ja-JP" smtClean="0">
                <a:latin typeface="HGP創英角ｺﾞｼｯｸUB" panose="020B0900000000000000" pitchFamily="50" charset="-128"/>
                <a:ea typeface="HGP創英角ｺﾞｼｯｸUB" panose="020B0900000000000000" pitchFamily="50" charset="-128"/>
              </a:rPr>
              <a:t>IP:</a:t>
            </a:r>
            <a:r>
              <a:rPr lang="en-US" altLang="ja-JP" smtClean="0">
                <a:latin typeface="HGP創英角ｺﾞｼｯｸUB" panose="020B0900000000000000" pitchFamily="50" charset="-128"/>
                <a:ea typeface="HGP創英角ｺﾞｼｯｸUB" panose="020B0900000000000000" pitchFamily="50" charset="-128"/>
              </a:rPr>
              <a:t> 10.2.0.4</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41" name="正方形/長方形 40"/>
          <p:cNvSpPr/>
          <p:nvPr/>
        </p:nvSpPr>
        <p:spPr>
          <a:xfrm>
            <a:off x="694885" y="2617387"/>
            <a:ext cx="1943100" cy="155810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2" name="フローチャート : 磁気ディスク 41"/>
          <p:cNvSpPr/>
          <p:nvPr/>
        </p:nvSpPr>
        <p:spPr>
          <a:xfrm>
            <a:off x="1079577" y="2964522"/>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45" name="右矢印 44"/>
          <p:cNvSpPr/>
          <p:nvPr/>
        </p:nvSpPr>
        <p:spPr>
          <a:xfrm>
            <a:off x="2704958" y="3759842"/>
            <a:ext cx="806479"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47" name="正方形/長方形 46"/>
          <p:cNvSpPr/>
          <p:nvPr/>
        </p:nvSpPr>
        <p:spPr>
          <a:xfrm>
            <a:off x="3600450" y="2617387"/>
            <a:ext cx="1943100" cy="155810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8" name="フローチャート : 磁気ディスク 47"/>
          <p:cNvSpPr/>
          <p:nvPr/>
        </p:nvSpPr>
        <p:spPr>
          <a:xfrm>
            <a:off x="3985142" y="2964522"/>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54" name="正方形/長方形 53"/>
          <p:cNvSpPr/>
          <p:nvPr/>
        </p:nvSpPr>
        <p:spPr>
          <a:xfrm>
            <a:off x="6506015" y="2617387"/>
            <a:ext cx="1943100" cy="155810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5" name="フローチャート : 磁気ディスク 54"/>
          <p:cNvSpPr/>
          <p:nvPr/>
        </p:nvSpPr>
        <p:spPr>
          <a:xfrm>
            <a:off x="6890707" y="2964522"/>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56" name="U ターン矢印 55"/>
          <p:cNvSpPr/>
          <p:nvPr/>
        </p:nvSpPr>
        <p:spPr>
          <a:xfrm flipV="1">
            <a:off x="2322413" y="4227498"/>
            <a:ext cx="6182315" cy="870486"/>
          </a:xfrm>
          <a:prstGeom prst="uturnArrow">
            <a:avLst>
              <a:gd name="adj1" fmla="val 19112"/>
              <a:gd name="adj2" fmla="val 25000"/>
              <a:gd name="adj3" fmla="val 25000"/>
              <a:gd name="adj4" fmla="val 0"/>
              <a:gd name="adj5" fmla="val 100000"/>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18" name="四角形吹き出し 17"/>
          <p:cNvSpPr/>
          <p:nvPr/>
        </p:nvSpPr>
        <p:spPr>
          <a:xfrm>
            <a:off x="2592099" y="3974700"/>
            <a:ext cx="2459978" cy="1813560"/>
          </a:xfrm>
          <a:custGeom>
            <a:avLst/>
            <a:gdLst>
              <a:gd name="connsiteX0" fmla="*/ 0 w 2459978"/>
              <a:gd name="connsiteY0" fmla="*/ 0 h 542166"/>
              <a:gd name="connsiteX1" fmla="*/ 1434987 w 2459978"/>
              <a:gd name="connsiteY1" fmla="*/ 0 h 542166"/>
              <a:gd name="connsiteX2" fmla="*/ 1422187 w 2459978"/>
              <a:gd name="connsiteY2" fmla="*/ -232730 h 542166"/>
              <a:gd name="connsiteX3" fmla="*/ 2049982 w 2459978"/>
              <a:gd name="connsiteY3" fmla="*/ 0 h 542166"/>
              <a:gd name="connsiteX4" fmla="*/ 2459978 w 2459978"/>
              <a:gd name="connsiteY4" fmla="*/ 0 h 542166"/>
              <a:gd name="connsiteX5" fmla="*/ 2459978 w 2459978"/>
              <a:gd name="connsiteY5" fmla="*/ 90361 h 542166"/>
              <a:gd name="connsiteX6" fmla="*/ 2459978 w 2459978"/>
              <a:gd name="connsiteY6" fmla="*/ 90361 h 542166"/>
              <a:gd name="connsiteX7" fmla="*/ 2459978 w 2459978"/>
              <a:gd name="connsiteY7" fmla="*/ 225903 h 542166"/>
              <a:gd name="connsiteX8" fmla="*/ 2459978 w 2459978"/>
              <a:gd name="connsiteY8" fmla="*/ 542166 h 542166"/>
              <a:gd name="connsiteX9" fmla="*/ 2049982 w 2459978"/>
              <a:gd name="connsiteY9" fmla="*/ 542166 h 542166"/>
              <a:gd name="connsiteX10" fmla="*/ 1434987 w 2459978"/>
              <a:gd name="connsiteY10" fmla="*/ 542166 h 542166"/>
              <a:gd name="connsiteX11" fmla="*/ 1434987 w 2459978"/>
              <a:gd name="connsiteY11" fmla="*/ 542166 h 542166"/>
              <a:gd name="connsiteX12" fmla="*/ 0 w 2459978"/>
              <a:gd name="connsiteY12" fmla="*/ 542166 h 542166"/>
              <a:gd name="connsiteX13" fmla="*/ 0 w 2459978"/>
              <a:gd name="connsiteY13" fmla="*/ 225903 h 542166"/>
              <a:gd name="connsiteX14" fmla="*/ 0 w 2459978"/>
              <a:gd name="connsiteY14" fmla="*/ 90361 h 542166"/>
              <a:gd name="connsiteX15" fmla="*/ 0 w 2459978"/>
              <a:gd name="connsiteY15" fmla="*/ 90361 h 542166"/>
              <a:gd name="connsiteX16" fmla="*/ 0 w 2459978"/>
              <a:gd name="connsiteY16" fmla="*/ 0 h 542166"/>
              <a:gd name="connsiteX0" fmla="*/ 0 w 2459978"/>
              <a:gd name="connsiteY0" fmla="*/ 232730 h 774896"/>
              <a:gd name="connsiteX1" fmla="*/ 1434987 w 2459978"/>
              <a:gd name="connsiteY1" fmla="*/ 232730 h 774896"/>
              <a:gd name="connsiteX2" fmla="*/ 1422187 w 2459978"/>
              <a:gd name="connsiteY2" fmla="*/ 0 h 774896"/>
              <a:gd name="connsiteX3" fmla="*/ 2049982 w 2459978"/>
              <a:gd name="connsiteY3" fmla="*/ 232730 h 774896"/>
              <a:gd name="connsiteX4" fmla="*/ 2459978 w 2459978"/>
              <a:gd name="connsiteY4" fmla="*/ 232730 h 774896"/>
              <a:gd name="connsiteX5" fmla="*/ 2459978 w 2459978"/>
              <a:gd name="connsiteY5" fmla="*/ 323091 h 774896"/>
              <a:gd name="connsiteX6" fmla="*/ 2459978 w 2459978"/>
              <a:gd name="connsiteY6" fmla="*/ 323091 h 774896"/>
              <a:gd name="connsiteX7" fmla="*/ 2459978 w 2459978"/>
              <a:gd name="connsiteY7" fmla="*/ 458633 h 774896"/>
              <a:gd name="connsiteX8" fmla="*/ 2459978 w 2459978"/>
              <a:gd name="connsiteY8" fmla="*/ 774896 h 774896"/>
              <a:gd name="connsiteX9" fmla="*/ 2049982 w 2459978"/>
              <a:gd name="connsiteY9" fmla="*/ 774896 h 774896"/>
              <a:gd name="connsiteX10" fmla="*/ 1434987 w 2459978"/>
              <a:gd name="connsiteY10" fmla="*/ 774896 h 774896"/>
              <a:gd name="connsiteX11" fmla="*/ 1434987 w 2459978"/>
              <a:gd name="connsiteY11" fmla="*/ 774896 h 774896"/>
              <a:gd name="connsiteX12" fmla="*/ 0 w 2459978"/>
              <a:gd name="connsiteY12" fmla="*/ 774896 h 774896"/>
              <a:gd name="connsiteX13" fmla="*/ 0 w 2459978"/>
              <a:gd name="connsiteY13" fmla="*/ 458633 h 774896"/>
              <a:gd name="connsiteX14" fmla="*/ 0 w 2459978"/>
              <a:gd name="connsiteY14" fmla="*/ 323091 h 774896"/>
              <a:gd name="connsiteX15" fmla="*/ 0 w 2459978"/>
              <a:gd name="connsiteY15" fmla="*/ 323091 h 774896"/>
              <a:gd name="connsiteX16" fmla="*/ 0 w 2459978"/>
              <a:gd name="connsiteY16" fmla="*/ 232730 h 774896"/>
              <a:gd name="connsiteX0" fmla="*/ 4762 w 2459978"/>
              <a:gd name="connsiteY0" fmla="*/ 223205 h 774896"/>
              <a:gd name="connsiteX1" fmla="*/ 1434987 w 2459978"/>
              <a:gd name="connsiteY1" fmla="*/ 232730 h 774896"/>
              <a:gd name="connsiteX2" fmla="*/ 1422187 w 2459978"/>
              <a:gd name="connsiteY2" fmla="*/ 0 h 774896"/>
              <a:gd name="connsiteX3" fmla="*/ 2049982 w 2459978"/>
              <a:gd name="connsiteY3" fmla="*/ 232730 h 774896"/>
              <a:gd name="connsiteX4" fmla="*/ 2459978 w 2459978"/>
              <a:gd name="connsiteY4" fmla="*/ 232730 h 774896"/>
              <a:gd name="connsiteX5" fmla="*/ 2459978 w 2459978"/>
              <a:gd name="connsiteY5" fmla="*/ 323091 h 774896"/>
              <a:gd name="connsiteX6" fmla="*/ 2459978 w 2459978"/>
              <a:gd name="connsiteY6" fmla="*/ 323091 h 774896"/>
              <a:gd name="connsiteX7" fmla="*/ 2459978 w 2459978"/>
              <a:gd name="connsiteY7" fmla="*/ 458633 h 774896"/>
              <a:gd name="connsiteX8" fmla="*/ 2459978 w 2459978"/>
              <a:gd name="connsiteY8" fmla="*/ 774896 h 774896"/>
              <a:gd name="connsiteX9" fmla="*/ 2049982 w 2459978"/>
              <a:gd name="connsiteY9" fmla="*/ 774896 h 774896"/>
              <a:gd name="connsiteX10" fmla="*/ 1434987 w 2459978"/>
              <a:gd name="connsiteY10" fmla="*/ 774896 h 774896"/>
              <a:gd name="connsiteX11" fmla="*/ 1434987 w 2459978"/>
              <a:gd name="connsiteY11" fmla="*/ 774896 h 774896"/>
              <a:gd name="connsiteX12" fmla="*/ 0 w 2459978"/>
              <a:gd name="connsiteY12" fmla="*/ 774896 h 774896"/>
              <a:gd name="connsiteX13" fmla="*/ 0 w 2459978"/>
              <a:gd name="connsiteY13" fmla="*/ 458633 h 774896"/>
              <a:gd name="connsiteX14" fmla="*/ 0 w 2459978"/>
              <a:gd name="connsiteY14" fmla="*/ 323091 h 774896"/>
              <a:gd name="connsiteX15" fmla="*/ 0 w 2459978"/>
              <a:gd name="connsiteY15" fmla="*/ 323091 h 774896"/>
              <a:gd name="connsiteX16" fmla="*/ 4762 w 2459978"/>
              <a:gd name="connsiteY16" fmla="*/ 223205 h 774896"/>
              <a:gd name="connsiteX0" fmla="*/ 4762 w 2459978"/>
              <a:gd name="connsiteY0" fmla="*/ 223205 h 774896"/>
              <a:gd name="connsiteX1" fmla="*/ 1434987 w 2459978"/>
              <a:gd name="connsiteY1" fmla="*/ 232730 h 774896"/>
              <a:gd name="connsiteX2" fmla="*/ 1422187 w 2459978"/>
              <a:gd name="connsiteY2" fmla="*/ 0 h 774896"/>
              <a:gd name="connsiteX3" fmla="*/ 2049982 w 2459978"/>
              <a:gd name="connsiteY3" fmla="*/ 232730 h 774896"/>
              <a:gd name="connsiteX4" fmla="*/ 2459978 w 2459978"/>
              <a:gd name="connsiteY4" fmla="*/ 232730 h 774896"/>
              <a:gd name="connsiteX5" fmla="*/ 2459978 w 2459978"/>
              <a:gd name="connsiteY5" fmla="*/ 323091 h 774896"/>
              <a:gd name="connsiteX6" fmla="*/ 2459978 w 2459978"/>
              <a:gd name="connsiteY6" fmla="*/ 323091 h 774896"/>
              <a:gd name="connsiteX7" fmla="*/ 2459978 w 2459978"/>
              <a:gd name="connsiteY7" fmla="*/ 458633 h 774896"/>
              <a:gd name="connsiteX8" fmla="*/ 2459978 w 2459978"/>
              <a:gd name="connsiteY8" fmla="*/ 774896 h 774896"/>
              <a:gd name="connsiteX9" fmla="*/ 2049982 w 2459978"/>
              <a:gd name="connsiteY9" fmla="*/ 774896 h 774896"/>
              <a:gd name="connsiteX10" fmla="*/ 1434987 w 2459978"/>
              <a:gd name="connsiteY10" fmla="*/ 774896 h 774896"/>
              <a:gd name="connsiteX11" fmla="*/ 1434987 w 2459978"/>
              <a:gd name="connsiteY11" fmla="*/ 774896 h 774896"/>
              <a:gd name="connsiteX12" fmla="*/ 0 w 2459978"/>
              <a:gd name="connsiteY12" fmla="*/ 774896 h 774896"/>
              <a:gd name="connsiteX13" fmla="*/ 0 w 2459978"/>
              <a:gd name="connsiteY13" fmla="*/ 458633 h 774896"/>
              <a:gd name="connsiteX14" fmla="*/ 0 w 2459978"/>
              <a:gd name="connsiteY14" fmla="*/ 323091 h 774896"/>
              <a:gd name="connsiteX15" fmla="*/ 0 w 2459978"/>
              <a:gd name="connsiteY15" fmla="*/ 323091 h 774896"/>
              <a:gd name="connsiteX16" fmla="*/ 4762 w 2459978"/>
              <a:gd name="connsiteY16" fmla="*/ 223205 h 774896"/>
              <a:gd name="connsiteX0" fmla="*/ 4762 w 2459978"/>
              <a:gd name="connsiteY0" fmla="*/ 223205 h 774896"/>
              <a:gd name="connsiteX1" fmla="*/ 251114 w 2459978"/>
              <a:gd name="connsiteY1" fmla="*/ 229565 h 774896"/>
              <a:gd name="connsiteX2" fmla="*/ 1434987 w 2459978"/>
              <a:gd name="connsiteY2" fmla="*/ 232730 h 774896"/>
              <a:gd name="connsiteX3" fmla="*/ 1422187 w 2459978"/>
              <a:gd name="connsiteY3" fmla="*/ 0 h 774896"/>
              <a:gd name="connsiteX4" fmla="*/ 2049982 w 2459978"/>
              <a:gd name="connsiteY4" fmla="*/ 232730 h 774896"/>
              <a:gd name="connsiteX5" fmla="*/ 2459978 w 2459978"/>
              <a:gd name="connsiteY5" fmla="*/ 232730 h 774896"/>
              <a:gd name="connsiteX6" fmla="*/ 2459978 w 2459978"/>
              <a:gd name="connsiteY6" fmla="*/ 323091 h 774896"/>
              <a:gd name="connsiteX7" fmla="*/ 2459978 w 2459978"/>
              <a:gd name="connsiteY7" fmla="*/ 323091 h 774896"/>
              <a:gd name="connsiteX8" fmla="*/ 2459978 w 2459978"/>
              <a:gd name="connsiteY8" fmla="*/ 458633 h 774896"/>
              <a:gd name="connsiteX9" fmla="*/ 2459978 w 2459978"/>
              <a:gd name="connsiteY9" fmla="*/ 774896 h 774896"/>
              <a:gd name="connsiteX10" fmla="*/ 2049982 w 2459978"/>
              <a:gd name="connsiteY10" fmla="*/ 774896 h 774896"/>
              <a:gd name="connsiteX11" fmla="*/ 1434987 w 2459978"/>
              <a:gd name="connsiteY11" fmla="*/ 774896 h 774896"/>
              <a:gd name="connsiteX12" fmla="*/ 1434987 w 2459978"/>
              <a:gd name="connsiteY12" fmla="*/ 774896 h 774896"/>
              <a:gd name="connsiteX13" fmla="*/ 0 w 2459978"/>
              <a:gd name="connsiteY13" fmla="*/ 774896 h 774896"/>
              <a:gd name="connsiteX14" fmla="*/ 0 w 2459978"/>
              <a:gd name="connsiteY14" fmla="*/ 458633 h 774896"/>
              <a:gd name="connsiteX15" fmla="*/ 0 w 2459978"/>
              <a:gd name="connsiteY15" fmla="*/ 323091 h 774896"/>
              <a:gd name="connsiteX16" fmla="*/ 0 w 2459978"/>
              <a:gd name="connsiteY16" fmla="*/ 323091 h 774896"/>
              <a:gd name="connsiteX17" fmla="*/ 4762 w 2459978"/>
              <a:gd name="connsiteY17" fmla="*/ 223205 h 774896"/>
              <a:gd name="connsiteX0" fmla="*/ 4762 w 2459978"/>
              <a:gd name="connsiteY0" fmla="*/ 223205 h 774896"/>
              <a:gd name="connsiteX1" fmla="*/ 251114 w 2459978"/>
              <a:gd name="connsiteY1" fmla="*/ 229565 h 774896"/>
              <a:gd name="connsiteX2" fmla="*/ 698789 w 2459978"/>
              <a:gd name="connsiteY2" fmla="*/ 229565 h 774896"/>
              <a:gd name="connsiteX3" fmla="*/ 1434987 w 2459978"/>
              <a:gd name="connsiteY3" fmla="*/ 232730 h 774896"/>
              <a:gd name="connsiteX4" fmla="*/ 1422187 w 2459978"/>
              <a:gd name="connsiteY4" fmla="*/ 0 h 774896"/>
              <a:gd name="connsiteX5" fmla="*/ 2049982 w 2459978"/>
              <a:gd name="connsiteY5" fmla="*/ 232730 h 774896"/>
              <a:gd name="connsiteX6" fmla="*/ 2459978 w 2459978"/>
              <a:gd name="connsiteY6" fmla="*/ 232730 h 774896"/>
              <a:gd name="connsiteX7" fmla="*/ 2459978 w 2459978"/>
              <a:gd name="connsiteY7" fmla="*/ 323091 h 774896"/>
              <a:gd name="connsiteX8" fmla="*/ 2459978 w 2459978"/>
              <a:gd name="connsiteY8" fmla="*/ 323091 h 774896"/>
              <a:gd name="connsiteX9" fmla="*/ 2459978 w 2459978"/>
              <a:gd name="connsiteY9" fmla="*/ 458633 h 774896"/>
              <a:gd name="connsiteX10" fmla="*/ 2459978 w 2459978"/>
              <a:gd name="connsiteY10" fmla="*/ 774896 h 774896"/>
              <a:gd name="connsiteX11" fmla="*/ 2049982 w 2459978"/>
              <a:gd name="connsiteY11" fmla="*/ 774896 h 774896"/>
              <a:gd name="connsiteX12" fmla="*/ 1434987 w 2459978"/>
              <a:gd name="connsiteY12" fmla="*/ 774896 h 774896"/>
              <a:gd name="connsiteX13" fmla="*/ 1434987 w 2459978"/>
              <a:gd name="connsiteY13" fmla="*/ 774896 h 774896"/>
              <a:gd name="connsiteX14" fmla="*/ 0 w 2459978"/>
              <a:gd name="connsiteY14" fmla="*/ 774896 h 774896"/>
              <a:gd name="connsiteX15" fmla="*/ 0 w 2459978"/>
              <a:gd name="connsiteY15" fmla="*/ 458633 h 774896"/>
              <a:gd name="connsiteX16" fmla="*/ 0 w 2459978"/>
              <a:gd name="connsiteY16" fmla="*/ 323091 h 774896"/>
              <a:gd name="connsiteX17" fmla="*/ 0 w 2459978"/>
              <a:gd name="connsiteY17" fmla="*/ 323091 h 774896"/>
              <a:gd name="connsiteX18" fmla="*/ 4762 w 2459978"/>
              <a:gd name="connsiteY18" fmla="*/ 223205 h 774896"/>
              <a:gd name="connsiteX0" fmla="*/ 698789 w 2459978"/>
              <a:gd name="connsiteY0" fmla="*/ 229565 h 774896"/>
              <a:gd name="connsiteX1" fmla="*/ 1434987 w 2459978"/>
              <a:gd name="connsiteY1" fmla="*/ 232730 h 774896"/>
              <a:gd name="connsiteX2" fmla="*/ 1422187 w 2459978"/>
              <a:gd name="connsiteY2" fmla="*/ 0 h 774896"/>
              <a:gd name="connsiteX3" fmla="*/ 2049982 w 2459978"/>
              <a:gd name="connsiteY3" fmla="*/ 232730 h 774896"/>
              <a:gd name="connsiteX4" fmla="*/ 2459978 w 2459978"/>
              <a:gd name="connsiteY4" fmla="*/ 232730 h 774896"/>
              <a:gd name="connsiteX5" fmla="*/ 2459978 w 2459978"/>
              <a:gd name="connsiteY5" fmla="*/ 323091 h 774896"/>
              <a:gd name="connsiteX6" fmla="*/ 2459978 w 2459978"/>
              <a:gd name="connsiteY6" fmla="*/ 323091 h 774896"/>
              <a:gd name="connsiteX7" fmla="*/ 2459978 w 2459978"/>
              <a:gd name="connsiteY7" fmla="*/ 458633 h 774896"/>
              <a:gd name="connsiteX8" fmla="*/ 2459978 w 2459978"/>
              <a:gd name="connsiteY8" fmla="*/ 774896 h 774896"/>
              <a:gd name="connsiteX9" fmla="*/ 2049982 w 2459978"/>
              <a:gd name="connsiteY9" fmla="*/ 774896 h 774896"/>
              <a:gd name="connsiteX10" fmla="*/ 1434987 w 2459978"/>
              <a:gd name="connsiteY10" fmla="*/ 774896 h 774896"/>
              <a:gd name="connsiteX11" fmla="*/ 1434987 w 2459978"/>
              <a:gd name="connsiteY11" fmla="*/ 774896 h 774896"/>
              <a:gd name="connsiteX12" fmla="*/ 0 w 2459978"/>
              <a:gd name="connsiteY12" fmla="*/ 774896 h 774896"/>
              <a:gd name="connsiteX13" fmla="*/ 0 w 2459978"/>
              <a:gd name="connsiteY13" fmla="*/ 458633 h 774896"/>
              <a:gd name="connsiteX14" fmla="*/ 0 w 2459978"/>
              <a:gd name="connsiteY14" fmla="*/ 323091 h 774896"/>
              <a:gd name="connsiteX15" fmla="*/ 0 w 2459978"/>
              <a:gd name="connsiteY15" fmla="*/ 323091 h 774896"/>
              <a:gd name="connsiteX16" fmla="*/ 4762 w 2459978"/>
              <a:gd name="connsiteY16" fmla="*/ 223205 h 774896"/>
              <a:gd name="connsiteX17" fmla="*/ 251114 w 2459978"/>
              <a:gd name="connsiteY17" fmla="*/ 229565 h 774896"/>
              <a:gd name="connsiteX18" fmla="*/ 790229 w 2459978"/>
              <a:gd name="connsiteY18" fmla="*/ 321005 h 774896"/>
              <a:gd name="connsiteX0" fmla="*/ 698789 w 2459978"/>
              <a:gd name="connsiteY0" fmla="*/ 1303972 h 1849303"/>
              <a:gd name="connsiteX1" fmla="*/ 1434987 w 2459978"/>
              <a:gd name="connsiteY1" fmla="*/ 1307137 h 1849303"/>
              <a:gd name="connsiteX2" fmla="*/ 1422187 w 2459978"/>
              <a:gd name="connsiteY2" fmla="*/ 1074407 h 1849303"/>
              <a:gd name="connsiteX3" fmla="*/ 2049982 w 2459978"/>
              <a:gd name="connsiteY3" fmla="*/ 1307137 h 1849303"/>
              <a:gd name="connsiteX4" fmla="*/ 2459978 w 2459978"/>
              <a:gd name="connsiteY4" fmla="*/ 1307137 h 1849303"/>
              <a:gd name="connsiteX5" fmla="*/ 2459978 w 2459978"/>
              <a:gd name="connsiteY5" fmla="*/ 1397498 h 1849303"/>
              <a:gd name="connsiteX6" fmla="*/ 2459978 w 2459978"/>
              <a:gd name="connsiteY6" fmla="*/ 1397498 h 1849303"/>
              <a:gd name="connsiteX7" fmla="*/ 2459978 w 2459978"/>
              <a:gd name="connsiteY7" fmla="*/ 1533040 h 1849303"/>
              <a:gd name="connsiteX8" fmla="*/ 2459978 w 2459978"/>
              <a:gd name="connsiteY8" fmla="*/ 1849303 h 1849303"/>
              <a:gd name="connsiteX9" fmla="*/ 2049982 w 2459978"/>
              <a:gd name="connsiteY9" fmla="*/ 1849303 h 1849303"/>
              <a:gd name="connsiteX10" fmla="*/ 1434987 w 2459978"/>
              <a:gd name="connsiteY10" fmla="*/ 1849303 h 1849303"/>
              <a:gd name="connsiteX11" fmla="*/ 1434987 w 2459978"/>
              <a:gd name="connsiteY11" fmla="*/ 1849303 h 1849303"/>
              <a:gd name="connsiteX12" fmla="*/ 0 w 2459978"/>
              <a:gd name="connsiteY12" fmla="*/ 1849303 h 1849303"/>
              <a:gd name="connsiteX13" fmla="*/ 0 w 2459978"/>
              <a:gd name="connsiteY13" fmla="*/ 1533040 h 1849303"/>
              <a:gd name="connsiteX14" fmla="*/ 0 w 2459978"/>
              <a:gd name="connsiteY14" fmla="*/ 1397498 h 1849303"/>
              <a:gd name="connsiteX15" fmla="*/ 0 w 2459978"/>
              <a:gd name="connsiteY15" fmla="*/ 1397498 h 1849303"/>
              <a:gd name="connsiteX16" fmla="*/ 4762 w 2459978"/>
              <a:gd name="connsiteY16" fmla="*/ 1297612 h 1849303"/>
              <a:gd name="connsiteX17" fmla="*/ 251114 w 2459978"/>
              <a:gd name="connsiteY17" fmla="*/ 1303972 h 1849303"/>
              <a:gd name="connsiteX18" fmla="*/ 418754 w 2459978"/>
              <a:gd name="connsiteY18" fmla="*/ 0 h 1849303"/>
              <a:gd name="connsiteX0" fmla="*/ 698789 w 2459978"/>
              <a:gd name="connsiteY0" fmla="*/ 1303972 h 1849303"/>
              <a:gd name="connsiteX1" fmla="*/ 1434987 w 2459978"/>
              <a:gd name="connsiteY1" fmla="*/ 1307137 h 1849303"/>
              <a:gd name="connsiteX2" fmla="*/ 1422187 w 2459978"/>
              <a:gd name="connsiteY2" fmla="*/ 1074407 h 1849303"/>
              <a:gd name="connsiteX3" fmla="*/ 2049982 w 2459978"/>
              <a:gd name="connsiteY3" fmla="*/ 1307137 h 1849303"/>
              <a:gd name="connsiteX4" fmla="*/ 2459978 w 2459978"/>
              <a:gd name="connsiteY4" fmla="*/ 1307137 h 1849303"/>
              <a:gd name="connsiteX5" fmla="*/ 2459978 w 2459978"/>
              <a:gd name="connsiteY5" fmla="*/ 1397498 h 1849303"/>
              <a:gd name="connsiteX6" fmla="*/ 2459978 w 2459978"/>
              <a:gd name="connsiteY6" fmla="*/ 1397498 h 1849303"/>
              <a:gd name="connsiteX7" fmla="*/ 2459978 w 2459978"/>
              <a:gd name="connsiteY7" fmla="*/ 1533040 h 1849303"/>
              <a:gd name="connsiteX8" fmla="*/ 2459978 w 2459978"/>
              <a:gd name="connsiteY8" fmla="*/ 1849303 h 1849303"/>
              <a:gd name="connsiteX9" fmla="*/ 2049982 w 2459978"/>
              <a:gd name="connsiteY9" fmla="*/ 1849303 h 1849303"/>
              <a:gd name="connsiteX10" fmla="*/ 1434987 w 2459978"/>
              <a:gd name="connsiteY10" fmla="*/ 1849303 h 1849303"/>
              <a:gd name="connsiteX11" fmla="*/ 1434987 w 2459978"/>
              <a:gd name="connsiteY11" fmla="*/ 1849303 h 1849303"/>
              <a:gd name="connsiteX12" fmla="*/ 0 w 2459978"/>
              <a:gd name="connsiteY12" fmla="*/ 1849303 h 1849303"/>
              <a:gd name="connsiteX13" fmla="*/ 0 w 2459978"/>
              <a:gd name="connsiteY13" fmla="*/ 1533040 h 1849303"/>
              <a:gd name="connsiteX14" fmla="*/ 0 w 2459978"/>
              <a:gd name="connsiteY14" fmla="*/ 1397498 h 1849303"/>
              <a:gd name="connsiteX15" fmla="*/ 0 w 2459978"/>
              <a:gd name="connsiteY15" fmla="*/ 1397498 h 1849303"/>
              <a:gd name="connsiteX16" fmla="*/ 4762 w 2459978"/>
              <a:gd name="connsiteY16" fmla="*/ 1297612 h 1849303"/>
              <a:gd name="connsiteX17" fmla="*/ 251114 w 2459978"/>
              <a:gd name="connsiteY17" fmla="*/ 1303972 h 1849303"/>
              <a:gd name="connsiteX18" fmla="*/ 418754 w 2459978"/>
              <a:gd name="connsiteY18" fmla="*/ 0 h 1849303"/>
              <a:gd name="connsiteX19" fmla="*/ 698789 w 2459978"/>
              <a:gd name="connsiteY19" fmla="*/ 1303972 h 1849303"/>
              <a:gd name="connsiteX0" fmla="*/ 698789 w 2459978"/>
              <a:gd name="connsiteY0" fmla="*/ 1303972 h 1849303"/>
              <a:gd name="connsiteX1" fmla="*/ 1434987 w 2459978"/>
              <a:gd name="connsiteY1" fmla="*/ 1307137 h 1849303"/>
              <a:gd name="connsiteX2" fmla="*/ 1422187 w 2459978"/>
              <a:gd name="connsiteY2" fmla="*/ 1074407 h 1849303"/>
              <a:gd name="connsiteX3" fmla="*/ 2049982 w 2459978"/>
              <a:gd name="connsiteY3" fmla="*/ 1307137 h 1849303"/>
              <a:gd name="connsiteX4" fmla="*/ 2459978 w 2459978"/>
              <a:gd name="connsiteY4" fmla="*/ 1307137 h 1849303"/>
              <a:gd name="connsiteX5" fmla="*/ 2459978 w 2459978"/>
              <a:gd name="connsiteY5" fmla="*/ 1397498 h 1849303"/>
              <a:gd name="connsiteX6" fmla="*/ 2459978 w 2459978"/>
              <a:gd name="connsiteY6" fmla="*/ 1397498 h 1849303"/>
              <a:gd name="connsiteX7" fmla="*/ 2459978 w 2459978"/>
              <a:gd name="connsiteY7" fmla="*/ 1533040 h 1849303"/>
              <a:gd name="connsiteX8" fmla="*/ 2459978 w 2459978"/>
              <a:gd name="connsiteY8" fmla="*/ 1849303 h 1849303"/>
              <a:gd name="connsiteX9" fmla="*/ 2049982 w 2459978"/>
              <a:gd name="connsiteY9" fmla="*/ 1849303 h 1849303"/>
              <a:gd name="connsiteX10" fmla="*/ 1434987 w 2459978"/>
              <a:gd name="connsiteY10" fmla="*/ 1849303 h 1849303"/>
              <a:gd name="connsiteX11" fmla="*/ 1434987 w 2459978"/>
              <a:gd name="connsiteY11" fmla="*/ 1849303 h 1849303"/>
              <a:gd name="connsiteX12" fmla="*/ 0 w 2459978"/>
              <a:gd name="connsiteY12" fmla="*/ 1849303 h 1849303"/>
              <a:gd name="connsiteX13" fmla="*/ 0 w 2459978"/>
              <a:gd name="connsiteY13" fmla="*/ 1533040 h 1849303"/>
              <a:gd name="connsiteX14" fmla="*/ 0 w 2459978"/>
              <a:gd name="connsiteY14" fmla="*/ 1397498 h 1849303"/>
              <a:gd name="connsiteX15" fmla="*/ 0 w 2459978"/>
              <a:gd name="connsiteY15" fmla="*/ 1397498 h 1849303"/>
              <a:gd name="connsiteX16" fmla="*/ 4762 w 2459978"/>
              <a:gd name="connsiteY16" fmla="*/ 1297612 h 1849303"/>
              <a:gd name="connsiteX17" fmla="*/ 251114 w 2459978"/>
              <a:gd name="connsiteY17" fmla="*/ 1303972 h 1849303"/>
              <a:gd name="connsiteX18" fmla="*/ 418754 w 2459978"/>
              <a:gd name="connsiteY18" fmla="*/ 0 h 1849303"/>
              <a:gd name="connsiteX19" fmla="*/ 698789 w 2459978"/>
              <a:gd name="connsiteY19" fmla="*/ 1303972 h 1849303"/>
              <a:gd name="connsiteX0" fmla="*/ 698789 w 2459978"/>
              <a:gd name="connsiteY0" fmla="*/ 1491148 h 2036479"/>
              <a:gd name="connsiteX1" fmla="*/ 1434987 w 2459978"/>
              <a:gd name="connsiteY1" fmla="*/ 1494313 h 2036479"/>
              <a:gd name="connsiteX2" fmla="*/ 1422187 w 2459978"/>
              <a:gd name="connsiteY2" fmla="*/ 1261583 h 2036479"/>
              <a:gd name="connsiteX3" fmla="*/ 2049982 w 2459978"/>
              <a:gd name="connsiteY3" fmla="*/ 1494313 h 2036479"/>
              <a:gd name="connsiteX4" fmla="*/ 2459978 w 2459978"/>
              <a:gd name="connsiteY4" fmla="*/ 1494313 h 2036479"/>
              <a:gd name="connsiteX5" fmla="*/ 2459978 w 2459978"/>
              <a:gd name="connsiteY5" fmla="*/ 1584674 h 2036479"/>
              <a:gd name="connsiteX6" fmla="*/ 2459978 w 2459978"/>
              <a:gd name="connsiteY6" fmla="*/ 1584674 h 2036479"/>
              <a:gd name="connsiteX7" fmla="*/ 2459978 w 2459978"/>
              <a:gd name="connsiteY7" fmla="*/ 1720216 h 2036479"/>
              <a:gd name="connsiteX8" fmla="*/ 2459978 w 2459978"/>
              <a:gd name="connsiteY8" fmla="*/ 2036479 h 2036479"/>
              <a:gd name="connsiteX9" fmla="*/ 2049982 w 2459978"/>
              <a:gd name="connsiteY9" fmla="*/ 2036479 h 2036479"/>
              <a:gd name="connsiteX10" fmla="*/ 1434987 w 2459978"/>
              <a:gd name="connsiteY10" fmla="*/ 2036479 h 2036479"/>
              <a:gd name="connsiteX11" fmla="*/ 1434987 w 2459978"/>
              <a:gd name="connsiteY11" fmla="*/ 2036479 h 2036479"/>
              <a:gd name="connsiteX12" fmla="*/ 0 w 2459978"/>
              <a:gd name="connsiteY12" fmla="*/ 2036479 h 2036479"/>
              <a:gd name="connsiteX13" fmla="*/ 0 w 2459978"/>
              <a:gd name="connsiteY13" fmla="*/ 1720216 h 2036479"/>
              <a:gd name="connsiteX14" fmla="*/ 0 w 2459978"/>
              <a:gd name="connsiteY14" fmla="*/ 1584674 h 2036479"/>
              <a:gd name="connsiteX15" fmla="*/ 0 w 2459978"/>
              <a:gd name="connsiteY15" fmla="*/ 1584674 h 2036479"/>
              <a:gd name="connsiteX16" fmla="*/ 4762 w 2459978"/>
              <a:gd name="connsiteY16" fmla="*/ 1484788 h 2036479"/>
              <a:gd name="connsiteX17" fmla="*/ 251114 w 2459978"/>
              <a:gd name="connsiteY17" fmla="*/ 1491148 h 2036479"/>
              <a:gd name="connsiteX18" fmla="*/ 413991 w 2459978"/>
              <a:gd name="connsiteY18" fmla="*/ 0 h 2036479"/>
              <a:gd name="connsiteX19" fmla="*/ 698789 w 2459978"/>
              <a:gd name="connsiteY19" fmla="*/ 1491148 h 2036479"/>
              <a:gd name="connsiteX0" fmla="*/ 698789 w 2459978"/>
              <a:gd name="connsiteY0" fmla="*/ 1491148 h 2036479"/>
              <a:gd name="connsiteX1" fmla="*/ 1434987 w 2459978"/>
              <a:gd name="connsiteY1" fmla="*/ 1494313 h 2036479"/>
              <a:gd name="connsiteX2" fmla="*/ 1422187 w 2459978"/>
              <a:gd name="connsiteY2" fmla="*/ 1261583 h 2036479"/>
              <a:gd name="connsiteX3" fmla="*/ 2049982 w 2459978"/>
              <a:gd name="connsiteY3" fmla="*/ 1494313 h 2036479"/>
              <a:gd name="connsiteX4" fmla="*/ 2459978 w 2459978"/>
              <a:gd name="connsiteY4" fmla="*/ 1494313 h 2036479"/>
              <a:gd name="connsiteX5" fmla="*/ 2459978 w 2459978"/>
              <a:gd name="connsiteY5" fmla="*/ 1584674 h 2036479"/>
              <a:gd name="connsiteX6" fmla="*/ 2459978 w 2459978"/>
              <a:gd name="connsiteY6" fmla="*/ 1584674 h 2036479"/>
              <a:gd name="connsiteX7" fmla="*/ 2459978 w 2459978"/>
              <a:gd name="connsiteY7" fmla="*/ 1720216 h 2036479"/>
              <a:gd name="connsiteX8" fmla="*/ 2459978 w 2459978"/>
              <a:gd name="connsiteY8" fmla="*/ 2036479 h 2036479"/>
              <a:gd name="connsiteX9" fmla="*/ 2049982 w 2459978"/>
              <a:gd name="connsiteY9" fmla="*/ 2036479 h 2036479"/>
              <a:gd name="connsiteX10" fmla="*/ 1434987 w 2459978"/>
              <a:gd name="connsiteY10" fmla="*/ 2036479 h 2036479"/>
              <a:gd name="connsiteX11" fmla="*/ 1434987 w 2459978"/>
              <a:gd name="connsiteY11" fmla="*/ 2036479 h 2036479"/>
              <a:gd name="connsiteX12" fmla="*/ 0 w 2459978"/>
              <a:gd name="connsiteY12" fmla="*/ 2036479 h 2036479"/>
              <a:gd name="connsiteX13" fmla="*/ 0 w 2459978"/>
              <a:gd name="connsiteY13" fmla="*/ 1720216 h 2036479"/>
              <a:gd name="connsiteX14" fmla="*/ 0 w 2459978"/>
              <a:gd name="connsiteY14" fmla="*/ 1584674 h 2036479"/>
              <a:gd name="connsiteX15" fmla="*/ 0 w 2459978"/>
              <a:gd name="connsiteY15" fmla="*/ 1584674 h 2036479"/>
              <a:gd name="connsiteX16" fmla="*/ 4762 w 2459978"/>
              <a:gd name="connsiteY16" fmla="*/ 1484788 h 2036479"/>
              <a:gd name="connsiteX17" fmla="*/ 374939 w 2459978"/>
              <a:gd name="connsiteY17" fmla="*/ 1485800 h 2036479"/>
              <a:gd name="connsiteX18" fmla="*/ 413991 w 2459978"/>
              <a:gd name="connsiteY18" fmla="*/ 0 h 2036479"/>
              <a:gd name="connsiteX19" fmla="*/ 698789 w 2459978"/>
              <a:gd name="connsiteY19" fmla="*/ 1491148 h 203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59978" h="2036479">
                <a:moveTo>
                  <a:pt x="698789" y="1491148"/>
                </a:moveTo>
                <a:lnTo>
                  <a:pt x="1434987" y="1494313"/>
                </a:lnTo>
                <a:lnTo>
                  <a:pt x="1422187" y="1261583"/>
                </a:lnTo>
                <a:lnTo>
                  <a:pt x="2049982" y="1494313"/>
                </a:lnTo>
                <a:lnTo>
                  <a:pt x="2459978" y="1494313"/>
                </a:lnTo>
                <a:lnTo>
                  <a:pt x="2459978" y="1584674"/>
                </a:lnTo>
                <a:lnTo>
                  <a:pt x="2459978" y="1584674"/>
                </a:lnTo>
                <a:lnTo>
                  <a:pt x="2459978" y="1720216"/>
                </a:lnTo>
                <a:lnTo>
                  <a:pt x="2459978" y="2036479"/>
                </a:lnTo>
                <a:lnTo>
                  <a:pt x="2049982" y="2036479"/>
                </a:lnTo>
                <a:lnTo>
                  <a:pt x="1434987" y="2036479"/>
                </a:lnTo>
                <a:lnTo>
                  <a:pt x="1434987" y="2036479"/>
                </a:lnTo>
                <a:lnTo>
                  <a:pt x="0" y="2036479"/>
                </a:lnTo>
                <a:lnTo>
                  <a:pt x="0" y="1720216"/>
                </a:lnTo>
                <a:lnTo>
                  <a:pt x="0" y="1584674"/>
                </a:lnTo>
                <a:lnTo>
                  <a:pt x="0" y="1584674"/>
                </a:lnTo>
                <a:lnTo>
                  <a:pt x="4762" y="1484788"/>
                </a:lnTo>
                <a:lnTo>
                  <a:pt x="374939" y="1485800"/>
                </a:lnTo>
                <a:lnTo>
                  <a:pt x="413991" y="0"/>
                </a:lnTo>
                <a:lnTo>
                  <a:pt x="698789" y="1491148"/>
                </a:lnTo>
                <a:close/>
              </a:path>
            </a:pathLst>
          </a:custGeom>
          <a:ln/>
        </p:spPr>
        <p:style>
          <a:lnRef idx="2">
            <a:schemeClr val="accent4"/>
          </a:lnRef>
          <a:fillRef idx="1">
            <a:schemeClr val="lt1"/>
          </a:fillRef>
          <a:effectRef idx="0">
            <a:schemeClr val="accent4"/>
          </a:effectRef>
          <a:fontRef idx="minor">
            <a:schemeClr val="dk1"/>
          </a:fontRef>
        </p:style>
        <p:txBody>
          <a:bodyPr rtlCol="0" anchor="b"/>
          <a:lstStyle/>
          <a:p>
            <a:pPr algn="ctr"/>
            <a:r>
              <a:rPr kumimoji="1" lang="ja-JP" altLang="en-US" dirty="0" smtClean="0">
                <a:solidFill>
                  <a:schemeClr val="tx1"/>
                </a:solidFill>
              </a:rPr>
              <a:t>レプリケーション</a:t>
            </a: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11</a:t>
            </a:fld>
            <a:endParaRPr lang="en-US" altLang="ja-JP"/>
          </a:p>
        </p:txBody>
      </p:sp>
    </p:spTree>
    <p:extLst>
      <p:ext uri="{BB962C8B-B14F-4D97-AF65-F5344CB8AC3E}">
        <p14:creationId xmlns:p14="http://schemas.microsoft.com/office/powerpoint/2010/main" val="1702053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環境構築手順概要</a:t>
            </a:r>
            <a:endParaRPr kumimoji="1" lang="ja-JP" altLang="en-US"/>
          </a:p>
        </p:txBody>
      </p:sp>
      <p:sp>
        <p:nvSpPr>
          <p:cNvPr id="3" name="コンテンツ プレースホルダー 2"/>
          <p:cNvSpPr>
            <a:spLocks noGrp="1"/>
          </p:cNvSpPr>
          <p:nvPr>
            <p:ph idx="1"/>
          </p:nvPr>
        </p:nvSpPr>
        <p:spPr/>
        <p:txBody>
          <a:bodyPr/>
          <a:lstStyle/>
          <a:p>
            <a:pPr marL="514350" indent="-514350">
              <a:buFont typeface="+mj-lt"/>
              <a:buAutoNum type="arabicPeriod"/>
            </a:pPr>
            <a:r>
              <a:rPr lang="en-US" altLang="ja-JP" dirty="0" smtClean="0"/>
              <a:t>Docker</a:t>
            </a:r>
            <a:r>
              <a:rPr lang="ja-JP" altLang="en-US" dirty="0"/>
              <a:t>を利用し、環境の準備</a:t>
            </a:r>
          </a:p>
          <a:p>
            <a:pPr marL="514350" indent="-514350">
              <a:buFont typeface="+mj-lt"/>
              <a:buAutoNum type="arabicPeriod"/>
            </a:pPr>
            <a:r>
              <a:rPr lang="en-US" altLang="ja-JP" dirty="0" smtClean="0"/>
              <a:t>PostgreSQL</a:t>
            </a:r>
            <a:r>
              <a:rPr lang="ja-JP" altLang="en-US" dirty="0"/>
              <a:t>マスタの環境設定</a:t>
            </a:r>
          </a:p>
          <a:p>
            <a:pPr marL="514350" indent="-514350">
              <a:buFont typeface="+mj-lt"/>
              <a:buAutoNum type="arabicPeriod"/>
            </a:pPr>
            <a:r>
              <a:rPr lang="en-US" altLang="ja-JP" dirty="0" smtClean="0"/>
              <a:t>PostgreSQL</a:t>
            </a:r>
            <a:r>
              <a:rPr lang="ja-JP" altLang="en-US" dirty="0"/>
              <a:t>スレーブ環境</a:t>
            </a:r>
            <a:r>
              <a:rPr lang="ja-JP" altLang="en-US" dirty="0" smtClean="0"/>
              <a:t>設定</a:t>
            </a:r>
            <a:r>
              <a:rPr lang="en-US" altLang="ja-JP" dirty="0" smtClean="0"/>
              <a:t>(1</a:t>
            </a:r>
            <a:r>
              <a:rPr lang="ja-JP" altLang="en-US" dirty="0"/>
              <a:t>台</a:t>
            </a:r>
            <a:r>
              <a:rPr lang="ja-JP" altLang="en-US" dirty="0" smtClean="0"/>
              <a:t>目</a:t>
            </a:r>
            <a:r>
              <a:rPr lang="en-US" altLang="ja-JP" dirty="0" smtClean="0"/>
              <a:t>)</a:t>
            </a:r>
          </a:p>
          <a:p>
            <a:pPr marL="514350" indent="-514350">
              <a:buFont typeface="+mj-lt"/>
              <a:buAutoNum type="arabicPeriod"/>
            </a:pPr>
            <a:r>
              <a:rPr lang="en-US" altLang="ja-JP" dirty="0" smtClean="0"/>
              <a:t>PostgreSQL</a:t>
            </a:r>
            <a:r>
              <a:rPr lang="ja-JP" altLang="en-US" dirty="0"/>
              <a:t>スレーブ環境設定</a:t>
            </a:r>
            <a:r>
              <a:rPr lang="en-US" altLang="ja-JP" dirty="0"/>
              <a:t>(2</a:t>
            </a:r>
            <a:r>
              <a:rPr lang="ja-JP" altLang="en-US" dirty="0"/>
              <a:t>台目</a:t>
            </a:r>
            <a:r>
              <a:rPr lang="en-US" altLang="ja-JP" dirty="0"/>
              <a:t>)</a:t>
            </a:r>
          </a:p>
          <a:p>
            <a:pPr marL="514350" indent="-514350">
              <a:buFont typeface="+mj-lt"/>
              <a:buAutoNum type="arabicPeriod"/>
            </a:pPr>
            <a:endParaRPr lang="ja-JP" altLang="en-US" dirty="0"/>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12</a:t>
            </a:fld>
            <a:endParaRPr lang="en-US" altLang="ja-JP"/>
          </a:p>
        </p:txBody>
      </p:sp>
    </p:spTree>
    <p:extLst>
      <p:ext uri="{BB962C8B-B14F-4D97-AF65-F5344CB8AC3E}">
        <p14:creationId xmlns:p14="http://schemas.microsoft.com/office/powerpoint/2010/main" val="6183992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1.</a:t>
            </a:r>
            <a:r>
              <a:rPr lang="ja-JP" altLang="en-US" smtClean="0"/>
              <a:t>　</a:t>
            </a:r>
            <a:r>
              <a:rPr lang="en-US" altLang="ja-JP" smtClean="0"/>
              <a:t>Docker</a:t>
            </a:r>
            <a:r>
              <a:rPr lang="ja-JP" altLang="en-US" smtClean="0"/>
              <a:t>を利用し、環境</a:t>
            </a:r>
            <a:r>
              <a:rPr lang="ja-JP" altLang="en-US"/>
              <a:t>の</a:t>
            </a:r>
            <a:r>
              <a:rPr lang="ja-JP" altLang="en-US" smtClean="0"/>
              <a:t>準備</a:t>
            </a:r>
            <a:endParaRPr lang="ja-JP" altLang="en-US"/>
          </a:p>
        </p:txBody>
      </p:sp>
      <p:graphicFrame>
        <p:nvGraphicFramePr>
          <p:cNvPr id="4" name="図表 3"/>
          <p:cNvGraphicFramePr/>
          <p:nvPr>
            <p:extLst>
              <p:ext uri="{D42A27DB-BD31-4B8C-83A1-F6EECF244321}">
                <p14:modId xmlns:p14="http://schemas.microsoft.com/office/powerpoint/2010/main" val="188440803"/>
              </p:ext>
            </p:extLst>
          </p:nvPr>
        </p:nvGraphicFramePr>
        <p:xfrm>
          <a:off x="230819" y="1183936"/>
          <a:ext cx="8662328" cy="136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テキスト ボックス 13"/>
          <p:cNvSpPr txBox="1"/>
          <p:nvPr/>
        </p:nvSpPr>
        <p:spPr>
          <a:xfrm>
            <a:off x="916523" y="5404217"/>
            <a:ext cx="1499824" cy="646331"/>
          </a:xfrm>
          <a:prstGeom prst="rect">
            <a:avLst/>
          </a:prstGeom>
          <a:noFill/>
        </p:spPr>
        <p:txBody>
          <a:bodyPr wrap="squar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postgres1</a:t>
            </a:r>
          </a:p>
          <a:p>
            <a:r>
              <a:rPr kumimoji="1" lang="en-US" altLang="ja-JP" smtClean="0">
                <a:latin typeface="HGP創英角ｺﾞｼｯｸUB" panose="020B0900000000000000" pitchFamily="50" charset="-128"/>
                <a:ea typeface="HGP創英角ｺﾞｼｯｸUB" panose="020B0900000000000000" pitchFamily="50" charset="-128"/>
              </a:rPr>
              <a:t>IP:</a:t>
            </a:r>
            <a:r>
              <a:rPr lang="en-US" altLang="ja-JP" smtClean="0">
                <a:latin typeface="HGP創英角ｺﾞｼｯｸUB" panose="020B0900000000000000" pitchFamily="50" charset="-128"/>
                <a:ea typeface="HGP創英角ｺﾞｼｯｸUB" panose="020B0900000000000000" pitchFamily="50" charset="-128"/>
              </a:rPr>
              <a:t> 10.2.0.2</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15" name="テキスト ボックス 14"/>
          <p:cNvSpPr txBox="1"/>
          <p:nvPr/>
        </p:nvSpPr>
        <p:spPr>
          <a:xfrm>
            <a:off x="3822088" y="5404217"/>
            <a:ext cx="1499824" cy="646331"/>
          </a:xfrm>
          <a:prstGeom prst="rect">
            <a:avLst/>
          </a:prstGeom>
          <a:noFill/>
        </p:spPr>
        <p:txBody>
          <a:bodyPr wrap="squar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postgres2</a:t>
            </a:r>
          </a:p>
          <a:p>
            <a:r>
              <a:rPr kumimoji="1" lang="en-US" altLang="ja-JP" smtClean="0">
                <a:latin typeface="HGP創英角ｺﾞｼｯｸUB" panose="020B0900000000000000" pitchFamily="50" charset="-128"/>
                <a:ea typeface="HGP創英角ｺﾞｼｯｸUB" panose="020B0900000000000000" pitchFamily="50" charset="-128"/>
              </a:rPr>
              <a:t>IP:</a:t>
            </a:r>
            <a:r>
              <a:rPr lang="en-US" altLang="ja-JP" smtClean="0">
                <a:latin typeface="HGP創英角ｺﾞｼｯｸUB" panose="020B0900000000000000" pitchFamily="50" charset="-128"/>
                <a:ea typeface="HGP創英角ｺﾞｼｯｸUB" panose="020B0900000000000000" pitchFamily="50" charset="-128"/>
              </a:rPr>
              <a:t> 10.2.0.3</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16" name="テキスト ボックス 15"/>
          <p:cNvSpPr txBox="1"/>
          <p:nvPr/>
        </p:nvSpPr>
        <p:spPr>
          <a:xfrm>
            <a:off x="6727653" y="5404217"/>
            <a:ext cx="1499824" cy="646331"/>
          </a:xfrm>
          <a:prstGeom prst="rect">
            <a:avLst/>
          </a:prstGeom>
          <a:noFill/>
        </p:spPr>
        <p:txBody>
          <a:bodyPr wrap="squar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postgres3</a:t>
            </a:r>
          </a:p>
          <a:p>
            <a:r>
              <a:rPr kumimoji="1" lang="en-US" altLang="ja-JP" smtClean="0">
                <a:latin typeface="HGP創英角ｺﾞｼｯｸUB" panose="020B0900000000000000" pitchFamily="50" charset="-128"/>
                <a:ea typeface="HGP創英角ｺﾞｼｯｸUB" panose="020B0900000000000000" pitchFamily="50" charset="-128"/>
              </a:rPr>
              <a:t>IP:</a:t>
            </a:r>
            <a:r>
              <a:rPr lang="en-US" altLang="ja-JP" smtClean="0">
                <a:latin typeface="HGP創英角ｺﾞｼｯｸUB" panose="020B0900000000000000" pitchFamily="50" charset="-128"/>
                <a:ea typeface="HGP創英角ｺﾞｼｯｸUB" panose="020B0900000000000000" pitchFamily="50" charset="-128"/>
              </a:rPr>
              <a:t> 10.2.0.4</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17" name="正方形/長方形 16"/>
          <p:cNvSpPr/>
          <p:nvPr/>
        </p:nvSpPr>
        <p:spPr>
          <a:xfrm>
            <a:off x="6506015" y="3839279"/>
            <a:ext cx="1943100" cy="1558105"/>
          </a:xfrm>
          <a:prstGeom prst="rect">
            <a:avLst/>
          </a:prstGeom>
          <a:solidFill>
            <a:srgbClr val="FFFFCC"/>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8" name="フローチャート : 磁気ディスク 17"/>
          <p:cNvSpPr/>
          <p:nvPr/>
        </p:nvSpPr>
        <p:spPr>
          <a:xfrm>
            <a:off x="6890707" y="418641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19" name="正方形/長方形 18"/>
          <p:cNvSpPr/>
          <p:nvPr/>
        </p:nvSpPr>
        <p:spPr>
          <a:xfrm>
            <a:off x="3600450" y="3839279"/>
            <a:ext cx="1943100" cy="1558105"/>
          </a:xfrm>
          <a:prstGeom prst="rect">
            <a:avLst/>
          </a:prstGeom>
          <a:solidFill>
            <a:srgbClr val="FFFFCC"/>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0" name="フローチャート : 磁気ディスク 19"/>
          <p:cNvSpPr/>
          <p:nvPr/>
        </p:nvSpPr>
        <p:spPr>
          <a:xfrm>
            <a:off x="3985142" y="418641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21" name="正方形/長方形 20"/>
          <p:cNvSpPr/>
          <p:nvPr/>
        </p:nvSpPr>
        <p:spPr>
          <a:xfrm>
            <a:off x="694885" y="3839279"/>
            <a:ext cx="1943100" cy="1558105"/>
          </a:xfrm>
          <a:prstGeom prst="rect">
            <a:avLst/>
          </a:prstGeom>
          <a:solidFill>
            <a:srgbClr val="FFFFCC"/>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2" name="フローチャート : 磁気ディスク 21"/>
          <p:cNvSpPr/>
          <p:nvPr/>
        </p:nvSpPr>
        <p:spPr>
          <a:xfrm>
            <a:off x="1079577" y="418641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400" smtClean="0">
                <a:solidFill>
                  <a:schemeClr val="tx1"/>
                </a:solidFill>
                <a:latin typeface="HGP創英角ｺﾞｼｯｸUB" panose="020B0900000000000000" pitchFamily="50" charset="-128"/>
                <a:ea typeface="HGP創英角ｺﾞｼｯｸUB" panose="020B0900000000000000" pitchFamily="50" charset="-128"/>
              </a:rPr>
              <a:t>データベース</a:t>
            </a:r>
            <a:endPar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endParaRPr kumimoji="1" lang="ja-JP" altLang="en-US" sz="14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3" name="角丸四角形 22"/>
          <p:cNvSpPr/>
          <p:nvPr/>
        </p:nvSpPr>
        <p:spPr>
          <a:xfrm>
            <a:off x="7813964" y="488435"/>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solidFill>
                  <a:schemeClr val="bg1"/>
                </a:solidFill>
                <a:latin typeface="HG創英角ｺﾞｼｯｸUB" panose="020B0909000000000000" pitchFamily="49" charset="-128"/>
                <a:ea typeface="HG創英角ｺﾞｼｯｸUB" panose="020B0909000000000000" pitchFamily="49" charset="-128"/>
              </a:rPr>
              <a:t>デモ</a:t>
            </a:r>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13</a:t>
            </a:fld>
            <a:endParaRPr lang="en-US" altLang="ja-JP"/>
          </a:p>
        </p:txBody>
      </p:sp>
    </p:spTree>
    <p:extLst>
      <p:ext uri="{BB962C8B-B14F-4D97-AF65-F5344CB8AC3E}">
        <p14:creationId xmlns:p14="http://schemas.microsoft.com/office/powerpoint/2010/main" val="14315131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図表 20"/>
          <p:cNvGraphicFramePr/>
          <p:nvPr>
            <p:extLst>
              <p:ext uri="{D42A27DB-BD31-4B8C-83A1-F6EECF244321}">
                <p14:modId xmlns:p14="http://schemas.microsoft.com/office/powerpoint/2010/main" val="181335454"/>
              </p:ext>
            </p:extLst>
          </p:nvPr>
        </p:nvGraphicFramePr>
        <p:xfrm>
          <a:off x="230819" y="1190624"/>
          <a:ext cx="8662328" cy="298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タイトル 1"/>
          <p:cNvSpPr>
            <a:spLocks noGrp="1"/>
          </p:cNvSpPr>
          <p:nvPr>
            <p:ph type="title"/>
          </p:nvPr>
        </p:nvSpPr>
        <p:spPr/>
        <p:txBody>
          <a:bodyPr/>
          <a:lstStyle/>
          <a:p>
            <a:r>
              <a:rPr lang="en-US" altLang="ja-JP" smtClean="0"/>
              <a:t>2.</a:t>
            </a:r>
            <a:r>
              <a:rPr lang="ja-JP" altLang="en-US" smtClean="0"/>
              <a:t>　</a:t>
            </a:r>
            <a:r>
              <a:rPr lang="en-US" altLang="ja-JP"/>
              <a:t>PostgreSQL</a:t>
            </a:r>
            <a:r>
              <a:rPr lang="ja-JP" altLang="en-US"/>
              <a:t>マスタの環境設定</a:t>
            </a:r>
          </a:p>
        </p:txBody>
      </p:sp>
      <p:sp>
        <p:nvSpPr>
          <p:cNvPr id="29" name="正方形/長方形 28"/>
          <p:cNvSpPr/>
          <p:nvPr/>
        </p:nvSpPr>
        <p:spPr>
          <a:xfrm>
            <a:off x="694885" y="4286954"/>
            <a:ext cx="1943100" cy="155810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0" name="フローチャート : 磁気ディスク 29"/>
          <p:cNvSpPr/>
          <p:nvPr/>
        </p:nvSpPr>
        <p:spPr>
          <a:xfrm>
            <a:off x="1079577" y="4634089"/>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31" name="正方形/長方形 30"/>
          <p:cNvSpPr/>
          <p:nvPr/>
        </p:nvSpPr>
        <p:spPr>
          <a:xfrm>
            <a:off x="3600450" y="4286954"/>
            <a:ext cx="1943100" cy="1558105"/>
          </a:xfrm>
          <a:prstGeom prst="rect">
            <a:avLst/>
          </a:prstGeom>
          <a:solidFill>
            <a:srgbClr val="FFFFCC"/>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2" name="フローチャート : 磁気ディスク 31"/>
          <p:cNvSpPr/>
          <p:nvPr/>
        </p:nvSpPr>
        <p:spPr>
          <a:xfrm>
            <a:off x="3985142" y="4634089"/>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33" name="テキスト ボックス 32"/>
          <p:cNvSpPr txBox="1"/>
          <p:nvPr/>
        </p:nvSpPr>
        <p:spPr>
          <a:xfrm>
            <a:off x="926048" y="5508992"/>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postgres1</a:t>
            </a:r>
          </a:p>
        </p:txBody>
      </p:sp>
      <p:sp>
        <p:nvSpPr>
          <p:cNvPr id="34" name="テキスト ボックス 33"/>
          <p:cNvSpPr txBox="1"/>
          <p:nvPr/>
        </p:nvSpPr>
        <p:spPr>
          <a:xfrm>
            <a:off x="3831613" y="5508992"/>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postgres2</a:t>
            </a:r>
          </a:p>
        </p:txBody>
      </p:sp>
      <p:sp>
        <p:nvSpPr>
          <p:cNvPr id="35" name="正方形/長方形 34"/>
          <p:cNvSpPr/>
          <p:nvPr/>
        </p:nvSpPr>
        <p:spPr>
          <a:xfrm>
            <a:off x="6506015" y="4291893"/>
            <a:ext cx="1943100" cy="1558105"/>
          </a:xfrm>
          <a:prstGeom prst="rect">
            <a:avLst/>
          </a:prstGeom>
          <a:solidFill>
            <a:srgbClr val="FFFFCC"/>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6" name="フローチャート : 磁気ディスク 35"/>
          <p:cNvSpPr/>
          <p:nvPr/>
        </p:nvSpPr>
        <p:spPr>
          <a:xfrm>
            <a:off x="6890707" y="4639028"/>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37" name="テキスト ボックス 36"/>
          <p:cNvSpPr txBox="1"/>
          <p:nvPr/>
        </p:nvSpPr>
        <p:spPr>
          <a:xfrm>
            <a:off x="6737178" y="5513931"/>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postgres3</a:t>
            </a:r>
          </a:p>
        </p:txBody>
      </p:sp>
      <p:sp>
        <p:nvSpPr>
          <p:cNvPr id="44" name="U ターン矢印 43"/>
          <p:cNvSpPr/>
          <p:nvPr/>
        </p:nvSpPr>
        <p:spPr>
          <a:xfrm flipV="1">
            <a:off x="1594132" y="5886578"/>
            <a:ext cx="6052842" cy="627729"/>
          </a:xfrm>
          <a:prstGeom prst="uturnArrow">
            <a:avLst>
              <a:gd name="adj1" fmla="val 29425"/>
              <a:gd name="adj2" fmla="val 25000"/>
              <a:gd name="adj3" fmla="val 25000"/>
              <a:gd name="adj4" fmla="val 0"/>
              <a:gd name="adj5" fmla="val 100000"/>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45" name="右矢印 44"/>
          <p:cNvSpPr/>
          <p:nvPr/>
        </p:nvSpPr>
        <p:spPr>
          <a:xfrm>
            <a:off x="2704958" y="5418924"/>
            <a:ext cx="806479" cy="360000"/>
          </a:xfrm>
          <a:prstGeom prst="rightArrow">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pic>
        <p:nvPicPr>
          <p:cNvPr id="43" name="Picture 4"/>
          <p:cNvPicPr>
            <a:picLocks noChangeAspect="1" noChangeArrowheads="1"/>
          </p:cNvPicPr>
          <p:nvPr/>
        </p:nvPicPr>
        <p:blipFill>
          <a:blip r:embed="rId8">
            <a:duotone>
              <a:prstClr val="black"/>
              <a:schemeClr val="accent4">
                <a:tint val="45000"/>
                <a:satMod val="400000"/>
              </a:schemeClr>
            </a:duotone>
            <a:extLst>
              <a:ext uri="{BEBA8EAE-BF5A-486C-A8C5-ECC9F3942E4B}">
                <a14:imgProps xmlns:a14="http://schemas.microsoft.com/office/drawing/2010/main">
                  <a14:imgLayer r:embed="rId9">
                    <a14:imgEffect>
                      <a14:backgroundRemoval t="9375" b="93750" l="9756" r="89431">
                        <a14:foregroundMark x1="45528" y1="55469" x2="45528" y2="55469"/>
                        <a14:foregroundMark x1="40650" y1="59375" x2="40650" y2="59375"/>
                        <a14:foregroundMark x1="37398" y1="64063" x2="37398" y2="64063"/>
                        <a14:foregroundMark x1="35772" y1="69531" x2="35772" y2="69531"/>
                        <a14:foregroundMark x1="36585" y1="74219" x2="36585" y2="74219"/>
                        <a14:foregroundMark x1="36585" y1="80469" x2="36585" y2="80469"/>
                      </a14:backgroundRemoval>
                    </a14:imgEffect>
                  </a14:imgLayer>
                </a14:imgProps>
              </a:ext>
              <a:ext uri="{28A0092B-C50C-407E-A947-70E740481C1C}">
                <a14:useLocalDpi xmlns:a14="http://schemas.microsoft.com/office/drawing/2010/main" val="0"/>
              </a:ext>
            </a:extLst>
          </a:blip>
          <a:srcRect/>
          <a:stretch>
            <a:fillRect/>
          </a:stretch>
        </p:blipFill>
        <p:spPr bwMode="auto">
          <a:xfrm>
            <a:off x="2119707" y="4745926"/>
            <a:ext cx="1171575"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角丸四角形 16"/>
          <p:cNvSpPr/>
          <p:nvPr/>
        </p:nvSpPr>
        <p:spPr>
          <a:xfrm>
            <a:off x="7813964" y="488435"/>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smtClean="0">
                <a:solidFill>
                  <a:schemeClr val="bg1"/>
                </a:solidFill>
                <a:latin typeface="HG創英角ｺﾞｼｯｸUB" panose="020B0909000000000000" pitchFamily="49" charset="-128"/>
                <a:ea typeface="HG創英角ｺﾞｼｯｸUB" panose="020B0909000000000000" pitchFamily="49" charset="-128"/>
              </a:rPr>
              <a:t>デモ</a:t>
            </a:r>
            <a:endParaRPr kumimoji="1" lang="ja-JP" altLang="en-US" sz="2400" dirty="0" err="1" smtClean="0">
              <a:solidFill>
                <a:schemeClr val="bg1"/>
              </a:solidFill>
              <a:latin typeface="HG創英角ｺﾞｼｯｸUB" panose="020B0909000000000000" pitchFamily="49" charset="-128"/>
              <a:ea typeface="HG創英角ｺﾞｼｯｸUB" panose="020B0909000000000000" pitchFamily="49" charset="-128"/>
            </a:endParaRPr>
          </a:p>
        </p:txBody>
      </p:sp>
      <p:grpSp>
        <p:nvGrpSpPr>
          <p:cNvPr id="40" name="グループ化 39"/>
          <p:cNvGrpSpPr/>
          <p:nvPr/>
        </p:nvGrpSpPr>
        <p:grpSpPr>
          <a:xfrm>
            <a:off x="449210" y="5097491"/>
            <a:ext cx="627515" cy="829047"/>
            <a:chOff x="449210" y="5097491"/>
            <a:chExt cx="627515" cy="829047"/>
          </a:xfrm>
        </p:grpSpPr>
        <p:grpSp>
          <p:nvGrpSpPr>
            <p:cNvPr id="41" name="グループ化 40"/>
            <p:cNvGrpSpPr/>
            <p:nvPr/>
          </p:nvGrpSpPr>
          <p:grpSpPr>
            <a:xfrm>
              <a:off x="617417" y="5097491"/>
              <a:ext cx="459308" cy="683836"/>
              <a:chOff x="-959540" y="2118895"/>
              <a:chExt cx="570919" cy="745157"/>
            </a:xfrm>
          </p:grpSpPr>
          <p:sp>
            <p:nvSpPr>
              <p:cNvPr id="56" name="1 つの角を切り取った四角形 55"/>
              <p:cNvSpPr/>
              <p:nvPr/>
            </p:nvSpPr>
            <p:spPr bwMode="gray">
              <a:xfrm>
                <a:off x="-959540" y="2118895"/>
                <a:ext cx="570919" cy="745157"/>
              </a:xfrm>
              <a:prstGeom prst="snip1Rect">
                <a:avLst>
                  <a:gd name="adj" fmla="val 36854"/>
                </a:avLst>
              </a:pr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57" name="直線コネクタ 56"/>
              <p:cNvCxnSpPr/>
              <p:nvPr/>
            </p:nvCxnSpPr>
            <p:spPr bwMode="auto">
              <a:xfrm>
                <a:off x="-888612" y="2776984"/>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8" name="直線コネクタ 57"/>
              <p:cNvCxnSpPr/>
              <p:nvPr/>
            </p:nvCxnSpPr>
            <p:spPr bwMode="auto">
              <a:xfrm>
                <a:off x="-888612" y="2695750"/>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9" name="直線コネクタ 58"/>
              <p:cNvCxnSpPr/>
              <p:nvPr/>
            </p:nvCxnSpPr>
            <p:spPr bwMode="auto">
              <a:xfrm>
                <a:off x="-888612" y="2614516"/>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0" name="直線コネクタ 59"/>
              <p:cNvCxnSpPr/>
              <p:nvPr/>
            </p:nvCxnSpPr>
            <p:spPr bwMode="auto">
              <a:xfrm>
                <a:off x="-888612" y="2533282"/>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1" name="直線コネクタ 60"/>
              <p:cNvCxnSpPr/>
              <p:nvPr/>
            </p:nvCxnSpPr>
            <p:spPr bwMode="auto">
              <a:xfrm>
                <a:off x="-888612" y="2452048"/>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2" name="直線コネクタ 61"/>
              <p:cNvCxnSpPr/>
              <p:nvPr/>
            </p:nvCxnSpPr>
            <p:spPr bwMode="auto">
              <a:xfrm>
                <a:off x="-888612" y="2370813"/>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3" name="直線コネクタ 62"/>
              <p:cNvCxnSpPr/>
              <p:nvPr/>
            </p:nvCxnSpPr>
            <p:spPr bwMode="auto">
              <a:xfrm>
                <a:off x="-888612" y="2289579"/>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4" name="直線コネクタ 63"/>
              <p:cNvCxnSpPr/>
              <p:nvPr/>
            </p:nvCxnSpPr>
            <p:spPr bwMode="auto">
              <a:xfrm>
                <a:off x="-888612" y="2208345"/>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sp>
            <p:nvSpPr>
              <p:cNvPr id="65"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grpSp>
          <p:nvGrpSpPr>
            <p:cNvPr id="42" name="グループ化 41"/>
            <p:cNvGrpSpPr/>
            <p:nvPr/>
          </p:nvGrpSpPr>
          <p:grpSpPr>
            <a:xfrm>
              <a:off x="449210" y="5242702"/>
              <a:ext cx="459308" cy="683836"/>
              <a:chOff x="-959540" y="2118895"/>
              <a:chExt cx="570919" cy="745157"/>
            </a:xfrm>
          </p:grpSpPr>
          <p:sp>
            <p:nvSpPr>
              <p:cNvPr id="46" name="1 つの角を切り取った四角形 45"/>
              <p:cNvSpPr/>
              <p:nvPr/>
            </p:nvSpPr>
            <p:spPr bwMode="gray">
              <a:xfrm>
                <a:off x="-959540" y="2118895"/>
                <a:ext cx="570919" cy="745157"/>
              </a:xfrm>
              <a:prstGeom prst="snip1Rect">
                <a:avLst>
                  <a:gd name="adj" fmla="val 36854"/>
                </a:avLst>
              </a:pr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47" name="直線コネクタ 46"/>
              <p:cNvCxnSpPr/>
              <p:nvPr/>
            </p:nvCxnSpPr>
            <p:spPr bwMode="auto">
              <a:xfrm>
                <a:off x="-888612" y="2776984"/>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48" name="直線コネクタ 47"/>
              <p:cNvCxnSpPr/>
              <p:nvPr/>
            </p:nvCxnSpPr>
            <p:spPr bwMode="auto">
              <a:xfrm>
                <a:off x="-888612" y="2695750"/>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49" name="直線コネクタ 48"/>
              <p:cNvCxnSpPr/>
              <p:nvPr/>
            </p:nvCxnSpPr>
            <p:spPr bwMode="auto">
              <a:xfrm>
                <a:off x="-888612" y="2614516"/>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0" name="直線コネクタ 49"/>
              <p:cNvCxnSpPr/>
              <p:nvPr/>
            </p:nvCxnSpPr>
            <p:spPr bwMode="auto">
              <a:xfrm>
                <a:off x="-888612" y="2533282"/>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1" name="直線コネクタ 50"/>
              <p:cNvCxnSpPr/>
              <p:nvPr/>
            </p:nvCxnSpPr>
            <p:spPr bwMode="auto">
              <a:xfrm>
                <a:off x="-888612" y="2452048"/>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2" name="直線コネクタ 51"/>
              <p:cNvCxnSpPr/>
              <p:nvPr/>
            </p:nvCxnSpPr>
            <p:spPr bwMode="auto">
              <a:xfrm>
                <a:off x="-888612" y="2370813"/>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3" name="直線コネクタ 52"/>
              <p:cNvCxnSpPr/>
              <p:nvPr/>
            </p:nvCxnSpPr>
            <p:spPr bwMode="auto">
              <a:xfrm>
                <a:off x="-888612" y="2289579"/>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4" name="直線コネクタ 53"/>
              <p:cNvCxnSpPr/>
              <p:nvPr/>
            </p:nvCxnSpPr>
            <p:spPr bwMode="auto">
              <a:xfrm>
                <a:off x="-888612" y="2208345"/>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sp>
            <p:nvSpPr>
              <p:cNvPr id="55"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gr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14</a:t>
            </a:fld>
            <a:endParaRPr lang="en-US" altLang="ja-JP"/>
          </a:p>
        </p:txBody>
      </p:sp>
    </p:spTree>
    <p:extLst>
      <p:ext uri="{BB962C8B-B14F-4D97-AF65-F5344CB8AC3E}">
        <p14:creationId xmlns:p14="http://schemas.microsoft.com/office/powerpoint/2010/main" val="38071885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3</a:t>
            </a:r>
            <a:r>
              <a:rPr lang="en-US" altLang="ja-JP" dirty="0" smtClean="0"/>
              <a:t>.</a:t>
            </a:r>
            <a:r>
              <a:rPr lang="ja-JP" altLang="en-US" dirty="0" smtClean="0"/>
              <a:t>　</a:t>
            </a:r>
            <a:r>
              <a:rPr lang="en-US" altLang="ja-JP" dirty="0"/>
              <a:t>PostgreSQL</a:t>
            </a:r>
            <a:r>
              <a:rPr lang="ja-JP" altLang="en-US" dirty="0"/>
              <a:t>スレーブ環境</a:t>
            </a:r>
            <a:r>
              <a:rPr lang="ja-JP" altLang="en-US" dirty="0" smtClean="0"/>
              <a:t>設定</a:t>
            </a:r>
            <a:r>
              <a:rPr lang="en-US" altLang="ja-JP" dirty="0"/>
              <a:t>(1</a:t>
            </a:r>
            <a:r>
              <a:rPr lang="ja-JP" altLang="en-US" dirty="0"/>
              <a:t>台目</a:t>
            </a:r>
            <a:r>
              <a:rPr lang="en-US" altLang="ja-JP" dirty="0"/>
              <a:t>)</a:t>
            </a:r>
            <a:endParaRPr lang="ja-JP" altLang="en-US" dirty="0"/>
          </a:p>
        </p:txBody>
      </p:sp>
      <p:graphicFrame>
        <p:nvGraphicFramePr>
          <p:cNvPr id="4" name="図表 3"/>
          <p:cNvGraphicFramePr/>
          <p:nvPr>
            <p:extLst>
              <p:ext uri="{D42A27DB-BD31-4B8C-83A1-F6EECF244321}">
                <p14:modId xmlns:p14="http://schemas.microsoft.com/office/powerpoint/2010/main" val="1410474552"/>
              </p:ext>
            </p:extLst>
          </p:nvPr>
        </p:nvGraphicFramePr>
        <p:xfrm>
          <a:off x="230819" y="1183936"/>
          <a:ext cx="8662328" cy="51925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0" name="正方形/長方形 89"/>
          <p:cNvSpPr/>
          <p:nvPr/>
        </p:nvSpPr>
        <p:spPr>
          <a:xfrm>
            <a:off x="694885" y="4201229"/>
            <a:ext cx="1943100" cy="155810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1" name="フローチャート : 磁気ディスク 90"/>
          <p:cNvSpPr/>
          <p:nvPr/>
        </p:nvSpPr>
        <p:spPr>
          <a:xfrm>
            <a:off x="1079577" y="454836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92" name="正方形/長方形 91"/>
          <p:cNvSpPr/>
          <p:nvPr/>
        </p:nvSpPr>
        <p:spPr>
          <a:xfrm>
            <a:off x="3600450" y="4201229"/>
            <a:ext cx="1943100" cy="1558105"/>
          </a:xfrm>
          <a:prstGeom prst="rect">
            <a:avLst/>
          </a:prstGeom>
          <a:solidFill>
            <a:srgbClr val="FFFFCC"/>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3" name="フローチャート : 磁気ディスク 92"/>
          <p:cNvSpPr/>
          <p:nvPr/>
        </p:nvSpPr>
        <p:spPr>
          <a:xfrm>
            <a:off x="3985142" y="454836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94" name="テキスト ボックス 93"/>
          <p:cNvSpPr txBox="1"/>
          <p:nvPr/>
        </p:nvSpPr>
        <p:spPr>
          <a:xfrm>
            <a:off x="926048"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postgres1</a:t>
            </a:r>
          </a:p>
        </p:txBody>
      </p:sp>
      <p:sp>
        <p:nvSpPr>
          <p:cNvPr id="95" name="テキスト ボックス 94"/>
          <p:cNvSpPr txBox="1"/>
          <p:nvPr/>
        </p:nvSpPr>
        <p:spPr>
          <a:xfrm>
            <a:off x="3831613"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postgres2</a:t>
            </a:r>
          </a:p>
        </p:txBody>
      </p:sp>
      <p:grpSp>
        <p:nvGrpSpPr>
          <p:cNvPr id="3" name="グループ化 2"/>
          <p:cNvGrpSpPr/>
          <p:nvPr/>
        </p:nvGrpSpPr>
        <p:grpSpPr>
          <a:xfrm>
            <a:off x="449210" y="5097491"/>
            <a:ext cx="627515" cy="829047"/>
            <a:chOff x="449210" y="5097491"/>
            <a:chExt cx="627515" cy="829047"/>
          </a:xfrm>
        </p:grpSpPr>
        <p:grpSp>
          <p:nvGrpSpPr>
            <p:cNvPr id="23" name="グループ化 22"/>
            <p:cNvGrpSpPr/>
            <p:nvPr/>
          </p:nvGrpSpPr>
          <p:grpSpPr>
            <a:xfrm>
              <a:off x="617417" y="5097491"/>
              <a:ext cx="459308" cy="683836"/>
              <a:chOff x="-959540" y="2118895"/>
              <a:chExt cx="570919" cy="745157"/>
            </a:xfrm>
          </p:grpSpPr>
          <p:sp>
            <p:nvSpPr>
              <p:cNvPr id="46" name="1 つの角を切り取った四角形 45"/>
              <p:cNvSpPr/>
              <p:nvPr/>
            </p:nvSpPr>
            <p:spPr bwMode="gray">
              <a:xfrm>
                <a:off x="-959540" y="2118895"/>
                <a:ext cx="570919" cy="745157"/>
              </a:xfrm>
              <a:prstGeom prst="snip1Rect">
                <a:avLst>
                  <a:gd name="adj" fmla="val 36854"/>
                </a:avLst>
              </a:pr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47" name="直線コネクタ 46"/>
              <p:cNvCxnSpPr/>
              <p:nvPr/>
            </p:nvCxnSpPr>
            <p:spPr bwMode="auto">
              <a:xfrm>
                <a:off x="-888612" y="2776984"/>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48" name="直線コネクタ 47"/>
              <p:cNvCxnSpPr/>
              <p:nvPr/>
            </p:nvCxnSpPr>
            <p:spPr bwMode="auto">
              <a:xfrm>
                <a:off x="-888612" y="2695750"/>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49" name="直線コネクタ 48"/>
              <p:cNvCxnSpPr/>
              <p:nvPr/>
            </p:nvCxnSpPr>
            <p:spPr bwMode="auto">
              <a:xfrm>
                <a:off x="-888612" y="2614516"/>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0" name="直線コネクタ 49"/>
              <p:cNvCxnSpPr/>
              <p:nvPr/>
            </p:nvCxnSpPr>
            <p:spPr bwMode="auto">
              <a:xfrm>
                <a:off x="-888612" y="2533282"/>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1" name="直線コネクタ 50"/>
              <p:cNvCxnSpPr/>
              <p:nvPr/>
            </p:nvCxnSpPr>
            <p:spPr bwMode="auto">
              <a:xfrm>
                <a:off x="-888612" y="2452048"/>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2" name="直線コネクタ 51"/>
              <p:cNvCxnSpPr/>
              <p:nvPr/>
            </p:nvCxnSpPr>
            <p:spPr bwMode="auto">
              <a:xfrm>
                <a:off x="-888612" y="2370813"/>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3" name="直線コネクタ 52"/>
              <p:cNvCxnSpPr/>
              <p:nvPr/>
            </p:nvCxnSpPr>
            <p:spPr bwMode="auto">
              <a:xfrm>
                <a:off x="-888612" y="2289579"/>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54" name="直線コネクタ 53"/>
              <p:cNvCxnSpPr/>
              <p:nvPr/>
            </p:nvCxnSpPr>
            <p:spPr bwMode="auto">
              <a:xfrm>
                <a:off x="-888612" y="2208345"/>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sp>
            <p:nvSpPr>
              <p:cNvPr id="55"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grpSp>
          <p:nvGrpSpPr>
            <p:cNvPr id="24" name="グループ化 23"/>
            <p:cNvGrpSpPr/>
            <p:nvPr/>
          </p:nvGrpSpPr>
          <p:grpSpPr>
            <a:xfrm>
              <a:off x="449210" y="5242702"/>
              <a:ext cx="459308" cy="683836"/>
              <a:chOff x="-959540" y="2118895"/>
              <a:chExt cx="570919" cy="745157"/>
            </a:xfrm>
          </p:grpSpPr>
          <p:sp>
            <p:nvSpPr>
              <p:cNvPr id="36" name="1 つの角を切り取った四角形 35"/>
              <p:cNvSpPr/>
              <p:nvPr/>
            </p:nvSpPr>
            <p:spPr bwMode="gray">
              <a:xfrm>
                <a:off x="-959540" y="2118895"/>
                <a:ext cx="570919" cy="745157"/>
              </a:xfrm>
              <a:prstGeom prst="snip1Rect">
                <a:avLst>
                  <a:gd name="adj" fmla="val 36854"/>
                </a:avLst>
              </a:pr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37" name="直線コネクタ 36"/>
              <p:cNvCxnSpPr/>
              <p:nvPr/>
            </p:nvCxnSpPr>
            <p:spPr bwMode="auto">
              <a:xfrm>
                <a:off x="-888612" y="2776984"/>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38" name="直線コネクタ 37"/>
              <p:cNvCxnSpPr/>
              <p:nvPr/>
            </p:nvCxnSpPr>
            <p:spPr bwMode="auto">
              <a:xfrm>
                <a:off x="-888612" y="2695750"/>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39" name="直線コネクタ 38"/>
              <p:cNvCxnSpPr/>
              <p:nvPr/>
            </p:nvCxnSpPr>
            <p:spPr bwMode="auto">
              <a:xfrm>
                <a:off x="-888612" y="2614516"/>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40" name="直線コネクタ 39"/>
              <p:cNvCxnSpPr/>
              <p:nvPr/>
            </p:nvCxnSpPr>
            <p:spPr bwMode="auto">
              <a:xfrm>
                <a:off x="-888612" y="2533282"/>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41" name="直線コネクタ 40"/>
              <p:cNvCxnSpPr/>
              <p:nvPr/>
            </p:nvCxnSpPr>
            <p:spPr bwMode="auto">
              <a:xfrm>
                <a:off x="-888612" y="2452048"/>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42" name="直線コネクタ 41"/>
              <p:cNvCxnSpPr/>
              <p:nvPr/>
            </p:nvCxnSpPr>
            <p:spPr bwMode="auto">
              <a:xfrm>
                <a:off x="-888612" y="2370813"/>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43" name="直線コネクタ 42"/>
              <p:cNvCxnSpPr/>
              <p:nvPr/>
            </p:nvCxnSpPr>
            <p:spPr bwMode="auto">
              <a:xfrm>
                <a:off x="-888612" y="2289579"/>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44" name="直線コネクタ 43"/>
              <p:cNvCxnSpPr/>
              <p:nvPr/>
            </p:nvCxnSpPr>
            <p:spPr bwMode="auto">
              <a:xfrm>
                <a:off x="-888612" y="2208345"/>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sp>
            <p:nvSpPr>
              <p:cNvPr id="45"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grpSp>
      <p:sp>
        <p:nvSpPr>
          <p:cNvPr id="110" name="U ターン矢印 109"/>
          <p:cNvSpPr/>
          <p:nvPr/>
        </p:nvSpPr>
        <p:spPr>
          <a:xfrm flipV="1">
            <a:off x="1594132" y="5800853"/>
            <a:ext cx="6052842" cy="627729"/>
          </a:xfrm>
          <a:prstGeom prst="uturnArrow">
            <a:avLst>
              <a:gd name="adj1" fmla="val 29425"/>
              <a:gd name="adj2" fmla="val 25000"/>
              <a:gd name="adj3" fmla="val 25000"/>
              <a:gd name="adj4" fmla="val 0"/>
              <a:gd name="adj5" fmla="val 100000"/>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111" name="右矢印 110"/>
          <p:cNvSpPr/>
          <p:nvPr/>
        </p:nvSpPr>
        <p:spPr>
          <a:xfrm>
            <a:off x="2704958" y="5333199"/>
            <a:ext cx="806479" cy="360000"/>
          </a:xfrm>
          <a:prstGeom prst="rightArrow">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nvGrpSpPr>
          <p:cNvPr id="96" name="グループ化 95"/>
          <p:cNvGrpSpPr/>
          <p:nvPr/>
        </p:nvGrpSpPr>
        <p:grpSpPr>
          <a:xfrm>
            <a:off x="3526628" y="5097491"/>
            <a:ext cx="459308" cy="683836"/>
            <a:chOff x="-959540" y="2118895"/>
            <a:chExt cx="570919" cy="745157"/>
          </a:xfrm>
        </p:grpSpPr>
        <p:sp>
          <p:nvSpPr>
            <p:cNvPr id="97" name="1 つの角を切り取った四角形 96"/>
            <p:cNvSpPr/>
            <p:nvPr/>
          </p:nvSpPr>
          <p:spPr bwMode="gray">
            <a:xfrm>
              <a:off x="-959540" y="2118895"/>
              <a:ext cx="570919" cy="745157"/>
            </a:xfrm>
            <a:prstGeom prst="snip1Rect">
              <a:avLst>
                <a:gd name="adj" fmla="val 36854"/>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98" name="直線コネクタ 97"/>
            <p:cNvCxnSpPr/>
            <p:nvPr/>
          </p:nvCxnSpPr>
          <p:spPr bwMode="auto">
            <a:xfrm>
              <a:off x="-888612" y="2776984"/>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99" name="直線コネクタ 98"/>
            <p:cNvCxnSpPr/>
            <p:nvPr/>
          </p:nvCxnSpPr>
          <p:spPr bwMode="auto">
            <a:xfrm>
              <a:off x="-888612" y="2695750"/>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00" name="直線コネクタ 99"/>
            <p:cNvCxnSpPr/>
            <p:nvPr/>
          </p:nvCxnSpPr>
          <p:spPr bwMode="auto">
            <a:xfrm>
              <a:off x="-888612" y="2614516"/>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01" name="直線コネクタ 100"/>
            <p:cNvCxnSpPr/>
            <p:nvPr/>
          </p:nvCxnSpPr>
          <p:spPr bwMode="auto">
            <a:xfrm>
              <a:off x="-888612" y="2533282"/>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02" name="直線コネクタ 101"/>
            <p:cNvCxnSpPr/>
            <p:nvPr/>
          </p:nvCxnSpPr>
          <p:spPr bwMode="auto">
            <a:xfrm>
              <a:off x="-888612" y="2452048"/>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03" name="直線コネクタ 102"/>
            <p:cNvCxnSpPr/>
            <p:nvPr/>
          </p:nvCxnSpPr>
          <p:spPr bwMode="auto">
            <a:xfrm>
              <a:off x="-888612" y="2370813"/>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04" name="直線コネクタ 103"/>
            <p:cNvCxnSpPr/>
            <p:nvPr/>
          </p:nvCxnSpPr>
          <p:spPr bwMode="auto">
            <a:xfrm>
              <a:off x="-888612" y="2289579"/>
              <a:ext cx="360001"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05" name="直線コネクタ 104"/>
            <p:cNvCxnSpPr/>
            <p:nvPr/>
          </p:nvCxnSpPr>
          <p:spPr bwMode="auto">
            <a:xfrm>
              <a:off x="-888612" y="2208345"/>
              <a:ext cx="360001"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sp>
          <p:nvSpPr>
            <p:cNvPr id="106"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grpSp>
        <p:nvGrpSpPr>
          <p:cNvPr id="58" name="グループ化 57"/>
          <p:cNvGrpSpPr/>
          <p:nvPr/>
        </p:nvGrpSpPr>
        <p:grpSpPr>
          <a:xfrm>
            <a:off x="3358421" y="5242702"/>
            <a:ext cx="459308" cy="683836"/>
            <a:chOff x="-959540" y="2118895"/>
            <a:chExt cx="570919" cy="745157"/>
          </a:xfrm>
        </p:grpSpPr>
        <p:sp>
          <p:nvSpPr>
            <p:cNvPr id="70" name="1 つの角を切り取った四角形 69"/>
            <p:cNvSpPr/>
            <p:nvPr/>
          </p:nvSpPr>
          <p:spPr bwMode="gray">
            <a:xfrm>
              <a:off x="-959540" y="2118895"/>
              <a:ext cx="570919" cy="745157"/>
            </a:xfrm>
            <a:prstGeom prst="snip1Rect">
              <a:avLst>
                <a:gd name="adj" fmla="val 36854"/>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71" name="直線コネクタ 70"/>
            <p:cNvCxnSpPr/>
            <p:nvPr/>
          </p:nvCxnSpPr>
          <p:spPr bwMode="auto">
            <a:xfrm>
              <a:off x="-888612" y="2776984"/>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72" name="直線コネクタ 71"/>
            <p:cNvCxnSpPr/>
            <p:nvPr/>
          </p:nvCxnSpPr>
          <p:spPr bwMode="auto">
            <a:xfrm>
              <a:off x="-888612" y="2695750"/>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73" name="直線コネクタ 72"/>
            <p:cNvCxnSpPr/>
            <p:nvPr/>
          </p:nvCxnSpPr>
          <p:spPr bwMode="auto">
            <a:xfrm>
              <a:off x="-888612" y="2614516"/>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74" name="直線コネクタ 73"/>
            <p:cNvCxnSpPr/>
            <p:nvPr/>
          </p:nvCxnSpPr>
          <p:spPr bwMode="auto">
            <a:xfrm>
              <a:off x="-888612" y="2533282"/>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75" name="直線コネクタ 74"/>
            <p:cNvCxnSpPr/>
            <p:nvPr/>
          </p:nvCxnSpPr>
          <p:spPr bwMode="auto">
            <a:xfrm>
              <a:off x="-888612" y="2452048"/>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76" name="直線コネクタ 75"/>
            <p:cNvCxnSpPr/>
            <p:nvPr/>
          </p:nvCxnSpPr>
          <p:spPr bwMode="auto">
            <a:xfrm>
              <a:off x="-888612" y="2370813"/>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77" name="直線コネクタ 76"/>
            <p:cNvCxnSpPr/>
            <p:nvPr/>
          </p:nvCxnSpPr>
          <p:spPr bwMode="auto">
            <a:xfrm>
              <a:off x="-888612" y="2289579"/>
              <a:ext cx="360001"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78" name="直線コネクタ 77"/>
            <p:cNvCxnSpPr/>
            <p:nvPr/>
          </p:nvCxnSpPr>
          <p:spPr bwMode="auto">
            <a:xfrm>
              <a:off x="-888612" y="2208345"/>
              <a:ext cx="360001"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sp>
          <p:nvSpPr>
            <p:cNvPr id="79"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sp>
        <p:nvSpPr>
          <p:cNvPr id="107" name="正方形/長方形 106"/>
          <p:cNvSpPr/>
          <p:nvPr/>
        </p:nvSpPr>
        <p:spPr>
          <a:xfrm>
            <a:off x="6506015" y="4201229"/>
            <a:ext cx="1943100" cy="1558105"/>
          </a:xfrm>
          <a:prstGeom prst="rect">
            <a:avLst/>
          </a:prstGeom>
          <a:solidFill>
            <a:srgbClr val="FFFFCC"/>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08" name="テキスト ボックス 107"/>
          <p:cNvSpPr txBox="1"/>
          <p:nvPr/>
        </p:nvSpPr>
        <p:spPr>
          <a:xfrm>
            <a:off x="6737178"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postgres3</a:t>
            </a:r>
          </a:p>
        </p:txBody>
      </p:sp>
      <p:sp>
        <p:nvSpPr>
          <p:cNvPr id="109" name="フローチャート : 磁気ディスク 108"/>
          <p:cNvSpPr/>
          <p:nvPr/>
        </p:nvSpPr>
        <p:spPr>
          <a:xfrm>
            <a:off x="6890707" y="4553303"/>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60" name="角丸四角形 59"/>
          <p:cNvSpPr/>
          <p:nvPr/>
        </p:nvSpPr>
        <p:spPr>
          <a:xfrm>
            <a:off x="7813964" y="488435"/>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smtClean="0">
                <a:solidFill>
                  <a:schemeClr val="bg1"/>
                </a:solidFill>
                <a:latin typeface="HG創英角ｺﾞｼｯｸUB" panose="020B0909000000000000" pitchFamily="49" charset="-128"/>
                <a:ea typeface="HG創英角ｺﾞｼｯｸUB" panose="020B0909000000000000" pitchFamily="49" charset="-128"/>
              </a:rPr>
              <a:t>デモ</a:t>
            </a:r>
            <a:endParaRPr kumimoji="1" lang="ja-JP" altLang="en-US" sz="2400" dirty="0" err="1" smtClean="0">
              <a:solidFill>
                <a:schemeClr val="bg1"/>
              </a:solidFill>
              <a:latin typeface="HG創英角ｺﾞｼｯｸUB" panose="020B0909000000000000" pitchFamily="49" charset="-128"/>
              <a:ea typeface="HG創英角ｺﾞｼｯｸUB" panose="020B0909000000000000" pitchFamily="49" charset="-128"/>
            </a:endParaRPr>
          </a:p>
        </p:txBody>
      </p:sp>
      <p:sp>
        <p:nvSpPr>
          <p:cNvPr id="62" name="右矢印 61"/>
          <p:cNvSpPr/>
          <p:nvPr/>
        </p:nvSpPr>
        <p:spPr>
          <a:xfrm>
            <a:off x="2370310" y="4714875"/>
            <a:ext cx="1531349" cy="171450"/>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err="1" smtClean="0">
              <a:solidFill>
                <a:schemeClr val="tx1"/>
              </a:solidFill>
            </a:endParaRPr>
          </a:p>
        </p:txBody>
      </p:sp>
      <p:sp>
        <p:nvSpPr>
          <p:cNvPr id="63" name="テキスト ボックス 62"/>
          <p:cNvSpPr txBox="1"/>
          <p:nvPr/>
        </p:nvSpPr>
        <p:spPr>
          <a:xfrm>
            <a:off x="2386072" y="4800600"/>
            <a:ext cx="1499824" cy="369332"/>
          </a:xfrm>
          <a:prstGeom prst="rect">
            <a:avLst/>
          </a:prstGeom>
          <a:noFill/>
        </p:spPr>
        <p:txBody>
          <a:bodyPr wrap="square" rtlCol="0">
            <a:spAutoFit/>
          </a:bodyPr>
          <a:lstStyle/>
          <a:p>
            <a:pPr algn="ctr"/>
            <a:r>
              <a:rPr kumimoji="1" lang="ja-JP" altLang="en-US" dirty="0" smtClean="0">
                <a:latin typeface="HGP創英角ｺﾞｼｯｸUB" panose="020B0900000000000000" pitchFamily="50" charset="-128"/>
                <a:ea typeface="HGP創英角ｺﾞｼｯｸUB" panose="020B0900000000000000" pitchFamily="50" charset="-128"/>
              </a:rPr>
              <a:t>コピー</a:t>
            </a:r>
            <a:endParaRPr kumimoji="1" lang="en-US" altLang="ja-JP" dirty="0" smtClean="0">
              <a:latin typeface="HGP創英角ｺﾞｼｯｸUB" panose="020B0900000000000000" pitchFamily="50" charset="-128"/>
              <a:ea typeface="HGP創英角ｺﾞｼｯｸUB" panose="020B0900000000000000" pitchFamily="50" charset="-128"/>
            </a:endParaRPr>
          </a:p>
        </p:txBody>
      </p:sp>
      <p:sp>
        <p:nvSpPr>
          <p:cNvPr id="8" name="スライド番号プレースホルダー 7"/>
          <p:cNvSpPr>
            <a:spLocks noGrp="1"/>
          </p:cNvSpPr>
          <p:nvPr>
            <p:ph type="sldNum" sz="quarter" idx="11"/>
          </p:nvPr>
        </p:nvSpPr>
        <p:spPr/>
        <p:txBody>
          <a:bodyPr/>
          <a:lstStyle/>
          <a:p>
            <a:pPr>
              <a:defRPr/>
            </a:pPr>
            <a:fld id="{812ED189-0CCE-4343-8A10-1AB987F6AEA1}" type="slidenum">
              <a:rPr lang="en-US" altLang="ja-JP" smtClean="0"/>
              <a:pPr>
                <a:defRPr/>
              </a:pPr>
              <a:t>15</a:t>
            </a:fld>
            <a:endParaRPr lang="en-US" altLang="ja-JP"/>
          </a:p>
        </p:txBody>
      </p:sp>
    </p:spTree>
    <p:extLst>
      <p:ext uri="{BB962C8B-B14F-4D97-AF65-F5344CB8AC3E}">
        <p14:creationId xmlns:p14="http://schemas.microsoft.com/office/powerpoint/2010/main" val="39355022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3.</a:t>
            </a:r>
            <a:r>
              <a:rPr lang="ja-JP" altLang="en-US" dirty="0"/>
              <a:t>　</a:t>
            </a:r>
            <a:r>
              <a:rPr lang="en-US" altLang="ja-JP" dirty="0"/>
              <a:t>PostgreSQL</a:t>
            </a:r>
            <a:r>
              <a:rPr lang="ja-JP" altLang="en-US" dirty="0"/>
              <a:t>スレーブ環境</a:t>
            </a:r>
            <a:r>
              <a:rPr lang="ja-JP" altLang="en-US" dirty="0" smtClean="0"/>
              <a:t>設定</a:t>
            </a:r>
            <a:r>
              <a:rPr lang="en-US" altLang="ja-JP" dirty="0"/>
              <a:t>(1</a:t>
            </a:r>
            <a:r>
              <a:rPr lang="ja-JP" altLang="en-US" dirty="0"/>
              <a:t>台目</a:t>
            </a:r>
            <a:r>
              <a:rPr lang="en-US" altLang="ja-JP" dirty="0"/>
              <a:t>)</a:t>
            </a:r>
            <a:endParaRPr lang="ja-JP" altLang="en-US" dirty="0"/>
          </a:p>
        </p:txBody>
      </p:sp>
      <p:graphicFrame>
        <p:nvGraphicFramePr>
          <p:cNvPr id="11" name="図表 10"/>
          <p:cNvGraphicFramePr/>
          <p:nvPr>
            <p:extLst>
              <p:ext uri="{D42A27DB-BD31-4B8C-83A1-F6EECF244321}">
                <p14:modId xmlns:p14="http://schemas.microsoft.com/office/powerpoint/2010/main" val="1685979163"/>
              </p:ext>
            </p:extLst>
          </p:nvPr>
        </p:nvGraphicFramePr>
        <p:xfrm>
          <a:off x="230819" y="1190624"/>
          <a:ext cx="8662328" cy="15378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右矢印 18"/>
          <p:cNvSpPr/>
          <p:nvPr/>
        </p:nvSpPr>
        <p:spPr>
          <a:xfrm>
            <a:off x="2704958" y="5343683"/>
            <a:ext cx="806479" cy="360000"/>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13" name="正方形/長方形 12"/>
          <p:cNvSpPr/>
          <p:nvPr/>
        </p:nvSpPr>
        <p:spPr>
          <a:xfrm>
            <a:off x="694885" y="4201229"/>
            <a:ext cx="1943100" cy="155810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4" name="フローチャート : 磁気ディスク 13"/>
          <p:cNvSpPr/>
          <p:nvPr/>
        </p:nvSpPr>
        <p:spPr>
          <a:xfrm>
            <a:off x="1079577" y="454836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15" name="正方形/長方形 14"/>
          <p:cNvSpPr/>
          <p:nvPr/>
        </p:nvSpPr>
        <p:spPr>
          <a:xfrm>
            <a:off x="3600450" y="4201229"/>
            <a:ext cx="1943100" cy="155810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8" name="フローチャート : 磁気ディスク 17"/>
          <p:cNvSpPr/>
          <p:nvPr/>
        </p:nvSpPr>
        <p:spPr>
          <a:xfrm>
            <a:off x="3985142" y="454836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21" name="テキスト ボックス 20"/>
          <p:cNvSpPr txBox="1"/>
          <p:nvPr/>
        </p:nvSpPr>
        <p:spPr>
          <a:xfrm>
            <a:off x="926048"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postgres1</a:t>
            </a:r>
          </a:p>
        </p:txBody>
      </p:sp>
      <p:sp>
        <p:nvSpPr>
          <p:cNvPr id="22" name="テキスト ボックス 21"/>
          <p:cNvSpPr txBox="1"/>
          <p:nvPr/>
        </p:nvSpPr>
        <p:spPr>
          <a:xfrm>
            <a:off x="3831613"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postgres2</a:t>
            </a:r>
          </a:p>
        </p:txBody>
      </p:sp>
      <p:sp>
        <p:nvSpPr>
          <p:cNvPr id="23" name="正方形/長方形 22"/>
          <p:cNvSpPr/>
          <p:nvPr/>
        </p:nvSpPr>
        <p:spPr>
          <a:xfrm>
            <a:off x="6506015" y="4201229"/>
            <a:ext cx="1943100" cy="1558105"/>
          </a:xfrm>
          <a:prstGeom prst="rect">
            <a:avLst/>
          </a:prstGeom>
          <a:solidFill>
            <a:srgbClr val="FFFFCC"/>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4" name="テキスト ボックス 23"/>
          <p:cNvSpPr txBox="1"/>
          <p:nvPr/>
        </p:nvSpPr>
        <p:spPr>
          <a:xfrm>
            <a:off x="6737178"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postgres3</a:t>
            </a:r>
          </a:p>
        </p:txBody>
      </p:sp>
      <p:sp>
        <p:nvSpPr>
          <p:cNvPr id="25" name="フローチャート : 磁気ディスク 24"/>
          <p:cNvSpPr/>
          <p:nvPr/>
        </p:nvSpPr>
        <p:spPr>
          <a:xfrm>
            <a:off x="6890707" y="4553303"/>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28" name="U ターン矢印 27"/>
          <p:cNvSpPr/>
          <p:nvPr/>
        </p:nvSpPr>
        <p:spPr>
          <a:xfrm flipV="1">
            <a:off x="1594132" y="5800853"/>
            <a:ext cx="6052842" cy="627729"/>
          </a:xfrm>
          <a:prstGeom prst="uturnArrow">
            <a:avLst>
              <a:gd name="adj1" fmla="val 29425"/>
              <a:gd name="adj2" fmla="val 25000"/>
              <a:gd name="adj3" fmla="val 25000"/>
              <a:gd name="adj4" fmla="val 0"/>
              <a:gd name="adj5" fmla="val 100000"/>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16" name="角丸四角形 15"/>
          <p:cNvSpPr/>
          <p:nvPr/>
        </p:nvSpPr>
        <p:spPr>
          <a:xfrm>
            <a:off x="7813964" y="488435"/>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smtClean="0">
                <a:solidFill>
                  <a:schemeClr val="bg1"/>
                </a:solidFill>
                <a:latin typeface="HG創英角ｺﾞｼｯｸUB" panose="020B0909000000000000" pitchFamily="49" charset="-128"/>
                <a:ea typeface="HG創英角ｺﾞｼｯｸUB" panose="020B0909000000000000" pitchFamily="49" charset="-128"/>
              </a:rPr>
              <a:t>デモ</a:t>
            </a:r>
            <a:endParaRPr kumimoji="1" lang="ja-JP" altLang="en-US" sz="2400" dirty="0" err="1" smtClean="0">
              <a:solidFill>
                <a:schemeClr val="bg1"/>
              </a:solidFill>
              <a:latin typeface="HG創英角ｺﾞｼｯｸUB" panose="020B0909000000000000" pitchFamily="49" charset="-128"/>
              <a:ea typeface="HG創英角ｺﾞｼｯｸUB" panose="020B0909000000000000" pitchFamily="49" charset="-128"/>
            </a:endParaRP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16</a:t>
            </a:fld>
            <a:endParaRPr lang="en-US" altLang="ja-JP"/>
          </a:p>
        </p:txBody>
      </p:sp>
    </p:spTree>
    <p:extLst>
      <p:ext uri="{BB962C8B-B14F-4D97-AF65-F5344CB8AC3E}">
        <p14:creationId xmlns:p14="http://schemas.microsoft.com/office/powerpoint/2010/main" val="12956993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0" name="図表 89"/>
          <p:cNvGraphicFramePr/>
          <p:nvPr>
            <p:extLst>
              <p:ext uri="{D42A27DB-BD31-4B8C-83A1-F6EECF244321}">
                <p14:modId xmlns:p14="http://schemas.microsoft.com/office/powerpoint/2010/main" val="724637435"/>
              </p:ext>
            </p:extLst>
          </p:nvPr>
        </p:nvGraphicFramePr>
        <p:xfrm>
          <a:off x="230819" y="1183936"/>
          <a:ext cx="8662328" cy="51925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タイトル 1"/>
          <p:cNvSpPr>
            <a:spLocks noGrp="1"/>
          </p:cNvSpPr>
          <p:nvPr>
            <p:ph type="title"/>
          </p:nvPr>
        </p:nvSpPr>
        <p:spPr/>
        <p:txBody>
          <a:bodyPr/>
          <a:lstStyle/>
          <a:p>
            <a:r>
              <a:rPr lang="en-US" altLang="ja-JP"/>
              <a:t>4.</a:t>
            </a:r>
            <a:r>
              <a:rPr lang="ja-JP" altLang="en-US"/>
              <a:t>　</a:t>
            </a:r>
            <a:r>
              <a:rPr lang="en-US" altLang="ja-JP"/>
              <a:t>PostgreSQL</a:t>
            </a:r>
            <a:r>
              <a:rPr lang="ja-JP" altLang="en-US"/>
              <a:t>スレーブ環境設定</a:t>
            </a:r>
            <a:r>
              <a:rPr lang="en-US" altLang="ja-JP"/>
              <a:t>(2</a:t>
            </a:r>
            <a:r>
              <a:rPr lang="ja-JP" altLang="en-US"/>
              <a:t>台目</a:t>
            </a:r>
            <a:r>
              <a:rPr lang="en-US" altLang="ja-JP"/>
              <a:t>)</a:t>
            </a:r>
            <a:endParaRPr lang="ja-JP" altLang="en-US"/>
          </a:p>
        </p:txBody>
      </p:sp>
      <p:sp>
        <p:nvSpPr>
          <p:cNvPr id="20" name="正方形/長方形 19"/>
          <p:cNvSpPr/>
          <p:nvPr/>
        </p:nvSpPr>
        <p:spPr>
          <a:xfrm>
            <a:off x="694885" y="4201229"/>
            <a:ext cx="1943100" cy="155810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2" name="正方形/長方形 21"/>
          <p:cNvSpPr/>
          <p:nvPr/>
        </p:nvSpPr>
        <p:spPr>
          <a:xfrm>
            <a:off x="3600450" y="4201229"/>
            <a:ext cx="1943100" cy="155810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7" name="テキスト ボックス 26"/>
          <p:cNvSpPr txBox="1"/>
          <p:nvPr/>
        </p:nvSpPr>
        <p:spPr>
          <a:xfrm>
            <a:off x="926048"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postgres1</a:t>
            </a:r>
          </a:p>
        </p:txBody>
      </p:sp>
      <p:sp>
        <p:nvSpPr>
          <p:cNvPr id="89" name="正方形/長方形 88"/>
          <p:cNvSpPr/>
          <p:nvPr/>
        </p:nvSpPr>
        <p:spPr>
          <a:xfrm>
            <a:off x="6506015" y="4201229"/>
            <a:ext cx="1943100" cy="1558105"/>
          </a:xfrm>
          <a:prstGeom prst="rect">
            <a:avLst/>
          </a:prstGeom>
          <a:solidFill>
            <a:srgbClr val="FFFFCC"/>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8" name="テキスト ボックス 27"/>
          <p:cNvSpPr txBox="1"/>
          <p:nvPr/>
        </p:nvSpPr>
        <p:spPr>
          <a:xfrm>
            <a:off x="3831613"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postgres2</a:t>
            </a:r>
          </a:p>
        </p:txBody>
      </p:sp>
      <p:sp>
        <p:nvSpPr>
          <p:cNvPr id="29" name="テキスト ボックス 28"/>
          <p:cNvSpPr txBox="1"/>
          <p:nvPr/>
        </p:nvSpPr>
        <p:spPr>
          <a:xfrm>
            <a:off x="6737178"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postgres3</a:t>
            </a:r>
          </a:p>
        </p:txBody>
      </p:sp>
      <p:sp>
        <p:nvSpPr>
          <p:cNvPr id="30" name="右矢印 29"/>
          <p:cNvSpPr/>
          <p:nvPr/>
        </p:nvSpPr>
        <p:spPr>
          <a:xfrm>
            <a:off x="2704958" y="5340508"/>
            <a:ext cx="806479" cy="360000"/>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nvGrpSpPr>
          <p:cNvPr id="58" name="グループ化 57"/>
          <p:cNvGrpSpPr/>
          <p:nvPr/>
        </p:nvGrpSpPr>
        <p:grpSpPr>
          <a:xfrm>
            <a:off x="616623" y="5089266"/>
            <a:ext cx="459308" cy="683836"/>
            <a:chOff x="-959540" y="2118895"/>
            <a:chExt cx="570919" cy="745157"/>
          </a:xfrm>
        </p:grpSpPr>
        <p:sp>
          <p:nvSpPr>
            <p:cNvPr id="59" name="1 つの角を切り取った四角形 58"/>
            <p:cNvSpPr/>
            <p:nvPr/>
          </p:nvSpPr>
          <p:spPr bwMode="gray">
            <a:xfrm>
              <a:off x="-959540" y="2118895"/>
              <a:ext cx="570919" cy="745157"/>
            </a:xfrm>
            <a:prstGeom prst="snip1Rect">
              <a:avLst>
                <a:gd name="adj" fmla="val 36854"/>
              </a:avLst>
            </a:pr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60" name="直線コネクタ 59"/>
            <p:cNvCxnSpPr/>
            <p:nvPr/>
          </p:nvCxnSpPr>
          <p:spPr bwMode="auto">
            <a:xfrm>
              <a:off x="-888612" y="2776984"/>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1" name="直線コネクタ 60"/>
            <p:cNvCxnSpPr/>
            <p:nvPr/>
          </p:nvCxnSpPr>
          <p:spPr bwMode="auto">
            <a:xfrm>
              <a:off x="-888612" y="2695750"/>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2" name="直線コネクタ 61"/>
            <p:cNvCxnSpPr/>
            <p:nvPr/>
          </p:nvCxnSpPr>
          <p:spPr bwMode="auto">
            <a:xfrm>
              <a:off x="-888612" y="2614516"/>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3" name="直線コネクタ 62"/>
            <p:cNvCxnSpPr/>
            <p:nvPr/>
          </p:nvCxnSpPr>
          <p:spPr bwMode="auto">
            <a:xfrm>
              <a:off x="-888612" y="2533282"/>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4" name="直線コネクタ 63"/>
            <p:cNvCxnSpPr/>
            <p:nvPr/>
          </p:nvCxnSpPr>
          <p:spPr bwMode="auto">
            <a:xfrm>
              <a:off x="-888612" y="2452048"/>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5" name="直線コネクタ 64"/>
            <p:cNvCxnSpPr/>
            <p:nvPr/>
          </p:nvCxnSpPr>
          <p:spPr bwMode="auto">
            <a:xfrm>
              <a:off x="-888612" y="2370813"/>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6" name="直線コネクタ 65"/>
            <p:cNvCxnSpPr/>
            <p:nvPr/>
          </p:nvCxnSpPr>
          <p:spPr bwMode="auto">
            <a:xfrm>
              <a:off x="-888612" y="2289579"/>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67" name="直線コネクタ 66"/>
            <p:cNvCxnSpPr/>
            <p:nvPr/>
          </p:nvCxnSpPr>
          <p:spPr bwMode="auto">
            <a:xfrm>
              <a:off x="-888612" y="2208345"/>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sp>
          <p:nvSpPr>
            <p:cNvPr id="68"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grpSp>
        <p:nvGrpSpPr>
          <p:cNvPr id="69" name="グループ化 68"/>
          <p:cNvGrpSpPr/>
          <p:nvPr/>
        </p:nvGrpSpPr>
        <p:grpSpPr>
          <a:xfrm>
            <a:off x="448416" y="5234477"/>
            <a:ext cx="459308" cy="683836"/>
            <a:chOff x="-959540" y="2118895"/>
            <a:chExt cx="570919" cy="745157"/>
          </a:xfrm>
        </p:grpSpPr>
        <p:sp>
          <p:nvSpPr>
            <p:cNvPr id="70" name="1 つの角を切り取った四角形 69"/>
            <p:cNvSpPr/>
            <p:nvPr/>
          </p:nvSpPr>
          <p:spPr bwMode="gray">
            <a:xfrm>
              <a:off x="-959540" y="2118895"/>
              <a:ext cx="570919" cy="745157"/>
            </a:xfrm>
            <a:prstGeom prst="snip1Rect">
              <a:avLst>
                <a:gd name="adj" fmla="val 36854"/>
              </a:avLst>
            </a:pr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71" name="直線コネクタ 70"/>
            <p:cNvCxnSpPr/>
            <p:nvPr/>
          </p:nvCxnSpPr>
          <p:spPr bwMode="auto">
            <a:xfrm>
              <a:off x="-888612" y="2776984"/>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72" name="直線コネクタ 71"/>
            <p:cNvCxnSpPr/>
            <p:nvPr/>
          </p:nvCxnSpPr>
          <p:spPr bwMode="auto">
            <a:xfrm>
              <a:off x="-888612" y="2695750"/>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73" name="直線コネクタ 72"/>
            <p:cNvCxnSpPr/>
            <p:nvPr/>
          </p:nvCxnSpPr>
          <p:spPr bwMode="auto">
            <a:xfrm>
              <a:off x="-888612" y="2614516"/>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74" name="直線コネクタ 73"/>
            <p:cNvCxnSpPr/>
            <p:nvPr/>
          </p:nvCxnSpPr>
          <p:spPr bwMode="auto">
            <a:xfrm>
              <a:off x="-888612" y="2533282"/>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75" name="直線コネクタ 74"/>
            <p:cNvCxnSpPr/>
            <p:nvPr/>
          </p:nvCxnSpPr>
          <p:spPr bwMode="auto">
            <a:xfrm>
              <a:off x="-888612" y="2452048"/>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76" name="直線コネクタ 75"/>
            <p:cNvCxnSpPr/>
            <p:nvPr/>
          </p:nvCxnSpPr>
          <p:spPr bwMode="auto">
            <a:xfrm>
              <a:off x="-888612" y="2370813"/>
              <a:ext cx="429063"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77" name="直線コネクタ 76"/>
            <p:cNvCxnSpPr/>
            <p:nvPr/>
          </p:nvCxnSpPr>
          <p:spPr bwMode="auto">
            <a:xfrm>
              <a:off x="-888612" y="2289579"/>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cxnSp>
          <p:nvCxnSpPr>
            <p:cNvPr id="78" name="直線コネクタ 77"/>
            <p:cNvCxnSpPr/>
            <p:nvPr/>
          </p:nvCxnSpPr>
          <p:spPr bwMode="auto">
            <a:xfrm>
              <a:off x="-888612" y="2208345"/>
              <a:ext cx="360001" cy="0"/>
            </a:xfrm>
            <a:prstGeom prst="line">
              <a:avLst/>
            </a:prstGeom>
            <a:gradFill rotWithShape="0">
              <a:gsLst>
                <a:gs pos="0">
                  <a:srgbClr val="FFFFFF"/>
                </a:gs>
                <a:gs pos="100000">
                  <a:srgbClr val="CACAC7"/>
                </a:gs>
              </a:gsLst>
              <a:lin ang="5400000" scaled="1"/>
            </a:gra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sp>
          <p:nvSpPr>
            <p:cNvPr id="79"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solidFill>
                <a:schemeClr val="bg1">
                  <a:lumMod val="50000"/>
                </a:schemeClr>
              </a:solid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grpSp>
        <p:nvGrpSpPr>
          <p:cNvPr id="117" name="グループ化 116"/>
          <p:cNvGrpSpPr/>
          <p:nvPr/>
        </p:nvGrpSpPr>
        <p:grpSpPr>
          <a:xfrm>
            <a:off x="6430745" y="5089266"/>
            <a:ext cx="459308" cy="683836"/>
            <a:chOff x="-959540" y="2118895"/>
            <a:chExt cx="570919" cy="745157"/>
          </a:xfrm>
        </p:grpSpPr>
        <p:sp>
          <p:nvSpPr>
            <p:cNvPr id="140" name="1 つの角を切り取った四角形 139"/>
            <p:cNvSpPr/>
            <p:nvPr/>
          </p:nvSpPr>
          <p:spPr bwMode="gray">
            <a:xfrm>
              <a:off x="-959540" y="2118895"/>
              <a:ext cx="570919" cy="745157"/>
            </a:xfrm>
            <a:prstGeom prst="snip1Rect">
              <a:avLst>
                <a:gd name="adj" fmla="val 36854"/>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141" name="直線コネクタ 140"/>
            <p:cNvCxnSpPr/>
            <p:nvPr/>
          </p:nvCxnSpPr>
          <p:spPr bwMode="auto">
            <a:xfrm>
              <a:off x="-888612" y="2776984"/>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42" name="直線コネクタ 141"/>
            <p:cNvCxnSpPr/>
            <p:nvPr/>
          </p:nvCxnSpPr>
          <p:spPr bwMode="auto">
            <a:xfrm>
              <a:off x="-888612" y="2695750"/>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43" name="直線コネクタ 142"/>
            <p:cNvCxnSpPr/>
            <p:nvPr/>
          </p:nvCxnSpPr>
          <p:spPr bwMode="auto">
            <a:xfrm>
              <a:off x="-888612" y="2614516"/>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44" name="直線コネクタ 143"/>
            <p:cNvCxnSpPr/>
            <p:nvPr/>
          </p:nvCxnSpPr>
          <p:spPr bwMode="auto">
            <a:xfrm>
              <a:off x="-888612" y="2533282"/>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45" name="直線コネクタ 144"/>
            <p:cNvCxnSpPr/>
            <p:nvPr/>
          </p:nvCxnSpPr>
          <p:spPr bwMode="auto">
            <a:xfrm>
              <a:off x="-888612" y="2452048"/>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46" name="直線コネクタ 145"/>
            <p:cNvCxnSpPr/>
            <p:nvPr/>
          </p:nvCxnSpPr>
          <p:spPr bwMode="auto">
            <a:xfrm>
              <a:off x="-888612" y="2370813"/>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47" name="直線コネクタ 146"/>
            <p:cNvCxnSpPr/>
            <p:nvPr/>
          </p:nvCxnSpPr>
          <p:spPr bwMode="auto">
            <a:xfrm>
              <a:off x="-888612" y="2289579"/>
              <a:ext cx="360001"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48" name="直線コネクタ 147"/>
            <p:cNvCxnSpPr/>
            <p:nvPr/>
          </p:nvCxnSpPr>
          <p:spPr bwMode="auto">
            <a:xfrm>
              <a:off x="-888612" y="2208345"/>
              <a:ext cx="360001"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sp>
          <p:nvSpPr>
            <p:cNvPr id="149"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grpSp>
        <p:nvGrpSpPr>
          <p:cNvPr id="118" name="グループ化 117"/>
          <p:cNvGrpSpPr/>
          <p:nvPr/>
        </p:nvGrpSpPr>
        <p:grpSpPr>
          <a:xfrm>
            <a:off x="6262538" y="5234477"/>
            <a:ext cx="459308" cy="683836"/>
            <a:chOff x="-959540" y="2118895"/>
            <a:chExt cx="570919" cy="745157"/>
          </a:xfrm>
        </p:grpSpPr>
        <p:sp>
          <p:nvSpPr>
            <p:cNvPr id="130" name="1 つの角を切り取った四角形 129"/>
            <p:cNvSpPr/>
            <p:nvPr/>
          </p:nvSpPr>
          <p:spPr bwMode="gray">
            <a:xfrm>
              <a:off x="-959540" y="2118895"/>
              <a:ext cx="570919" cy="745157"/>
            </a:xfrm>
            <a:prstGeom prst="snip1Rect">
              <a:avLst>
                <a:gd name="adj" fmla="val 36854"/>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cxnSp>
          <p:nvCxnSpPr>
            <p:cNvPr id="131" name="直線コネクタ 130"/>
            <p:cNvCxnSpPr/>
            <p:nvPr/>
          </p:nvCxnSpPr>
          <p:spPr bwMode="auto">
            <a:xfrm>
              <a:off x="-888612" y="2776984"/>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32" name="直線コネクタ 131"/>
            <p:cNvCxnSpPr/>
            <p:nvPr/>
          </p:nvCxnSpPr>
          <p:spPr bwMode="auto">
            <a:xfrm>
              <a:off x="-888612" y="2695750"/>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33" name="直線コネクタ 132"/>
            <p:cNvCxnSpPr/>
            <p:nvPr/>
          </p:nvCxnSpPr>
          <p:spPr bwMode="auto">
            <a:xfrm>
              <a:off x="-888612" y="2614516"/>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34" name="直線コネクタ 133"/>
            <p:cNvCxnSpPr/>
            <p:nvPr/>
          </p:nvCxnSpPr>
          <p:spPr bwMode="auto">
            <a:xfrm>
              <a:off x="-888612" y="2533282"/>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35" name="直線コネクタ 134"/>
            <p:cNvCxnSpPr/>
            <p:nvPr/>
          </p:nvCxnSpPr>
          <p:spPr bwMode="auto">
            <a:xfrm>
              <a:off x="-888612" y="2452048"/>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36" name="直線コネクタ 135"/>
            <p:cNvCxnSpPr/>
            <p:nvPr/>
          </p:nvCxnSpPr>
          <p:spPr bwMode="auto">
            <a:xfrm>
              <a:off x="-888612" y="2370813"/>
              <a:ext cx="429063"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37" name="直線コネクタ 136"/>
            <p:cNvCxnSpPr/>
            <p:nvPr/>
          </p:nvCxnSpPr>
          <p:spPr bwMode="auto">
            <a:xfrm>
              <a:off x="-888612" y="2289579"/>
              <a:ext cx="360001"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cxnSp>
          <p:nvCxnSpPr>
            <p:cNvPr id="138" name="直線コネクタ 137"/>
            <p:cNvCxnSpPr/>
            <p:nvPr/>
          </p:nvCxnSpPr>
          <p:spPr bwMode="auto">
            <a:xfrm>
              <a:off x="-888612" y="2208345"/>
              <a:ext cx="360001" cy="0"/>
            </a:xfrm>
            <a:prstGeom prst="line">
              <a:avLst/>
            </a:pr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cxnSp>
        <p:sp>
          <p:nvSpPr>
            <p:cNvPr id="139" name="直角三角形 1555462"/>
            <p:cNvSpPr/>
            <p:nvPr/>
          </p:nvSpPr>
          <p:spPr bwMode="gray">
            <a:xfrm>
              <a:off x="-593410" y="2124094"/>
              <a:ext cx="202042" cy="216000"/>
            </a:xfrm>
            <a:custGeom>
              <a:avLst/>
              <a:gdLst>
                <a:gd name="connsiteX0" fmla="*/ 0 w 197280"/>
                <a:gd name="connsiteY0" fmla="*/ 216000 h 216000"/>
                <a:gd name="connsiteX1" fmla="*/ 0 w 197280"/>
                <a:gd name="connsiteY1" fmla="*/ 0 h 216000"/>
                <a:gd name="connsiteX2" fmla="*/ 197280 w 197280"/>
                <a:gd name="connsiteY2" fmla="*/ 216000 h 216000"/>
                <a:gd name="connsiteX3" fmla="*/ 0 w 197280"/>
                <a:gd name="connsiteY3" fmla="*/ 216000 h 216000"/>
                <a:gd name="connsiteX0" fmla="*/ 0 w 202042"/>
                <a:gd name="connsiteY0" fmla="*/ 216000 h 216000"/>
                <a:gd name="connsiteX1" fmla="*/ 0 w 202042"/>
                <a:gd name="connsiteY1" fmla="*/ 0 h 216000"/>
                <a:gd name="connsiteX2" fmla="*/ 202042 w 202042"/>
                <a:gd name="connsiteY2" fmla="*/ 196950 h 216000"/>
                <a:gd name="connsiteX3" fmla="*/ 0 w 202042"/>
                <a:gd name="connsiteY3" fmla="*/ 216000 h 216000"/>
              </a:gdLst>
              <a:ahLst/>
              <a:cxnLst>
                <a:cxn ang="0">
                  <a:pos x="connsiteX0" y="connsiteY0"/>
                </a:cxn>
                <a:cxn ang="0">
                  <a:pos x="connsiteX1" y="connsiteY1"/>
                </a:cxn>
                <a:cxn ang="0">
                  <a:pos x="connsiteX2" y="connsiteY2"/>
                </a:cxn>
                <a:cxn ang="0">
                  <a:pos x="connsiteX3" y="connsiteY3"/>
                </a:cxn>
              </a:cxnLst>
              <a:rect l="l" t="t" r="r" b="b"/>
              <a:pathLst>
                <a:path w="202042" h="216000">
                  <a:moveTo>
                    <a:pt x="0" y="216000"/>
                  </a:moveTo>
                  <a:lnTo>
                    <a:pt x="0" y="0"/>
                  </a:lnTo>
                  <a:lnTo>
                    <a:pt x="202042" y="196950"/>
                  </a:lnTo>
                  <a:lnTo>
                    <a:pt x="0" y="216000"/>
                  </a:lnTo>
                  <a:close/>
                </a:path>
              </a:pathLst>
            </a:custGeom>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effectLst/>
                <a:latin typeface="Arial" charset="0"/>
                <a:ea typeface="ＭＳ Ｐゴシック" pitchFamily="50" charset="-128"/>
              </a:endParaRPr>
            </a:p>
          </p:txBody>
        </p:sp>
      </p:grpSp>
      <p:sp>
        <p:nvSpPr>
          <p:cNvPr id="82" name="フローチャート : 磁気ディスク 81"/>
          <p:cNvSpPr/>
          <p:nvPr/>
        </p:nvSpPr>
        <p:spPr>
          <a:xfrm>
            <a:off x="6890707" y="4553303"/>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83" name="フローチャート : 磁気ディスク 82"/>
          <p:cNvSpPr/>
          <p:nvPr/>
        </p:nvSpPr>
        <p:spPr>
          <a:xfrm>
            <a:off x="1079577" y="454836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84" name="フローチャート : 磁気ディスク 83"/>
          <p:cNvSpPr/>
          <p:nvPr/>
        </p:nvSpPr>
        <p:spPr>
          <a:xfrm>
            <a:off x="3985142" y="454836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92" name="U ターン矢印 91"/>
          <p:cNvSpPr/>
          <p:nvPr/>
        </p:nvSpPr>
        <p:spPr>
          <a:xfrm flipV="1">
            <a:off x="1594132" y="5800853"/>
            <a:ext cx="6052842" cy="627729"/>
          </a:xfrm>
          <a:prstGeom prst="uturnArrow">
            <a:avLst>
              <a:gd name="adj1" fmla="val 29425"/>
              <a:gd name="adj2" fmla="val 25000"/>
              <a:gd name="adj3" fmla="val 25000"/>
              <a:gd name="adj4" fmla="val 0"/>
              <a:gd name="adj5" fmla="val 100000"/>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80" name="角丸四角形 79"/>
          <p:cNvSpPr/>
          <p:nvPr/>
        </p:nvSpPr>
        <p:spPr>
          <a:xfrm>
            <a:off x="7813964" y="488435"/>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smtClean="0">
                <a:solidFill>
                  <a:schemeClr val="bg1"/>
                </a:solidFill>
                <a:latin typeface="HG創英角ｺﾞｼｯｸUB" panose="020B0909000000000000" pitchFamily="49" charset="-128"/>
                <a:ea typeface="HG創英角ｺﾞｼｯｸUB" panose="020B0909000000000000" pitchFamily="49" charset="-128"/>
              </a:rPr>
              <a:t>デモ</a:t>
            </a:r>
            <a:endParaRPr kumimoji="1" lang="ja-JP" altLang="en-US" sz="2400" dirty="0" err="1" smtClean="0">
              <a:solidFill>
                <a:schemeClr val="bg1"/>
              </a:solidFill>
              <a:latin typeface="HG創英角ｺﾞｼｯｸUB" panose="020B0909000000000000" pitchFamily="49" charset="-128"/>
              <a:ea typeface="HG創英角ｺﾞｼｯｸUB" panose="020B0909000000000000" pitchFamily="49" charset="-128"/>
            </a:endParaRPr>
          </a:p>
        </p:txBody>
      </p:sp>
      <p:sp>
        <p:nvSpPr>
          <p:cNvPr id="81" name="右矢印 80"/>
          <p:cNvSpPr/>
          <p:nvPr/>
        </p:nvSpPr>
        <p:spPr>
          <a:xfrm>
            <a:off x="2370309" y="4714875"/>
            <a:ext cx="4464000" cy="171450"/>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err="1" smtClean="0">
              <a:solidFill>
                <a:schemeClr val="tx1"/>
              </a:solidFill>
            </a:endParaRPr>
          </a:p>
        </p:txBody>
      </p:sp>
      <p:sp>
        <p:nvSpPr>
          <p:cNvPr id="85" name="テキスト ボックス 84"/>
          <p:cNvSpPr txBox="1"/>
          <p:nvPr/>
        </p:nvSpPr>
        <p:spPr>
          <a:xfrm>
            <a:off x="2386072" y="4800600"/>
            <a:ext cx="1499824" cy="369332"/>
          </a:xfrm>
          <a:prstGeom prst="rect">
            <a:avLst/>
          </a:prstGeom>
          <a:noFill/>
        </p:spPr>
        <p:txBody>
          <a:bodyPr wrap="square" rtlCol="0">
            <a:spAutoFit/>
          </a:bodyPr>
          <a:lstStyle/>
          <a:p>
            <a:pPr algn="ctr"/>
            <a:r>
              <a:rPr kumimoji="1" lang="ja-JP" altLang="en-US" smtClean="0">
                <a:latin typeface="HGP創英角ｺﾞｼｯｸUB" panose="020B0900000000000000" pitchFamily="50" charset="-128"/>
                <a:ea typeface="HGP創英角ｺﾞｼｯｸUB" panose="020B0900000000000000" pitchFamily="50" charset="-128"/>
              </a:rPr>
              <a:t>コピー</a:t>
            </a:r>
            <a:endParaRPr kumimoji="1" lang="en-US" altLang="ja-JP" smtClean="0">
              <a:latin typeface="HGP創英角ｺﾞｼｯｸUB" panose="020B0900000000000000" pitchFamily="50" charset="-128"/>
              <a:ea typeface="HGP創英角ｺﾞｼｯｸUB" panose="020B0900000000000000" pitchFamily="50" charset="-128"/>
            </a:endParaRP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17</a:t>
            </a:fld>
            <a:endParaRPr lang="en-US" altLang="ja-JP"/>
          </a:p>
        </p:txBody>
      </p:sp>
    </p:spTree>
    <p:extLst>
      <p:ext uri="{BB962C8B-B14F-4D97-AF65-F5344CB8AC3E}">
        <p14:creationId xmlns:p14="http://schemas.microsoft.com/office/powerpoint/2010/main" val="3163785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a:t>4.</a:t>
            </a:r>
            <a:r>
              <a:rPr lang="ja-JP" altLang="en-US"/>
              <a:t>　</a:t>
            </a:r>
            <a:r>
              <a:rPr lang="en-US" altLang="ja-JP"/>
              <a:t>PostgreSQL</a:t>
            </a:r>
            <a:r>
              <a:rPr lang="ja-JP" altLang="en-US"/>
              <a:t>スレーブ環境設定</a:t>
            </a:r>
            <a:r>
              <a:rPr lang="en-US" altLang="ja-JP"/>
              <a:t>(2</a:t>
            </a:r>
            <a:r>
              <a:rPr lang="ja-JP" altLang="en-US"/>
              <a:t>台目</a:t>
            </a:r>
            <a:r>
              <a:rPr lang="en-US" altLang="ja-JP"/>
              <a:t>)</a:t>
            </a:r>
            <a:endParaRPr lang="ja-JP" altLang="en-US"/>
          </a:p>
        </p:txBody>
      </p:sp>
      <p:graphicFrame>
        <p:nvGraphicFramePr>
          <p:cNvPr id="11" name="図表 10"/>
          <p:cNvGraphicFramePr/>
          <p:nvPr>
            <p:extLst>
              <p:ext uri="{D42A27DB-BD31-4B8C-83A1-F6EECF244321}">
                <p14:modId xmlns:p14="http://schemas.microsoft.com/office/powerpoint/2010/main" val="3196263804"/>
              </p:ext>
            </p:extLst>
          </p:nvPr>
        </p:nvGraphicFramePr>
        <p:xfrm>
          <a:off x="230819" y="1190624"/>
          <a:ext cx="8662328" cy="15378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正方形/長方形 6"/>
          <p:cNvSpPr/>
          <p:nvPr/>
        </p:nvSpPr>
        <p:spPr>
          <a:xfrm>
            <a:off x="694885" y="4201229"/>
            <a:ext cx="1943100" cy="155810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0" name="正方形/長方形 9"/>
          <p:cNvSpPr/>
          <p:nvPr/>
        </p:nvSpPr>
        <p:spPr>
          <a:xfrm>
            <a:off x="3600450" y="4201229"/>
            <a:ext cx="1943100" cy="155810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3" name="正方形/長方形 12"/>
          <p:cNvSpPr/>
          <p:nvPr/>
        </p:nvSpPr>
        <p:spPr>
          <a:xfrm>
            <a:off x="6506015" y="4201229"/>
            <a:ext cx="1943100" cy="155810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5" name="U ターン矢印 14"/>
          <p:cNvSpPr/>
          <p:nvPr/>
        </p:nvSpPr>
        <p:spPr>
          <a:xfrm flipV="1">
            <a:off x="1594132" y="5811337"/>
            <a:ext cx="6052842" cy="627729"/>
          </a:xfrm>
          <a:prstGeom prst="uturnArrow">
            <a:avLst>
              <a:gd name="adj1" fmla="val 29425"/>
              <a:gd name="adj2" fmla="val 25000"/>
              <a:gd name="adj3" fmla="val 25000"/>
              <a:gd name="adj4" fmla="val 0"/>
              <a:gd name="adj5" fmla="val 100000"/>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16" name="テキスト ボックス 15"/>
          <p:cNvSpPr txBox="1"/>
          <p:nvPr/>
        </p:nvSpPr>
        <p:spPr>
          <a:xfrm>
            <a:off x="926048"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postgres1</a:t>
            </a:r>
          </a:p>
        </p:txBody>
      </p:sp>
      <p:sp>
        <p:nvSpPr>
          <p:cNvPr id="17" name="テキスト ボックス 16"/>
          <p:cNvSpPr txBox="1"/>
          <p:nvPr/>
        </p:nvSpPr>
        <p:spPr>
          <a:xfrm>
            <a:off x="3831613"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postgres2</a:t>
            </a:r>
          </a:p>
        </p:txBody>
      </p:sp>
      <p:sp>
        <p:nvSpPr>
          <p:cNvPr id="18" name="テキスト ボックス 17"/>
          <p:cNvSpPr txBox="1"/>
          <p:nvPr/>
        </p:nvSpPr>
        <p:spPr>
          <a:xfrm>
            <a:off x="6737178" y="5423267"/>
            <a:ext cx="1499824" cy="36933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postgres3</a:t>
            </a:r>
          </a:p>
        </p:txBody>
      </p:sp>
      <p:sp>
        <p:nvSpPr>
          <p:cNvPr id="19" name="右矢印 18"/>
          <p:cNvSpPr/>
          <p:nvPr/>
        </p:nvSpPr>
        <p:spPr>
          <a:xfrm>
            <a:off x="2704958" y="5343683"/>
            <a:ext cx="806479" cy="360000"/>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20" name="フローチャート : 磁気ディスク 19"/>
          <p:cNvSpPr/>
          <p:nvPr/>
        </p:nvSpPr>
        <p:spPr>
          <a:xfrm>
            <a:off x="6890707" y="4553303"/>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21" name="フローチャート : 磁気ディスク 20"/>
          <p:cNvSpPr/>
          <p:nvPr/>
        </p:nvSpPr>
        <p:spPr>
          <a:xfrm>
            <a:off x="1079577" y="454836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22" name="フローチャート : 磁気ディスク 21"/>
          <p:cNvSpPr/>
          <p:nvPr/>
        </p:nvSpPr>
        <p:spPr>
          <a:xfrm>
            <a:off x="3985142" y="4548364"/>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データベース</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400">
                <a:solidFill>
                  <a:schemeClr val="tx1"/>
                </a:solidFill>
                <a:latin typeface="HGP創英角ｺﾞｼｯｸUB" panose="020B0900000000000000" pitchFamily="50" charset="-128"/>
                <a:ea typeface="HGP創英角ｺﾞｼｯｸUB" panose="020B0900000000000000" pitchFamily="50" charset="-128"/>
              </a:rPr>
              <a:t>クラスタ</a:t>
            </a:r>
          </a:p>
        </p:txBody>
      </p:sp>
      <p:sp>
        <p:nvSpPr>
          <p:cNvPr id="23" name="角丸四角形 22"/>
          <p:cNvSpPr/>
          <p:nvPr/>
        </p:nvSpPr>
        <p:spPr>
          <a:xfrm>
            <a:off x="7813964" y="488435"/>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smtClean="0">
                <a:solidFill>
                  <a:schemeClr val="bg1"/>
                </a:solidFill>
                <a:latin typeface="HG創英角ｺﾞｼｯｸUB" panose="020B0909000000000000" pitchFamily="49" charset="-128"/>
                <a:ea typeface="HG創英角ｺﾞｼｯｸUB" panose="020B0909000000000000" pitchFamily="49" charset="-128"/>
              </a:rPr>
              <a:t>デモ</a:t>
            </a:r>
            <a:endParaRPr kumimoji="1" lang="ja-JP" altLang="en-US" sz="2400" dirty="0" err="1" smtClean="0">
              <a:solidFill>
                <a:schemeClr val="bg1"/>
              </a:solidFill>
              <a:latin typeface="HG創英角ｺﾞｼｯｸUB" panose="020B0909000000000000" pitchFamily="49" charset="-128"/>
              <a:ea typeface="HG創英角ｺﾞｼｯｸUB" panose="020B0909000000000000" pitchFamily="49" charset="-128"/>
            </a:endParaRP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18</a:t>
            </a:fld>
            <a:endParaRPr lang="en-US" altLang="ja-JP"/>
          </a:p>
        </p:txBody>
      </p:sp>
    </p:spTree>
    <p:extLst>
      <p:ext uri="{BB962C8B-B14F-4D97-AF65-F5344CB8AC3E}">
        <p14:creationId xmlns:p14="http://schemas.microsoft.com/office/powerpoint/2010/main" val="26086490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1"/>
          <p:cNvSpPr/>
          <p:nvPr/>
        </p:nvSpPr>
        <p:spPr>
          <a:xfrm>
            <a:off x="456260" y="4497149"/>
            <a:ext cx="8040040" cy="1357383"/>
          </a:xfrm>
          <a:prstGeom prst="rect">
            <a:avLst/>
          </a:prstGeom>
          <a:noFill/>
          <a:ln>
            <a:noFill/>
          </a:ln>
        </p:spPr>
        <p:txBody>
          <a:bodyPr lIns="90000" tIns="45000" rIns="90000" bIns="45000"/>
          <a:lstStyle/>
          <a:p>
            <a:pPr>
              <a:lnSpc>
                <a:spcPct val="150000"/>
              </a:lnSpc>
            </a:pPr>
            <a:r>
              <a:rPr lang="en-US" altLang="ja-JP" sz="3600" b="1" dirty="0" smtClean="0">
                <a:latin typeface="HGP創英角ｺﾞｼｯｸUB" panose="020B0900000000000000" pitchFamily="50" charset="-128"/>
                <a:ea typeface="HGP創英角ｺﾞｼｯｸUB" panose="020B0900000000000000" pitchFamily="50" charset="-128"/>
              </a:rPr>
              <a:t>SR</a:t>
            </a:r>
            <a:r>
              <a:rPr lang="ja-JP" altLang="en-US" sz="3600" b="1" dirty="0" smtClean="0">
                <a:latin typeface="HGP創英角ｺﾞｼｯｸUB" panose="020B0900000000000000" pitchFamily="50" charset="-128"/>
                <a:ea typeface="HGP創英角ｺﾞｼｯｸUB" panose="020B0900000000000000" pitchFamily="50" charset="-128"/>
              </a:rPr>
              <a:t>環境</a:t>
            </a:r>
            <a:r>
              <a:rPr lang="ja-JP" altLang="en-US" sz="3600" b="1" dirty="0">
                <a:latin typeface="HGP創英角ｺﾞｼｯｸUB" panose="020B0900000000000000" pitchFamily="50" charset="-128"/>
                <a:ea typeface="HGP創英角ｺﾞｼｯｸUB" panose="020B0900000000000000" pitchFamily="50" charset="-128"/>
              </a:rPr>
              <a:t>を運用してみよう</a:t>
            </a:r>
            <a:endParaRPr lang="en-US" altLang="zh-TW" sz="3600" b="1" i="1" dirty="0">
              <a:latin typeface="HGP創英角ｺﾞｼｯｸUB" panose="020B0900000000000000" pitchFamily="50" charset="-128"/>
              <a:ea typeface="HGP創英角ｺﾞｼｯｸUB" panose="020B0900000000000000" pitchFamily="50" charset="-128"/>
            </a:endParaRPr>
          </a:p>
        </p:txBody>
      </p:sp>
      <p:sp>
        <p:nvSpPr>
          <p:cNvPr id="2" name="正方形/長方形 1"/>
          <p:cNvSpPr/>
          <p:nvPr/>
        </p:nvSpPr>
        <p:spPr>
          <a:xfrm>
            <a:off x="456260" y="4285207"/>
            <a:ext cx="5400000" cy="54000"/>
          </a:xfrm>
          <a:prstGeom prst="rect">
            <a:avLst/>
          </a:prstGeom>
          <a:gradFill>
            <a:gsLst>
              <a:gs pos="0">
                <a:srgbClr val="0070C0"/>
              </a:gs>
              <a:gs pos="50000">
                <a:schemeClr val="accent1">
                  <a:tint val="44500"/>
                  <a:satMod val="160000"/>
                </a:schemeClr>
              </a:gs>
              <a:gs pos="9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19</a:t>
            </a:fld>
            <a:endParaRPr lang="en-US" altLang="ja-JP"/>
          </a:p>
        </p:txBody>
      </p:sp>
    </p:spTree>
    <p:extLst>
      <p:ext uri="{BB962C8B-B14F-4D97-AF65-F5344CB8AC3E}">
        <p14:creationId xmlns:p14="http://schemas.microsoft.com/office/powerpoint/2010/main" val="9307736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6200" y="457200"/>
            <a:ext cx="8229600" cy="612000"/>
          </a:xfrm>
        </p:spPr>
        <p:txBody>
          <a:bodyPr/>
          <a:lstStyle/>
          <a:p>
            <a:r>
              <a:rPr kumimoji="1" lang="ja-JP" altLang="en-US" smtClean="0"/>
              <a:t>アジェンダ</a:t>
            </a:r>
            <a:endParaRPr kumimoji="1" lang="ja-JP" altLang="en-US"/>
          </a:p>
        </p:txBody>
      </p:sp>
      <p:sp>
        <p:nvSpPr>
          <p:cNvPr id="3" name="コンテンツ プレースホルダ 2"/>
          <p:cNvSpPr>
            <a:spLocks noGrp="1"/>
          </p:cNvSpPr>
          <p:nvPr>
            <p:ph idx="1"/>
          </p:nvPr>
        </p:nvSpPr>
        <p:spPr>
          <a:xfrm>
            <a:off x="199578" y="1088548"/>
            <a:ext cx="9437914" cy="5624309"/>
          </a:xfrm>
        </p:spPr>
        <p:txBody>
          <a:bodyPr/>
          <a:lstStyle/>
          <a:p>
            <a:r>
              <a:rPr lang="ja-JP" altLang="en-US" smtClean="0">
                <a:solidFill>
                  <a:schemeClr val="accent4"/>
                </a:solidFill>
              </a:rPr>
              <a:t>レプリケーションの</a:t>
            </a:r>
            <a:r>
              <a:rPr lang="ja-JP" altLang="en-US">
                <a:solidFill>
                  <a:schemeClr val="accent4"/>
                </a:solidFill>
              </a:rPr>
              <a:t>基本を理解しよう</a:t>
            </a:r>
            <a:endParaRPr lang="en-US" altLang="ja-JP" smtClean="0">
              <a:solidFill>
                <a:schemeClr val="accent4"/>
              </a:solidFill>
            </a:endParaRPr>
          </a:p>
          <a:p>
            <a:pPr lvl="1">
              <a:lnSpc>
                <a:spcPct val="150000"/>
              </a:lnSpc>
              <a:buClr>
                <a:srgbClr val="39639D">
                  <a:lumMod val="75000"/>
                </a:srgbClr>
              </a:buClr>
              <a:buSzPct val="100000"/>
              <a:buFont typeface="Wingdings" panose="05000000000000000000" pitchFamily="2" charset="2"/>
              <a:buChar char="n"/>
            </a:pPr>
            <a:r>
              <a:rPr lang="ja-JP" altLang="en-US" sz="1800" smtClean="0"/>
              <a:t>ストリーミング・レプリケーション</a:t>
            </a:r>
            <a:r>
              <a:rPr lang="en-US" altLang="ja-JP" sz="1800" smtClean="0"/>
              <a:t>(SR)</a:t>
            </a:r>
            <a:r>
              <a:rPr lang="ja-JP" altLang="en-US" sz="1800" smtClean="0"/>
              <a:t>の仕組みと特徴</a:t>
            </a:r>
            <a:endParaRPr lang="en-US" altLang="ja-JP" sz="1400" smtClean="0"/>
          </a:p>
          <a:p>
            <a:pPr>
              <a:lnSpc>
                <a:spcPct val="150000"/>
              </a:lnSpc>
            </a:pPr>
            <a:r>
              <a:rPr lang="en-US" altLang="ja-JP" smtClean="0">
                <a:solidFill>
                  <a:schemeClr val="accent4"/>
                </a:solidFill>
              </a:rPr>
              <a:t>SR</a:t>
            </a:r>
            <a:r>
              <a:rPr lang="ja-JP" altLang="en-US" smtClean="0">
                <a:solidFill>
                  <a:schemeClr val="accent4"/>
                </a:solidFill>
              </a:rPr>
              <a:t>環境</a:t>
            </a:r>
            <a:r>
              <a:rPr lang="ja-JP" altLang="en-US">
                <a:solidFill>
                  <a:schemeClr val="accent4"/>
                </a:solidFill>
              </a:rPr>
              <a:t>を構築してみよう</a:t>
            </a:r>
            <a:endParaRPr lang="en-US" altLang="zh-TW" smtClean="0">
              <a:solidFill>
                <a:schemeClr val="accent4"/>
              </a:solidFill>
            </a:endParaRPr>
          </a:p>
          <a:p>
            <a:pPr lvl="1">
              <a:lnSpc>
                <a:spcPct val="150000"/>
              </a:lnSpc>
              <a:buClr>
                <a:srgbClr val="39639D">
                  <a:lumMod val="75000"/>
                </a:srgbClr>
              </a:buClr>
              <a:buSzPct val="100000"/>
              <a:buFont typeface="Wingdings" panose="05000000000000000000" pitchFamily="2" charset="2"/>
              <a:buChar char="n"/>
            </a:pPr>
            <a:r>
              <a:rPr lang="en-US" altLang="ja-JP" sz="1800" smtClean="0"/>
              <a:t>PostgreSQL</a:t>
            </a:r>
            <a:r>
              <a:rPr lang="ja-JP" altLang="en-US" sz="1800" smtClean="0"/>
              <a:t>のインストールからマスタ</a:t>
            </a:r>
            <a:r>
              <a:rPr lang="en-US" altLang="ja-JP" sz="1800" smtClean="0"/>
              <a:t>/</a:t>
            </a:r>
            <a:r>
              <a:rPr lang="ja-JP" altLang="en-US" sz="1800" smtClean="0"/>
              <a:t>スレーブの構築</a:t>
            </a:r>
            <a:endParaRPr lang="en-US" altLang="ja-JP" sz="1400" smtClean="0">
              <a:latin typeface="HGP創英角ｺﾞｼｯｸUB"/>
              <a:ea typeface="HGP創英角ｺﾞｼｯｸUB"/>
            </a:endParaRPr>
          </a:p>
          <a:p>
            <a:pPr>
              <a:lnSpc>
                <a:spcPct val="150000"/>
              </a:lnSpc>
            </a:pPr>
            <a:r>
              <a:rPr lang="en-US" altLang="ja-JP" smtClean="0">
                <a:solidFill>
                  <a:schemeClr val="accent4"/>
                </a:solidFill>
              </a:rPr>
              <a:t>SR</a:t>
            </a:r>
            <a:r>
              <a:rPr lang="ja-JP" altLang="en-US" smtClean="0">
                <a:solidFill>
                  <a:schemeClr val="accent4"/>
                </a:solidFill>
              </a:rPr>
              <a:t>環境</a:t>
            </a:r>
            <a:r>
              <a:rPr lang="ja-JP" altLang="en-US">
                <a:solidFill>
                  <a:schemeClr val="accent4"/>
                </a:solidFill>
              </a:rPr>
              <a:t>を運用してみよう</a:t>
            </a:r>
            <a:endParaRPr lang="en-US" altLang="ja-JP" smtClean="0">
              <a:solidFill>
                <a:schemeClr val="accent4"/>
              </a:solidFill>
            </a:endParaRPr>
          </a:p>
          <a:p>
            <a:pPr lvl="1">
              <a:lnSpc>
                <a:spcPct val="150000"/>
              </a:lnSpc>
              <a:buClr>
                <a:srgbClr val="39639D">
                  <a:lumMod val="75000"/>
                </a:srgbClr>
              </a:buClr>
              <a:buSzPct val="100000"/>
              <a:buFont typeface="Wingdings" panose="05000000000000000000" pitchFamily="2" charset="2"/>
              <a:buChar char="n"/>
            </a:pPr>
            <a:r>
              <a:rPr lang="ja-JP" altLang="en-US" sz="1800" smtClean="0"/>
              <a:t>レプリケーション状況の監視、障害時の復旧手順</a:t>
            </a:r>
            <a:endParaRPr lang="en-US" altLang="ja-JP" sz="1800" smtClean="0">
              <a:solidFill>
                <a:srgbClr val="0066FF"/>
              </a:solidFill>
            </a:endParaRPr>
          </a:p>
          <a:p>
            <a:pPr>
              <a:lnSpc>
                <a:spcPct val="150000"/>
              </a:lnSpc>
            </a:pPr>
            <a:r>
              <a:rPr lang="en-US" altLang="ja-JP" smtClean="0">
                <a:solidFill>
                  <a:schemeClr val="accent4"/>
                </a:solidFill>
              </a:rPr>
              <a:t>S</a:t>
            </a:r>
            <a:r>
              <a:rPr lang="en-US" altLang="ja-JP">
                <a:solidFill>
                  <a:schemeClr val="accent4"/>
                </a:solidFill>
              </a:rPr>
              <a:t>R</a:t>
            </a:r>
            <a:r>
              <a:rPr lang="ja-JP" altLang="en-US" smtClean="0">
                <a:solidFill>
                  <a:schemeClr val="accent4"/>
                </a:solidFill>
              </a:rPr>
              <a:t>の</a:t>
            </a:r>
            <a:r>
              <a:rPr lang="ja-JP" altLang="en-US">
                <a:solidFill>
                  <a:schemeClr val="accent4"/>
                </a:solidFill>
              </a:rPr>
              <a:t>応用的な機能を使ってみよう</a:t>
            </a:r>
            <a:endParaRPr lang="en-US" altLang="ja-JP" smtClean="0">
              <a:solidFill>
                <a:schemeClr val="accent4"/>
              </a:solidFill>
            </a:endParaRPr>
          </a:p>
          <a:p>
            <a:pPr lvl="1">
              <a:lnSpc>
                <a:spcPct val="150000"/>
              </a:lnSpc>
              <a:buClr>
                <a:srgbClr val="39639D">
                  <a:lumMod val="75000"/>
                </a:srgbClr>
              </a:buClr>
              <a:buSzPct val="100000"/>
              <a:buFont typeface="Wingdings" panose="05000000000000000000" pitchFamily="2" charset="2"/>
              <a:buChar char="n"/>
            </a:pPr>
            <a:r>
              <a:rPr lang="ja-JP" altLang="en-US" sz="1800" smtClean="0"/>
              <a:t>同期レプリケーション、カスケードレプリケーションなど</a:t>
            </a:r>
            <a:endParaRPr lang="en-US" altLang="ja-JP" sz="1800" smtClean="0"/>
          </a:p>
          <a:p>
            <a:pPr>
              <a:lnSpc>
                <a:spcPct val="150000"/>
              </a:lnSpc>
            </a:pPr>
            <a:r>
              <a:rPr lang="ja-JP" altLang="en-US" smtClean="0">
                <a:solidFill>
                  <a:schemeClr val="accent4"/>
                </a:solidFill>
              </a:rPr>
              <a:t>まと</a:t>
            </a:r>
            <a:r>
              <a:rPr lang="ja-JP" altLang="en-US">
                <a:solidFill>
                  <a:schemeClr val="accent4"/>
                </a:solidFill>
              </a:rPr>
              <a:t>め</a:t>
            </a:r>
            <a:endParaRPr lang="en-US" altLang="ja-JP">
              <a:solidFill>
                <a:schemeClr val="accent4"/>
              </a:solidFill>
            </a:endParaRPr>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2</a:t>
            </a:fld>
            <a:endParaRPr lang="en-US" altLang="ja-JP"/>
          </a:p>
        </p:txBody>
      </p:sp>
    </p:spTree>
    <p:extLst>
      <p:ext uri="{BB962C8B-B14F-4D97-AF65-F5344CB8AC3E}">
        <p14:creationId xmlns:p14="http://schemas.microsoft.com/office/powerpoint/2010/main" val="15371266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運用時に知っておきたい</a:t>
            </a:r>
            <a:r>
              <a:rPr lang="ja-JP" altLang="en-US" dirty="0" smtClean="0"/>
              <a:t>こと</a:t>
            </a:r>
            <a:endParaRPr kumimoji="1" lang="ja-JP" altLang="en-US" dirty="0"/>
          </a:p>
        </p:txBody>
      </p:sp>
      <p:sp>
        <p:nvSpPr>
          <p:cNvPr id="3" name="コンテンツ プレースホルダー 2"/>
          <p:cNvSpPr>
            <a:spLocks noGrp="1"/>
          </p:cNvSpPr>
          <p:nvPr>
            <p:ph idx="1"/>
          </p:nvPr>
        </p:nvSpPr>
        <p:spPr>
          <a:xfrm>
            <a:off x="288000" y="1152000"/>
            <a:ext cx="8686800" cy="5040000"/>
          </a:xfrm>
        </p:spPr>
        <p:txBody>
          <a:bodyPr/>
          <a:lstStyle/>
          <a:p>
            <a:pPr marL="514350" indent="-514350">
              <a:buFont typeface="+mj-ea"/>
              <a:buAutoNum type="circleNumDbPlain"/>
            </a:pPr>
            <a:endParaRPr lang="en-US" altLang="ja-JP" sz="3200" dirty="0" smtClean="0"/>
          </a:p>
          <a:p>
            <a:pPr marL="514350" indent="-514350">
              <a:buFont typeface="+mj-ea"/>
              <a:buAutoNum type="circleNumDbPlain"/>
            </a:pPr>
            <a:r>
              <a:rPr lang="ja-JP" altLang="en-US" sz="3200" u="sng" dirty="0" smtClean="0"/>
              <a:t>各サーバの正常時の動作確認</a:t>
            </a:r>
            <a:endParaRPr lang="en-US" altLang="ja-JP" sz="3200" u="sng" dirty="0" smtClean="0"/>
          </a:p>
          <a:p>
            <a:pPr marL="514350" indent="-514350">
              <a:buFont typeface="+mj-ea"/>
              <a:buAutoNum type="circleNumDbPlain"/>
            </a:pPr>
            <a:endParaRPr lang="en-US" altLang="ja-JP" sz="3200" u="sng" dirty="0" smtClean="0"/>
          </a:p>
          <a:p>
            <a:pPr marL="514350" indent="-514350">
              <a:buFont typeface="+mj-ea"/>
              <a:buAutoNum type="circleNumDbPlain"/>
            </a:pPr>
            <a:r>
              <a:rPr lang="ja-JP" altLang="en-US" sz="3200" u="sng" dirty="0" smtClean="0"/>
              <a:t>レプリケーション状態の確認方法</a:t>
            </a:r>
            <a:endParaRPr lang="ja-JP" altLang="en-US" sz="3200" u="sng" dirty="0"/>
          </a:p>
          <a:p>
            <a:pPr marL="514350" indent="-514350">
              <a:buFont typeface="+mj-ea"/>
              <a:buAutoNum type="circleNumDbPlain"/>
            </a:pPr>
            <a:endParaRPr lang="en-US" altLang="ja-JP" sz="3200" u="sng" dirty="0" smtClean="0"/>
          </a:p>
          <a:p>
            <a:pPr marL="514350" indent="-514350">
              <a:buFont typeface="+mj-ea"/>
              <a:buAutoNum type="circleNumDbPlain"/>
            </a:pPr>
            <a:r>
              <a:rPr lang="ja-JP" altLang="en-US" sz="3200" u="sng" dirty="0" smtClean="0"/>
              <a:t>障害検知のための監視方法</a:t>
            </a:r>
            <a:endParaRPr lang="ja-JP" altLang="en-US" sz="3200" u="sng" dirty="0"/>
          </a:p>
          <a:p>
            <a:pPr marL="514350" indent="-514350">
              <a:buFont typeface="+mj-ea"/>
              <a:buAutoNum type="circleNumDbPlain"/>
            </a:pPr>
            <a:endParaRPr lang="en-US" altLang="ja-JP" sz="3200" u="sng" dirty="0" smtClean="0"/>
          </a:p>
          <a:p>
            <a:pPr marL="514350" indent="-514350">
              <a:buFont typeface="+mj-ea"/>
              <a:buAutoNum type="circleNumDbPlain"/>
            </a:pPr>
            <a:r>
              <a:rPr lang="ja-JP" altLang="en-US" sz="3200" u="sng" dirty="0" smtClean="0"/>
              <a:t>障害</a:t>
            </a:r>
            <a:r>
              <a:rPr lang="ja-JP" altLang="en-US" sz="3200" u="sng" dirty="0"/>
              <a:t>が発生した場合の復旧</a:t>
            </a:r>
            <a:r>
              <a:rPr lang="ja-JP" altLang="en-US" sz="3200" u="sng" dirty="0" smtClean="0"/>
              <a:t>手順</a:t>
            </a:r>
            <a:endParaRPr kumimoji="1" lang="ja-JP" altLang="en-US" sz="3200" u="sng" dirty="0"/>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20</a:t>
            </a:fld>
            <a:endParaRPr lang="en-US" altLang="ja-JP"/>
          </a:p>
        </p:txBody>
      </p:sp>
    </p:spTree>
    <p:extLst>
      <p:ext uri="{BB962C8B-B14F-4D97-AF65-F5344CB8AC3E}">
        <p14:creationId xmlns:p14="http://schemas.microsoft.com/office/powerpoint/2010/main" val="33880495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運用</a:t>
            </a:r>
            <a:r>
              <a:rPr lang="ja-JP" altLang="en-US" dirty="0"/>
              <a:t>時</a:t>
            </a:r>
            <a:r>
              <a:rPr lang="ja-JP" altLang="en-US" dirty="0" smtClean="0"/>
              <a:t>に知っておきたいこと①</a:t>
            </a:r>
            <a:endParaRPr lang="en-US" altLang="ja-JP" dirty="0"/>
          </a:p>
        </p:txBody>
      </p:sp>
      <p:grpSp>
        <p:nvGrpSpPr>
          <p:cNvPr id="5" name="グループ化 4"/>
          <p:cNvGrpSpPr/>
          <p:nvPr/>
        </p:nvGrpSpPr>
        <p:grpSpPr>
          <a:xfrm>
            <a:off x="276801" y="1246115"/>
            <a:ext cx="8572051" cy="895390"/>
            <a:chOff x="5315150" y="2188526"/>
            <a:chExt cx="7537641" cy="895390"/>
          </a:xfrm>
        </p:grpSpPr>
        <p:sp>
          <p:nvSpPr>
            <p:cNvPr id="6" name="テキスト ボックス 5"/>
            <p:cNvSpPr txBox="1"/>
            <p:nvPr/>
          </p:nvSpPr>
          <p:spPr>
            <a:xfrm>
              <a:off x="5428138" y="2622251"/>
              <a:ext cx="7424653" cy="461665"/>
            </a:xfrm>
            <a:prstGeom prst="rect">
              <a:avLst/>
            </a:prstGeom>
            <a:noFill/>
          </p:spPr>
          <p:txBody>
            <a:bodyPr wrap="square" rtlCol="0">
              <a:spAutoFit/>
            </a:bodyPr>
            <a:lstStyle/>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各サーバが正常動作していること</a:t>
              </a:r>
              <a:r>
                <a:rPr lang="ja-JP" altLang="en-US" sz="2400" dirty="0">
                  <a:latin typeface="HGP創英角ｺﾞｼｯｸUB" panose="020B0900000000000000" pitchFamily="50" charset="-128"/>
                  <a:ea typeface="HGP創英角ｺﾞｼｯｸUB" panose="020B0900000000000000" pitchFamily="50" charset="-128"/>
                </a:rPr>
                <a:t>を</a:t>
              </a:r>
              <a:r>
                <a:rPr lang="ja-JP" altLang="en-US" sz="2400" dirty="0" smtClean="0">
                  <a:latin typeface="HGP創英角ｺﾞｼｯｸUB" panose="020B0900000000000000" pitchFamily="50" charset="-128"/>
                  <a:ea typeface="HGP創英角ｺﾞｼｯｸUB" panose="020B0900000000000000" pitchFamily="50" charset="-128"/>
                </a:rPr>
                <a:t>、どうやって監視しますか？</a:t>
              </a:r>
              <a:endParaRPr lang="en-US" altLang="ja-JP" sz="2400" dirty="0" smtClean="0">
                <a:latin typeface="HGP創英角ｺﾞｼｯｸUB" panose="020B0900000000000000" pitchFamily="50" charset="-128"/>
                <a:ea typeface="HGP創英角ｺﾞｼｯｸUB" panose="020B0900000000000000" pitchFamily="50" charset="-128"/>
              </a:endParaRPr>
            </a:p>
          </p:txBody>
        </p:sp>
        <p:grpSp>
          <p:nvGrpSpPr>
            <p:cNvPr id="7" name="グループ化 6"/>
            <p:cNvGrpSpPr/>
            <p:nvPr/>
          </p:nvGrpSpPr>
          <p:grpSpPr>
            <a:xfrm>
              <a:off x="5315150" y="2188526"/>
              <a:ext cx="2673952" cy="535576"/>
              <a:chOff x="5429450" y="2150426"/>
              <a:chExt cx="2673952" cy="535576"/>
            </a:xfrm>
          </p:grpSpPr>
          <p:sp>
            <p:nvSpPr>
              <p:cNvPr id="8" name="円/楕円 7"/>
              <p:cNvSpPr/>
              <p:nvPr/>
            </p:nvSpPr>
            <p:spPr>
              <a:xfrm>
                <a:off x="5429450" y="2193406"/>
                <a:ext cx="451571" cy="492596"/>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dirty="0" smtClean="0"/>
                  <a:t>Q</a:t>
                </a:r>
                <a:endParaRPr kumimoji="1" lang="ja-JP" altLang="en-US" sz="2800" b="1" dirty="0"/>
              </a:p>
            </p:txBody>
          </p:sp>
          <p:sp>
            <p:nvSpPr>
              <p:cNvPr id="9" name="正方形/長方形 8"/>
              <p:cNvSpPr/>
              <p:nvPr/>
            </p:nvSpPr>
            <p:spPr>
              <a:xfrm>
                <a:off x="5881020" y="2150426"/>
                <a:ext cx="2222382" cy="523220"/>
              </a:xfrm>
              <a:prstGeom prst="rect">
                <a:avLst/>
              </a:prstGeom>
            </p:spPr>
            <p:txBody>
              <a:bodyPr wrap="none">
                <a:spAutoFit/>
              </a:bodyPr>
              <a:lstStyle/>
              <a:p>
                <a:r>
                  <a:rPr lang="ja-JP" altLang="en-US" sz="2800" b="1" dirty="0" smtClean="0">
                    <a:solidFill>
                      <a:schemeClr val="accent1"/>
                    </a:solidFill>
                    <a:latin typeface="HGP創英角ｺﾞｼｯｸUB" panose="020B0900000000000000" pitchFamily="50" charset="-128"/>
                    <a:ea typeface="HGP創英角ｺﾞｼｯｸUB" panose="020B0900000000000000" pitchFamily="50" charset="-128"/>
                  </a:rPr>
                  <a:t>知りたいこ</a:t>
                </a:r>
                <a:r>
                  <a:rPr lang="ja-JP" altLang="en-US" sz="2800" b="1" dirty="0">
                    <a:solidFill>
                      <a:schemeClr val="accent1"/>
                    </a:solidFill>
                    <a:latin typeface="HGP創英角ｺﾞｼｯｸUB" panose="020B0900000000000000" pitchFamily="50" charset="-128"/>
                    <a:ea typeface="HGP創英角ｺﾞｼｯｸUB" panose="020B0900000000000000" pitchFamily="50" charset="-128"/>
                  </a:rPr>
                  <a:t>と</a:t>
                </a:r>
                <a:r>
                  <a:rPr lang="ja-JP" altLang="en-US" sz="2800" b="1" dirty="0" smtClean="0">
                    <a:solidFill>
                      <a:schemeClr val="accent1"/>
                    </a:solidFill>
                    <a:latin typeface="HGP創英角ｺﾞｼｯｸUB" panose="020B0900000000000000" pitchFamily="50" charset="-128"/>
                    <a:ea typeface="HGP創英角ｺﾞｼｯｸUB" panose="020B0900000000000000" pitchFamily="50" charset="-128"/>
                  </a:rPr>
                  <a:t>①</a:t>
                </a:r>
                <a:endParaRPr lang="en-US" altLang="ja-JP" sz="2800" b="1" dirty="0">
                  <a:solidFill>
                    <a:schemeClr val="accent1"/>
                  </a:solidFill>
                  <a:latin typeface="HGP創英角ｺﾞｼｯｸUB" panose="020B0900000000000000" pitchFamily="50" charset="-128"/>
                  <a:ea typeface="HGP創英角ｺﾞｼｯｸUB" panose="020B0900000000000000" pitchFamily="50" charset="-128"/>
                </a:endParaRPr>
              </a:p>
            </p:txBody>
          </p:sp>
        </p:grpSp>
      </p:grpSp>
      <p:grpSp>
        <p:nvGrpSpPr>
          <p:cNvPr id="34" name="グループ化 33"/>
          <p:cNvGrpSpPr/>
          <p:nvPr/>
        </p:nvGrpSpPr>
        <p:grpSpPr>
          <a:xfrm>
            <a:off x="289501" y="2251519"/>
            <a:ext cx="8423395" cy="3234492"/>
            <a:chOff x="5315150" y="2188526"/>
            <a:chExt cx="7758491" cy="3234492"/>
          </a:xfrm>
        </p:grpSpPr>
        <p:sp>
          <p:nvSpPr>
            <p:cNvPr id="35" name="テキスト ボックス 34"/>
            <p:cNvSpPr txBox="1"/>
            <p:nvPr/>
          </p:nvSpPr>
          <p:spPr>
            <a:xfrm>
              <a:off x="5428138" y="2622251"/>
              <a:ext cx="7645503" cy="2800767"/>
            </a:xfrm>
            <a:prstGeom prst="rect">
              <a:avLst/>
            </a:prstGeom>
            <a:noFill/>
          </p:spPr>
          <p:txBody>
            <a:bodyPr wrap="square" rtlCol="0">
              <a:spAutoFit/>
            </a:bodyPr>
            <a:lstStyle/>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a:t>
              </a:r>
              <a:r>
                <a:rPr lang="ja-JP" altLang="en-US" sz="2400" dirty="0">
                  <a:latin typeface="HGP創英角ｺﾞｼｯｸUB" panose="020B0900000000000000" pitchFamily="50" charset="-128"/>
                  <a:ea typeface="HGP創英角ｺﾞｼｯｸUB" panose="020B0900000000000000" pitchFamily="50" charset="-128"/>
                </a:rPr>
                <a:t>接続</a:t>
              </a:r>
              <a:r>
                <a:rPr lang="ja-JP" altLang="en-US" sz="2400" dirty="0" smtClean="0">
                  <a:latin typeface="HGP創英角ｺﾞｼｯｸUB" panose="020B0900000000000000" pitchFamily="50" charset="-128"/>
                  <a:ea typeface="HGP創英角ｺﾞｼｯｸUB" panose="020B0900000000000000" pitchFamily="50" charset="-128"/>
                </a:rPr>
                <a:t>状態によって以下</a:t>
              </a:r>
              <a:r>
                <a:rPr lang="ja-JP" altLang="en-US" sz="2400" dirty="0">
                  <a:latin typeface="HGP創英角ｺﾞｼｯｸUB" panose="020B0900000000000000" pitchFamily="50" charset="-128"/>
                  <a:ea typeface="HGP創英角ｺﾞｼｯｸUB" panose="020B0900000000000000" pitchFamily="50" charset="-128"/>
                </a:rPr>
                <a:t>のメッセージがログに出力</a:t>
              </a:r>
              <a:r>
                <a:rPr lang="ja-JP" altLang="en-US" sz="2400" dirty="0" smtClean="0">
                  <a:latin typeface="HGP創英角ｺﾞｼｯｸUB" panose="020B0900000000000000" pitchFamily="50" charset="-128"/>
                  <a:ea typeface="HGP創英角ｺﾞｼｯｸUB" panose="020B0900000000000000" pitchFamily="50" charset="-128"/>
                </a:rPr>
                <a:t>されます。</a:t>
              </a: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a:t>
              </a:r>
              <a:r>
                <a:rPr lang="en-US" altLang="ja-JP" sz="2400" dirty="0" smtClean="0">
                  <a:latin typeface="HGP創英角ｺﾞｼｯｸUB" panose="020B0900000000000000" pitchFamily="50" charset="-128"/>
                  <a:ea typeface="HGP創英角ｺﾞｼｯｸUB" panose="020B0900000000000000" pitchFamily="50" charset="-128"/>
                </a:rPr>
                <a:t>a. </a:t>
              </a:r>
              <a:r>
                <a:rPr lang="ja-JP" altLang="en-US" sz="2400" dirty="0" smtClean="0">
                  <a:latin typeface="HGP創英角ｺﾞｼｯｸUB" panose="020B0900000000000000" pitchFamily="50" charset="-128"/>
                  <a:ea typeface="HGP創英角ｺﾞｼｯｸUB" panose="020B0900000000000000" pitchFamily="50" charset="-128"/>
                </a:rPr>
                <a:t>レプリケーション開始時</a:t>
              </a:r>
              <a:r>
                <a:rPr lang="en-US" altLang="ja-JP" sz="2400" dirty="0" smtClean="0">
                  <a:latin typeface="HGP創英角ｺﾞｼｯｸUB" panose="020B0900000000000000" pitchFamily="50" charset="-128"/>
                  <a:ea typeface="HGP創英角ｺﾞｼｯｸUB" panose="020B0900000000000000" pitchFamily="50" charset="-128"/>
                </a:rPr>
                <a:t>(</a:t>
              </a:r>
              <a:r>
                <a:rPr lang="ja-JP" altLang="en-US" sz="2400" dirty="0" smtClean="0">
                  <a:latin typeface="HGP創英角ｺﾞｼｯｸUB" panose="020B0900000000000000" pitchFamily="50" charset="-128"/>
                  <a:ea typeface="HGP創英角ｺﾞｼｯｸUB" panose="020B0900000000000000" pitchFamily="50" charset="-128"/>
                </a:rPr>
                <a:t>スレーブのログファイル</a:t>
              </a:r>
              <a:r>
                <a:rPr lang="en-US" altLang="ja-JP" sz="2400" dirty="0" smtClean="0">
                  <a:latin typeface="HGP創英角ｺﾞｼｯｸUB" panose="020B0900000000000000" pitchFamily="50" charset="-128"/>
                  <a:ea typeface="HGP創英角ｺﾞｼｯｸUB" panose="020B0900000000000000" pitchFamily="50" charset="-128"/>
                </a:rPr>
                <a:t>)</a:t>
              </a:r>
              <a:endParaRPr lang="en-US" altLang="ja-JP" sz="2400" b="1" u="sng"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endParaRPr lang="en-US" altLang="ja-JP" sz="32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en-US" altLang="ja-JP" sz="2400" dirty="0" smtClean="0">
                  <a:latin typeface="HGP創英角ｺﾞｼｯｸUB" panose="020B0900000000000000" pitchFamily="50" charset="-128"/>
                  <a:ea typeface="HGP創英角ｺﾞｼｯｸUB" panose="020B0900000000000000" pitchFamily="50" charset="-128"/>
                </a:rPr>
                <a:t>  </a:t>
              </a:r>
            </a:p>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a:t>
              </a:r>
              <a:r>
                <a:rPr lang="en-US" altLang="ja-JP" sz="2400" dirty="0" smtClean="0">
                  <a:latin typeface="HGP創英角ｺﾞｼｯｸUB" panose="020B0900000000000000" pitchFamily="50" charset="-128"/>
                  <a:ea typeface="HGP創英角ｺﾞｼｯｸUB" panose="020B0900000000000000" pitchFamily="50" charset="-128"/>
                </a:rPr>
                <a:t>b. </a:t>
              </a:r>
              <a:r>
                <a:rPr lang="ja-JP" altLang="en-US" sz="2400" dirty="0" smtClean="0">
                  <a:latin typeface="HGP創英角ｺﾞｼｯｸUB" panose="020B0900000000000000" pitchFamily="50" charset="-128"/>
                  <a:ea typeface="HGP創英角ｺﾞｼｯｸUB" panose="020B0900000000000000" pitchFamily="50" charset="-128"/>
                </a:rPr>
                <a:t>スレーブ停止時</a:t>
              </a:r>
              <a:r>
                <a:rPr lang="en-US" altLang="ja-JP" sz="2400" dirty="0" smtClean="0">
                  <a:latin typeface="HGP創英角ｺﾞｼｯｸUB" panose="020B0900000000000000" pitchFamily="50" charset="-128"/>
                  <a:ea typeface="HGP創英角ｺﾞｼｯｸUB" panose="020B0900000000000000" pitchFamily="50" charset="-128"/>
                </a:rPr>
                <a:t>(</a:t>
              </a:r>
              <a:r>
                <a:rPr lang="ja-JP" altLang="en-US" sz="2400" dirty="0" smtClean="0">
                  <a:latin typeface="HGP創英角ｺﾞｼｯｸUB" panose="020B0900000000000000" pitchFamily="50" charset="-128"/>
                  <a:ea typeface="HGP創英角ｺﾞｼｯｸUB" panose="020B0900000000000000" pitchFamily="50" charset="-128"/>
                </a:rPr>
                <a:t>マスタのログファイル</a:t>
              </a:r>
              <a:r>
                <a:rPr lang="en-US" altLang="ja-JP" sz="2400" dirty="0" smtClean="0">
                  <a:latin typeface="HGP創英角ｺﾞｼｯｸUB" panose="020B0900000000000000" pitchFamily="50" charset="-128"/>
                  <a:ea typeface="HGP創英角ｺﾞｼｯｸUB" panose="020B0900000000000000" pitchFamily="50" charset="-128"/>
                </a:rPr>
                <a:t>)</a:t>
              </a:r>
              <a:endParaRPr lang="ja-JP" altLang="en-US" sz="2400" dirty="0">
                <a:latin typeface="HGP創英角ｺﾞｼｯｸUB" panose="020B0900000000000000" pitchFamily="50" charset="-128"/>
                <a:ea typeface="HGP創英角ｺﾞｼｯｸUB" panose="020B0900000000000000" pitchFamily="50" charset="-128"/>
              </a:endParaRPr>
            </a:p>
          </p:txBody>
        </p:sp>
        <p:grpSp>
          <p:nvGrpSpPr>
            <p:cNvPr id="36" name="グループ化 35"/>
            <p:cNvGrpSpPr/>
            <p:nvPr/>
          </p:nvGrpSpPr>
          <p:grpSpPr>
            <a:xfrm>
              <a:off x="5315150" y="2188526"/>
              <a:ext cx="3570169" cy="535576"/>
              <a:chOff x="5429450" y="2150426"/>
              <a:chExt cx="3570169" cy="535576"/>
            </a:xfrm>
          </p:grpSpPr>
          <p:sp>
            <p:nvSpPr>
              <p:cNvPr id="37" name="円/楕円 36"/>
              <p:cNvSpPr/>
              <p:nvPr/>
            </p:nvSpPr>
            <p:spPr>
              <a:xfrm>
                <a:off x="5429450" y="2193406"/>
                <a:ext cx="451571" cy="492596"/>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2800" b="1"/>
                  <a:t>A</a:t>
                </a:r>
                <a:endParaRPr kumimoji="1" lang="ja-JP" altLang="en-US" sz="2800" b="1"/>
              </a:p>
            </p:txBody>
          </p:sp>
          <p:sp>
            <p:nvSpPr>
              <p:cNvPr id="38" name="正方形/長方形 37"/>
              <p:cNvSpPr/>
              <p:nvPr/>
            </p:nvSpPr>
            <p:spPr>
              <a:xfrm>
                <a:off x="5881020" y="2150426"/>
                <a:ext cx="3118599" cy="523220"/>
              </a:xfrm>
              <a:prstGeom prst="rect">
                <a:avLst/>
              </a:prstGeom>
            </p:spPr>
            <p:txBody>
              <a:bodyPr wrap="none">
                <a:spAutoFit/>
              </a:bodyPr>
              <a:lstStyle/>
              <a:p>
                <a:r>
                  <a:rPr lang="en-US" altLang="ja-JP" sz="2800" b="1" err="1" smtClean="0">
                    <a:solidFill>
                      <a:schemeClr val="accent2"/>
                    </a:solidFill>
                    <a:latin typeface="HGP創英角ｺﾞｼｯｸUB" panose="020B0900000000000000" pitchFamily="50" charset="-128"/>
                    <a:ea typeface="HGP創英角ｺﾞｼｯｸUB" panose="020B0900000000000000" pitchFamily="50" charset="-128"/>
                  </a:rPr>
                  <a:t>PGECons</a:t>
                </a:r>
                <a:r>
                  <a:rPr lang="ja-JP" altLang="en-US" sz="2800" b="1" smtClean="0">
                    <a:solidFill>
                      <a:schemeClr val="accent2"/>
                    </a:solidFill>
                    <a:latin typeface="HGP創英角ｺﾞｼｯｸUB" panose="020B0900000000000000" pitchFamily="50" charset="-128"/>
                    <a:ea typeface="HGP創英角ｺﾞｼｯｸUB" panose="020B0900000000000000" pitchFamily="50" charset="-128"/>
                  </a:rPr>
                  <a:t>の調査結果</a:t>
                </a:r>
                <a:endParaRPr lang="en-US" altLang="ja-JP" sz="2800" b="1">
                  <a:solidFill>
                    <a:schemeClr val="accent2"/>
                  </a:solidFill>
                  <a:latin typeface="HGP創英角ｺﾞｼｯｸUB" panose="020B0900000000000000" pitchFamily="50" charset="-128"/>
                  <a:ea typeface="HGP創英角ｺﾞｼｯｸUB" panose="020B0900000000000000" pitchFamily="50" charset="-128"/>
                </a:endParaRPr>
              </a:p>
            </p:txBody>
          </p:sp>
        </p:grpSp>
      </p:grpSp>
      <p:sp>
        <p:nvSpPr>
          <p:cNvPr id="39" name="正方形/長方形 38"/>
          <p:cNvSpPr/>
          <p:nvPr/>
        </p:nvSpPr>
        <p:spPr>
          <a:xfrm>
            <a:off x="671197" y="3548923"/>
            <a:ext cx="7782674" cy="1200877"/>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r>
              <a:rPr lang="en-US" altLang="ja-JP" dirty="0" smtClean="0">
                <a:solidFill>
                  <a:schemeClr val="tx1"/>
                </a:solidFill>
                <a:latin typeface="HGP創英角ｺﾞｼｯｸUB" panose="020B0900000000000000" pitchFamily="50" charset="-128"/>
                <a:ea typeface="HGP創英角ｺﾞｼｯｸUB" panose="020B0900000000000000" pitchFamily="50" charset="-128"/>
              </a:rPr>
              <a:t>LOG</a:t>
            </a:r>
            <a:r>
              <a:rPr lang="en-US" altLang="ja-JP" dirty="0">
                <a:solidFill>
                  <a:schemeClr val="tx1"/>
                </a:solidFill>
                <a:latin typeface="HGP創英角ｺﾞｼｯｸUB" panose="020B0900000000000000" pitchFamily="50" charset="-128"/>
                <a:ea typeface="HGP創英角ｺﾞｼｯｸUB" panose="020B0900000000000000" pitchFamily="50" charset="-128"/>
              </a:rPr>
              <a:t>:  </a:t>
            </a:r>
            <a:r>
              <a:rPr lang="en-US" altLang="ja-JP" u="sng" dirty="0">
                <a:solidFill>
                  <a:srgbClr val="FF0000"/>
                </a:solidFill>
                <a:latin typeface="HGP創英角ｺﾞｼｯｸUB" panose="020B0900000000000000" pitchFamily="50" charset="-128"/>
                <a:ea typeface="HGP創英角ｺﾞｼｯｸUB" panose="020B0900000000000000" pitchFamily="50" charset="-128"/>
              </a:rPr>
              <a:t>entering standby </a:t>
            </a:r>
            <a:r>
              <a:rPr lang="en-US" altLang="ja-JP" u="sng" dirty="0" smtClean="0">
                <a:solidFill>
                  <a:srgbClr val="FF0000"/>
                </a:solidFill>
                <a:latin typeface="HGP創英角ｺﾞｼｯｸUB" panose="020B0900000000000000" pitchFamily="50" charset="-128"/>
                <a:ea typeface="HGP創英角ｺﾞｼｯｸUB" panose="020B0900000000000000" pitchFamily="50" charset="-128"/>
              </a:rPr>
              <a:t>mode</a:t>
            </a:r>
          </a:p>
          <a:p>
            <a:r>
              <a:rPr kumimoji="1" lang="en-US" altLang="ja-JP" dirty="0" smtClean="0">
                <a:solidFill>
                  <a:schemeClr val="tx1"/>
                </a:solidFill>
                <a:latin typeface="HGP創英角ｺﾞｼｯｸUB" panose="020B0900000000000000" pitchFamily="50" charset="-128"/>
                <a:ea typeface="HGP創英角ｺﾞｼｯｸUB" panose="020B0900000000000000" pitchFamily="50" charset="-128"/>
              </a:rPr>
              <a:t>[</a:t>
            </a:r>
            <a:r>
              <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rPr>
              <a:t>省略</a:t>
            </a:r>
            <a:r>
              <a:rPr kumimoji="1" lang="en-US" altLang="ja-JP" dirty="0" smtClean="0">
                <a:solidFill>
                  <a:schemeClr val="tx1"/>
                </a:solidFill>
                <a:latin typeface="HGP創英角ｺﾞｼｯｸUB" panose="020B0900000000000000" pitchFamily="50" charset="-128"/>
                <a:ea typeface="HGP創英角ｺﾞｼｯｸUB" panose="020B0900000000000000" pitchFamily="50" charset="-128"/>
              </a:rPr>
              <a:t>]</a:t>
            </a:r>
          </a:p>
          <a:p>
            <a:r>
              <a:rPr lang="en-US" altLang="ja-JP" dirty="0">
                <a:solidFill>
                  <a:schemeClr val="tx1"/>
                </a:solidFill>
                <a:latin typeface="HGP創英角ｺﾞｼｯｸUB" panose="020B0900000000000000" pitchFamily="50" charset="-128"/>
                <a:ea typeface="HGP創英角ｺﾞｼｯｸUB" panose="020B0900000000000000" pitchFamily="50" charset="-128"/>
              </a:rPr>
              <a:t>LOG:  </a:t>
            </a:r>
            <a:r>
              <a:rPr lang="en-US" altLang="ja-JP" u="sng" dirty="0">
                <a:solidFill>
                  <a:srgbClr val="FF0000"/>
                </a:solidFill>
                <a:latin typeface="HGP創英角ｺﾞｼｯｸUB" panose="020B0900000000000000" pitchFamily="50" charset="-128"/>
                <a:ea typeface="HGP創英角ｺﾞｼｯｸUB" panose="020B0900000000000000" pitchFamily="50" charset="-128"/>
              </a:rPr>
              <a:t>started streaming WAL from primary</a:t>
            </a:r>
            <a:r>
              <a:rPr lang="en-US" altLang="ja-JP" dirty="0">
                <a:solidFill>
                  <a:schemeClr val="tx1"/>
                </a:solidFill>
                <a:latin typeface="HGP創英角ｺﾞｼｯｸUB" panose="020B0900000000000000" pitchFamily="50" charset="-128"/>
                <a:ea typeface="HGP創英角ｺﾞｼｯｸUB" panose="020B0900000000000000" pitchFamily="50" charset="-128"/>
              </a:rPr>
              <a:t> at 0/3000000 on timeline 1</a:t>
            </a:r>
            <a:endPar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1" name="正方形/長方形 40"/>
          <p:cNvSpPr/>
          <p:nvPr/>
        </p:nvSpPr>
        <p:spPr>
          <a:xfrm>
            <a:off x="671197" y="5486011"/>
            <a:ext cx="7782674" cy="953677"/>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r>
              <a:rPr lang="en-US" altLang="ja-JP" u="sng" dirty="0">
                <a:solidFill>
                  <a:srgbClr val="FF0000"/>
                </a:solidFill>
                <a:latin typeface="HGP創英角ｺﾞｼｯｸUB" panose="020B0900000000000000" pitchFamily="50" charset="-128"/>
                <a:ea typeface="HGP創英角ｺﾞｼｯｸUB" panose="020B0900000000000000" pitchFamily="50" charset="-128"/>
              </a:rPr>
              <a:t>LOG: unexpected EOF on standby connection</a:t>
            </a:r>
          </a:p>
          <a:p>
            <a:endParaRPr lang="en-US" altLang="ja-JP" dirty="0" smtClean="0">
              <a:solidFill>
                <a:schemeClr val="tx1"/>
              </a:solidFill>
              <a:latin typeface="HGP創英角ｺﾞｼｯｸUB" panose="020B0900000000000000" pitchFamily="50" charset="-128"/>
              <a:ea typeface="HGP創英角ｺﾞｼｯｸUB" panose="020B0900000000000000" pitchFamily="50" charset="-128"/>
            </a:endParaRPr>
          </a:p>
          <a:p>
            <a:r>
              <a:rPr lang="en-US" altLang="ja-JP" i="1" dirty="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i="1" dirty="0" smtClean="0">
                <a:solidFill>
                  <a:schemeClr val="tx1"/>
                </a:solidFill>
                <a:latin typeface="HGP創英角ｺﾞｼｯｸUB" panose="020B0900000000000000" pitchFamily="50" charset="-128"/>
                <a:ea typeface="HGP創英角ｺﾞｼｯｸUB" panose="020B0900000000000000" pitchFamily="50" charset="-128"/>
              </a:rPr>
              <a:t>この</a:t>
            </a:r>
            <a:r>
              <a:rPr lang="ja-JP" altLang="en-US" i="1" dirty="0">
                <a:solidFill>
                  <a:schemeClr val="tx1"/>
                </a:solidFill>
                <a:latin typeface="HGP創英角ｺﾞｼｯｸUB" panose="020B0900000000000000" pitchFamily="50" charset="-128"/>
                <a:ea typeface="HGP創英角ｺﾞｼｯｸUB" panose="020B0900000000000000" pitchFamily="50" charset="-128"/>
              </a:rPr>
              <a:t>時の</a:t>
            </a:r>
            <a:r>
              <a:rPr lang="en-US" altLang="ja-JP" i="1" dirty="0">
                <a:solidFill>
                  <a:schemeClr val="tx1"/>
                </a:solidFill>
                <a:latin typeface="HGP創英角ｺﾞｼｯｸUB" panose="020B0900000000000000" pitchFamily="50" charset="-128"/>
                <a:ea typeface="HGP創英角ｺﾞｼｯｸUB" panose="020B0900000000000000" pitchFamily="50" charset="-128"/>
              </a:rPr>
              <a:t>SQLSTATE</a:t>
            </a:r>
            <a:r>
              <a:rPr lang="ja-JP" altLang="en-US" i="1" dirty="0">
                <a:solidFill>
                  <a:schemeClr val="tx1"/>
                </a:solidFill>
                <a:latin typeface="HGP創英角ｺﾞｼｯｸUB" panose="020B0900000000000000" pitchFamily="50" charset="-128"/>
                <a:ea typeface="HGP創英角ｺﾞｼｯｸUB" panose="020B0900000000000000" pitchFamily="50" charset="-128"/>
              </a:rPr>
              <a:t>は “</a:t>
            </a:r>
            <a:r>
              <a:rPr lang="en-US" altLang="ja-JP" i="1" dirty="0">
                <a:solidFill>
                  <a:schemeClr val="tx1"/>
                </a:solidFill>
                <a:latin typeface="HGP創英角ｺﾞｼｯｸUB" panose="020B0900000000000000" pitchFamily="50" charset="-128"/>
                <a:ea typeface="HGP創英角ｺﾞｼｯｸUB" panose="020B0900000000000000" pitchFamily="50" charset="-128"/>
              </a:rPr>
              <a:t>08P01 </a:t>
            </a:r>
            <a:r>
              <a:rPr lang="en-US" altLang="ja-JP" i="1" dirty="0" err="1">
                <a:solidFill>
                  <a:schemeClr val="tx1"/>
                </a:solidFill>
                <a:latin typeface="HGP創英角ｺﾞｼｯｸUB" panose="020B0900000000000000" pitchFamily="50" charset="-128"/>
                <a:ea typeface="HGP創英角ｺﾞｼｯｸUB" panose="020B0900000000000000" pitchFamily="50" charset="-128"/>
              </a:rPr>
              <a:t>protocol_violation</a:t>
            </a:r>
            <a:r>
              <a:rPr lang="en-US" altLang="ja-JP" i="1"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i="1" dirty="0">
                <a:solidFill>
                  <a:schemeClr val="tx1"/>
                </a:solidFill>
                <a:latin typeface="HGP創英角ｺﾞｼｯｸUB" panose="020B0900000000000000" pitchFamily="50" charset="-128"/>
                <a:ea typeface="HGP創英角ｺﾞｼｯｸUB" panose="020B0900000000000000" pitchFamily="50" charset="-128"/>
              </a:rPr>
              <a:t>です</a:t>
            </a:r>
            <a:r>
              <a:rPr lang="ja-JP" altLang="en-US" i="1" dirty="0" smtClean="0">
                <a:solidFill>
                  <a:schemeClr val="tx1"/>
                </a:solidFill>
                <a:latin typeface="HGP創英角ｺﾞｼｯｸUB" panose="020B0900000000000000" pitchFamily="50" charset="-128"/>
                <a:ea typeface="HGP創英角ｺﾞｼｯｸUB" panose="020B0900000000000000" pitchFamily="50" charset="-128"/>
              </a:rPr>
              <a:t>。</a:t>
            </a:r>
            <a:r>
              <a:rPr lang="en-US" altLang="ja-JP" i="1" dirty="0" smtClean="0">
                <a:solidFill>
                  <a:schemeClr val="tx1"/>
                </a:solidFill>
                <a:latin typeface="HGP創英角ｺﾞｼｯｸUB" panose="020B0900000000000000" pitchFamily="50" charset="-128"/>
                <a:ea typeface="HGP創英角ｺﾞｼｯｸUB" panose="020B0900000000000000" pitchFamily="50" charset="-128"/>
              </a:rPr>
              <a:t>)</a:t>
            </a:r>
            <a:endParaRPr kumimoji="1" lang="ja-JP" altLang="en-US" i="1"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2" name="角丸四角形吹き出し 41"/>
          <p:cNvSpPr/>
          <p:nvPr/>
        </p:nvSpPr>
        <p:spPr>
          <a:xfrm>
            <a:off x="5632734" y="3619500"/>
            <a:ext cx="3054065" cy="622300"/>
          </a:xfrm>
          <a:prstGeom prst="wedgeRoundRectCallout">
            <a:avLst>
              <a:gd name="adj1" fmla="val -80224"/>
              <a:gd name="adj2" fmla="val 62074"/>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latin typeface="HGP創英角ｺﾞｼｯｸUB" panose="020B0900000000000000" pitchFamily="50" charset="-128"/>
                <a:ea typeface="HGP創英角ｺﾞｼｯｸUB" panose="020B0900000000000000" pitchFamily="50" charset="-128"/>
              </a:rPr>
              <a:t>スタンバイモードで起動し、</a:t>
            </a:r>
            <a:endParaRPr lang="en-US" altLang="ja-JP" dirty="0"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dirty="0" smtClean="0">
                <a:solidFill>
                  <a:schemeClr val="tx1"/>
                </a:solidFill>
                <a:latin typeface="HGP創英角ｺﾞｼｯｸUB" panose="020B0900000000000000" pitchFamily="50" charset="-128"/>
                <a:ea typeface="HGP創英角ｺﾞｼｯｸUB" panose="020B0900000000000000" pitchFamily="50" charset="-128"/>
              </a:rPr>
              <a:t>レプリケーションを開始</a:t>
            </a:r>
            <a:endPar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7" name="角丸四角形吹き出し 16"/>
          <p:cNvSpPr/>
          <p:nvPr/>
        </p:nvSpPr>
        <p:spPr>
          <a:xfrm>
            <a:off x="5915167" y="5586821"/>
            <a:ext cx="2797729" cy="442929"/>
          </a:xfrm>
          <a:prstGeom prst="wedgeRoundRectCallout">
            <a:avLst>
              <a:gd name="adj1" fmla="val -72280"/>
              <a:gd name="adj2" fmla="val -24215"/>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スタンバイとの接続が</a:t>
            </a:r>
            <a:r>
              <a:rPr lang="ja-JP" altLang="en-US" smtClean="0">
                <a:solidFill>
                  <a:schemeClr val="tx1"/>
                </a:solidFill>
                <a:latin typeface="HGP創英角ｺﾞｼｯｸUB" panose="020B0900000000000000" pitchFamily="50" charset="-128"/>
                <a:ea typeface="HGP創英角ｺﾞｼｯｸUB" panose="020B0900000000000000" pitchFamily="50" charset="-128"/>
              </a:rPr>
              <a:t>切断</a:t>
            </a:r>
            <a:endParaRPr kumimoji="1" lang="ja-JP" altLang="en-US"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1" name="スライド番号プレースホルダー 10"/>
          <p:cNvSpPr>
            <a:spLocks noGrp="1"/>
          </p:cNvSpPr>
          <p:nvPr>
            <p:ph type="sldNum" sz="quarter" idx="11"/>
          </p:nvPr>
        </p:nvSpPr>
        <p:spPr/>
        <p:txBody>
          <a:bodyPr/>
          <a:lstStyle/>
          <a:p>
            <a:pPr>
              <a:defRPr/>
            </a:pPr>
            <a:fld id="{812ED189-0CCE-4343-8A10-1AB987F6AEA1}" type="slidenum">
              <a:rPr lang="en-US" altLang="ja-JP" smtClean="0"/>
              <a:pPr>
                <a:defRPr/>
              </a:pPr>
              <a:t>21</a:t>
            </a:fld>
            <a:endParaRPr lang="en-US" altLang="ja-JP"/>
          </a:p>
        </p:txBody>
      </p:sp>
    </p:spTree>
    <p:extLst>
      <p:ext uri="{BB962C8B-B14F-4D97-AF65-F5344CB8AC3E}">
        <p14:creationId xmlns:p14="http://schemas.microsoft.com/office/powerpoint/2010/main" val="33178623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運用</a:t>
            </a:r>
            <a:r>
              <a:rPr lang="ja-JP" altLang="en-US"/>
              <a:t>時</a:t>
            </a:r>
            <a:r>
              <a:rPr lang="ja-JP" altLang="en-US" smtClean="0"/>
              <a:t>に知っておきたい</a:t>
            </a:r>
            <a:r>
              <a:rPr lang="ja-JP" altLang="en-US"/>
              <a:t>こと①</a:t>
            </a:r>
            <a:endParaRPr lang="en-US" altLang="ja-JP"/>
          </a:p>
        </p:txBody>
      </p:sp>
      <p:grpSp>
        <p:nvGrpSpPr>
          <p:cNvPr id="34" name="グループ化 33"/>
          <p:cNvGrpSpPr/>
          <p:nvPr/>
        </p:nvGrpSpPr>
        <p:grpSpPr>
          <a:xfrm>
            <a:off x="289501" y="1240321"/>
            <a:ext cx="8041698" cy="3603824"/>
            <a:chOff x="5315150" y="2188526"/>
            <a:chExt cx="7406924" cy="3603824"/>
          </a:xfrm>
        </p:grpSpPr>
        <p:sp>
          <p:nvSpPr>
            <p:cNvPr id="35" name="テキスト ボックス 34"/>
            <p:cNvSpPr txBox="1"/>
            <p:nvPr/>
          </p:nvSpPr>
          <p:spPr>
            <a:xfrm>
              <a:off x="5428138" y="2622251"/>
              <a:ext cx="7293936" cy="3170099"/>
            </a:xfrm>
            <a:prstGeom prst="rect">
              <a:avLst/>
            </a:prstGeom>
            <a:noFill/>
          </p:spPr>
          <p:txBody>
            <a:bodyPr wrap="square" rtlCol="0">
              <a:spAutoFit/>
            </a:bodyPr>
            <a:lstStyle/>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接続状態によって以下</a:t>
              </a:r>
              <a:r>
                <a:rPr lang="ja-JP" altLang="en-US" sz="2400" dirty="0">
                  <a:latin typeface="HGP創英角ｺﾞｼｯｸUB" panose="020B0900000000000000" pitchFamily="50" charset="-128"/>
                  <a:ea typeface="HGP創英角ｺﾞｼｯｸUB" panose="020B0900000000000000" pitchFamily="50" charset="-128"/>
                </a:rPr>
                <a:t>のメッセージがログに出力されます。</a:t>
              </a:r>
              <a:endParaRPr lang="en-US" altLang="ja-JP" sz="2400" dirty="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a:t>
              </a:r>
              <a:r>
                <a:rPr lang="en-US" altLang="ja-JP" sz="2400" dirty="0" smtClean="0">
                  <a:latin typeface="HGP創英角ｺﾞｼｯｸUB" panose="020B0900000000000000" pitchFamily="50" charset="-128"/>
                  <a:ea typeface="HGP創英角ｺﾞｼｯｸUB" panose="020B0900000000000000" pitchFamily="50" charset="-128"/>
                </a:rPr>
                <a:t>c.</a:t>
              </a:r>
              <a:r>
                <a:rPr lang="ja-JP" altLang="en-US" sz="2400" dirty="0">
                  <a:latin typeface="HGP創英角ｺﾞｼｯｸUB" panose="020B0900000000000000" pitchFamily="50" charset="-128"/>
                  <a:ea typeface="HGP創英角ｺﾞｼｯｸUB" panose="020B0900000000000000" pitchFamily="50" charset="-128"/>
                </a:rPr>
                <a:t>マスタ停止</a:t>
              </a:r>
              <a:r>
                <a:rPr lang="ja-JP" altLang="en-US" sz="2400" dirty="0" smtClean="0">
                  <a:latin typeface="HGP創英角ｺﾞｼｯｸUB" panose="020B0900000000000000" pitchFamily="50" charset="-128"/>
                  <a:ea typeface="HGP創英角ｺﾞｼｯｸUB" panose="020B0900000000000000" pitchFamily="50" charset="-128"/>
                </a:rPr>
                <a:t>時</a:t>
              </a:r>
              <a:r>
                <a:rPr lang="en-US" altLang="ja-JP" sz="2400" dirty="0" smtClean="0">
                  <a:latin typeface="HGP創英角ｺﾞｼｯｸUB" panose="020B0900000000000000" pitchFamily="50" charset="-128"/>
                  <a:ea typeface="HGP創英角ｺﾞｼｯｸUB" panose="020B0900000000000000" pitchFamily="50" charset="-128"/>
                </a:rPr>
                <a:t>(</a:t>
              </a:r>
              <a:r>
                <a:rPr lang="ja-JP" altLang="en-US" sz="2400" dirty="0" smtClean="0">
                  <a:latin typeface="HGP創英角ｺﾞｼｯｸUB" panose="020B0900000000000000" pitchFamily="50" charset="-128"/>
                  <a:ea typeface="HGP創英角ｺﾞｼｯｸUB" panose="020B0900000000000000" pitchFamily="50" charset="-128"/>
                </a:rPr>
                <a:t>スレーブ</a:t>
              </a:r>
              <a:r>
                <a:rPr lang="ja-JP" altLang="en-US" sz="2400" dirty="0">
                  <a:latin typeface="HGP創英角ｺﾞｼｯｸUB" panose="020B0900000000000000" pitchFamily="50" charset="-128"/>
                  <a:ea typeface="HGP創英角ｺﾞｼｯｸUB" panose="020B0900000000000000" pitchFamily="50" charset="-128"/>
                </a:rPr>
                <a:t>の</a:t>
              </a:r>
              <a:r>
                <a:rPr lang="ja-JP" altLang="en-US" sz="2400" dirty="0" smtClean="0">
                  <a:latin typeface="HGP創英角ｺﾞｼｯｸUB" panose="020B0900000000000000" pitchFamily="50" charset="-128"/>
                  <a:ea typeface="HGP創英角ｺﾞｼｯｸUB" panose="020B0900000000000000" pitchFamily="50" charset="-128"/>
                </a:rPr>
                <a:t>ログ</a:t>
              </a:r>
              <a:r>
                <a:rPr lang="ja-JP" altLang="en-US" sz="2400" dirty="0">
                  <a:latin typeface="HGP創英角ｺﾞｼｯｸUB" panose="020B0900000000000000" pitchFamily="50" charset="-128"/>
                  <a:ea typeface="HGP創英角ｺﾞｼｯｸUB" panose="020B0900000000000000" pitchFamily="50" charset="-128"/>
                </a:rPr>
                <a:t>ファイル</a:t>
              </a:r>
              <a:r>
                <a:rPr lang="en-US" altLang="ja-JP" sz="2400" dirty="0" smtClean="0">
                  <a:latin typeface="HGP創英角ｺﾞｼｯｸUB" panose="020B0900000000000000" pitchFamily="50" charset="-128"/>
                  <a:ea typeface="HGP創英角ｺﾞｼｯｸUB" panose="020B0900000000000000" pitchFamily="50" charset="-128"/>
                </a:rPr>
                <a:t>)</a:t>
              </a:r>
            </a:p>
            <a:p>
              <a:pPr>
                <a:buClr>
                  <a:schemeClr val="bg2">
                    <a:lumMod val="25000"/>
                  </a:schemeClr>
                </a:buClr>
                <a:buSzPct val="60000"/>
              </a:pPr>
              <a:endParaRPr lang="en-US" altLang="ja-JP" sz="2400" dirty="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endParaRPr lang="en-US" altLang="ja-JP" sz="32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en-US" altLang="ja-JP" sz="2400" dirty="0" smtClean="0">
                  <a:latin typeface="HGP創英角ｺﾞｼｯｸUB" panose="020B0900000000000000" pitchFamily="50" charset="-128"/>
                  <a:ea typeface="HGP創英角ｺﾞｼｯｸUB" panose="020B0900000000000000" pitchFamily="50" charset="-128"/>
                </a:rPr>
                <a:t>  </a:t>
              </a:r>
            </a:p>
            <a:p>
              <a:pPr>
                <a:buClr>
                  <a:schemeClr val="bg2">
                    <a:lumMod val="25000"/>
                  </a:schemeClr>
                </a:buClr>
                <a:buSzPct val="60000"/>
              </a:pP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a:latin typeface="HGP創英角ｺﾞｼｯｸUB" panose="020B0900000000000000" pitchFamily="50" charset="-128"/>
                  <a:ea typeface="HGP創英角ｺﾞｼｯｸUB" panose="020B0900000000000000" pitchFamily="50" charset="-128"/>
                </a:rPr>
                <a:t>　</a:t>
              </a:r>
            </a:p>
          </p:txBody>
        </p:sp>
        <p:grpSp>
          <p:nvGrpSpPr>
            <p:cNvPr id="36" name="グループ化 35"/>
            <p:cNvGrpSpPr/>
            <p:nvPr/>
          </p:nvGrpSpPr>
          <p:grpSpPr>
            <a:xfrm>
              <a:off x="5315150" y="2188526"/>
              <a:ext cx="3570169" cy="535576"/>
              <a:chOff x="5429450" y="2150426"/>
              <a:chExt cx="3570169" cy="535576"/>
            </a:xfrm>
          </p:grpSpPr>
          <p:sp>
            <p:nvSpPr>
              <p:cNvPr id="37" name="円/楕円 36"/>
              <p:cNvSpPr/>
              <p:nvPr/>
            </p:nvSpPr>
            <p:spPr>
              <a:xfrm>
                <a:off x="5429450" y="2193406"/>
                <a:ext cx="451571" cy="492596"/>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2800" b="1"/>
                  <a:t>A</a:t>
                </a:r>
                <a:endParaRPr kumimoji="1" lang="ja-JP" altLang="en-US" sz="2800" b="1"/>
              </a:p>
            </p:txBody>
          </p:sp>
          <p:sp>
            <p:nvSpPr>
              <p:cNvPr id="38" name="正方形/長方形 37"/>
              <p:cNvSpPr/>
              <p:nvPr/>
            </p:nvSpPr>
            <p:spPr>
              <a:xfrm>
                <a:off x="5881020" y="2150426"/>
                <a:ext cx="3118599" cy="523220"/>
              </a:xfrm>
              <a:prstGeom prst="rect">
                <a:avLst/>
              </a:prstGeom>
            </p:spPr>
            <p:txBody>
              <a:bodyPr wrap="none">
                <a:spAutoFit/>
              </a:bodyPr>
              <a:lstStyle/>
              <a:p>
                <a:r>
                  <a:rPr lang="en-US" altLang="ja-JP" sz="2800" b="1" dirty="0" err="1" smtClean="0">
                    <a:solidFill>
                      <a:schemeClr val="accent2"/>
                    </a:solidFill>
                    <a:latin typeface="HGP創英角ｺﾞｼｯｸUB" panose="020B0900000000000000" pitchFamily="50" charset="-128"/>
                    <a:ea typeface="HGP創英角ｺﾞｼｯｸUB" panose="020B0900000000000000" pitchFamily="50" charset="-128"/>
                  </a:rPr>
                  <a:t>PGECons</a:t>
                </a:r>
                <a:r>
                  <a:rPr lang="ja-JP" altLang="en-US" sz="2800" b="1" dirty="0" smtClean="0">
                    <a:solidFill>
                      <a:schemeClr val="accent2"/>
                    </a:solidFill>
                    <a:latin typeface="HGP創英角ｺﾞｼｯｸUB" panose="020B0900000000000000" pitchFamily="50" charset="-128"/>
                    <a:ea typeface="HGP創英角ｺﾞｼｯｸUB" panose="020B0900000000000000" pitchFamily="50" charset="-128"/>
                  </a:rPr>
                  <a:t>の調査結果</a:t>
                </a:r>
                <a:endParaRPr lang="en-US" altLang="ja-JP" sz="2800" b="1" dirty="0">
                  <a:solidFill>
                    <a:schemeClr val="accent2"/>
                  </a:solidFill>
                  <a:latin typeface="HGP創英角ｺﾞｼｯｸUB" panose="020B0900000000000000" pitchFamily="50" charset="-128"/>
                  <a:ea typeface="HGP創英角ｺﾞｼｯｸUB" panose="020B0900000000000000" pitchFamily="50" charset="-128"/>
                </a:endParaRPr>
              </a:p>
            </p:txBody>
          </p:sp>
        </p:grpSp>
      </p:grpSp>
      <p:sp>
        <p:nvSpPr>
          <p:cNvPr id="39" name="正方形/長方形 38"/>
          <p:cNvSpPr/>
          <p:nvPr/>
        </p:nvSpPr>
        <p:spPr>
          <a:xfrm>
            <a:off x="671196" y="2570378"/>
            <a:ext cx="7782674" cy="3393193"/>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r>
              <a:rPr lang="en-US" altLang="ja-JP" i="1" dirty="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i="1" dirty="0" smtClean="0">
                <a:solidFill>
                  <a:schemeClr val="tx1"/>
                </a:solidFill>
                <a:latin typeface="HGP創英角ｺﾞｼｯｸUB" panose="020B0900000000000000" pitchFamily="50" charset="-128"/>
                <a:ea typeface="HGP創英角ｺﾞｼｯｸUB" panose="020B0900000000000000" pitchFamily="50" charset="-128"/>
              </a:rPr>
              <a:t>エラーメッセージ</a:t>
            </a:r>
            <a:r>
              <a:rPr lang="ja-JP" altLang="en-US" i="1" dirty="0">
                <a:solidFill>
                  <a:schemeClr val="tx1"/>
                </a:solidFill>
                <a:latin typeface="HGP創英角ｺﾞｼｯｸUB" panose="020B0900000000000000" pitchFamily="50" charset="-128"/>
                <a:ea typeface="HGP創英角ｺﾞｼｯｸUB" panose="020B0900000000000000" pitchFamily="50" charset="-128"/>
              </a:rPr>
              <a:t>が繰り返し出力されます</a:t>
            </a:r>
            <a:r>
              <a:rPr lang="ja-JP" altLang="en-US" i="1" dirty="0" smtClean="0">
                <a:solidFill>
                  <a:schemeClr val="tx1"/>
                </a:solidFill>
                <a:latin typeface="HGP創英角ｺﾞｼｯｸUB" panose="020B0900000000000000" pitchFamily="50" charset="-128"/>
                <a:ea typeface="HGP創英角ｺﾞｼｯｸUB" panose="020B0900000000000000" pitchFamily="50" charset="-128"/>
              </a:rPr>
              <a:t>。</a:t>
            </a:r>
            <a:r>
              <a:rPr lang="en-US" altLang="ja-JP" i="1" dirty="0" smtClean="0">
                <a:solidFill>
                  <a:schemeClr val="tx1"/>
                </a:solidFill>
                <a:latin typeface="HGP創英角ｺﾞｼｯｸUB" panose="020B0900000000000000" pitchFamily="50" charset="-128"/>
                <a:ea typeface="HGP創英角ｺﾞｼｯｸUB" panose="020B0900000000000000" pitchFamily="50" charset="-128"/>
              </a:rPr>
              <a:t>)</a:t>
            </a:r>
          </a:p>
          <a:p>
            <a:endParaRPr lang="en-US" altLang="ja-JP" i="1" dirty="0" smtClean="0">
              <a:solidFill>
                <a:schemeClr val="tx1"/>
              </a:solidFill>
              <a:latin typeface="HGP創英角ｺﾞｼｯｸUB" panose="020B0900000000000000" pitchFamily="50" charset="-128"/>
              <a:ea typeface="HGP創英角ｺﾞｼｯｸUB" panose="020B0900000000000000" pitchFamily="50" charset="-128"/>
            </a:endParaRPr>
          </a:p>
          <a:p>
            <a:r>
              <a:rPr lang="en-US" altLang="ja-JP" dirty="0" smtClean="0">
                <a:solidFill>
                  <a:schemeClr val="tx1"/>
                </a:solidFill>
                <a:latin typeface="HGP創英角ｺﾞｼｯｸUB" panose="020B0900000000000000" pitchFamily="50" charset="-128"/>
                <a:ea typeface="HGP創英角ｺﾞｼｯｸUB" panose="020B0900000000000000" pitchFamily="50" charset="-128"/>
              </a:rPr>
              <a:t>LOG</a:t>
            </a:r>
            <a:r>
              <a:rPr lang="en-US" altLang="ja-JP" dirty="0">
                <a:solidFill>
                  <a:schemeClr val="tx1"/>
                </a:solidFill>
                <a:latin typeface="HGP創英角ｺﾞｼｯｸUB" panose="020B0900000000000000" pitchFamily="50" charset="-128"/>
                <a:ea typeface="HGP創英角ｺﾞｼｯｸUB" panose="020B0900000000000000" pitchFamily="50" charset="-128"/>
              </a:rPr>
              <a:t>: invalid record length at 132/EF8AD7F0: wanted 24, got 0</a:t>
            </a:r>
          </a:p>
          <a:p>
            <a:r>
              <a:rPr lang="en-US" altLang="ja-JP" u="sng" dirty="0">
                <a:solidFill>
                  <a:srgbClr val="FF0000"/>
                </a:solidFill>
                <a:latin typeface="HGP創英角ｺﾞｼｯｸUB" panose="020B0900000000000000" pitchFamily="50" charset="-128"/>
                <a:ea typeface="HGP創英角ｺﾞｼｯｸUB" panose="020B0900000000000000" pitchFamily="50" charset="-128"/>
              </a:rPr>
              <a:t>FATAL: could not connect to the primary server</a:t>
            </a:r>
            <a:r>
              <a:rPr lang="en-US" altLang="ja-JP" dirty="0">
                <a:solidFill>
                  <a:schemeClr val="tx1"/>
                </a:solidFill>
                <a:latin typeface="HGP創英角ｺﾞｼｯｸUB" panose="020B0900000000000000" pitchFamily="50" charset="-128"/>
                <a:ea typeface="HGP創英角ｺﾞｼｯｸUB" panose="020B0900000000000000" pitchFamily="50" charset="-128"/>
              </a:rPr>
              <a:t>: could not connect to server: Connection refused</a:t>
            </a:r>
          </a:p>
          <a:p>
            <a:r>
              <a:rPr lang="ja-JP" altLang="en-US" dirty="0">
                <a:solidFill>
                  <a:schemeClr val="tx1"/>
                </a:solidFill>
                <a:latin typeface="HGP創英角ｺﾞｼｯｸUB" panose="020B0900000000000000" pitchFamily="50" charset="-128"/>
                <a:ea typeface="HGP創英角ｺﾞｼｯｸUB" panose="020B0900000000000000" pitchFamily="50" charset="-128"/>
              </a:rPr>
              <a:t>　　　　</a:t>
            </a:r>
            <a:r>
              <a:rPr lang="en-US" altLang="ja-JP" dirty="0">
                <a:solidFill>
                  <a:schemeClr val="tx1"/>
                </a:solidFill>
                <a:latin typeface="HGP創英角ｺﾞｼｯｸUB" panose="020B0900000000000000" pitchFamily="50" charset="-128"/>
                <a:ea typeface="HGP創英角ｺﾞｼｯｸUB" panose="020B0900000000000000" pitchFamily="50" charset="-128"/>
              </a:rPr>
              <a:t>Is the server running on host “master” (192.168.100.100) and accepting</a:t>
            </a:r>
          </a:p>
          <a:p>
            <a:r>
              <a:rPr lang="ja-JP" altLang="en-US" dirty="0">
                <a:solidFill>
                  <a:schemeClr val="tx1"/>
                </a:solidFill>
                <a:latin typeface="HGP創英角ｺﾞｼｯｸUB" panose="020B0900000000000000" pitchFamily="50" charset="-128"/>
                <a:ea typeface="HGP創英角ｺﾞｼｯｸUB" panose="020B0900000000000000" pitchFamily="50" charset="-128"/>
              </a:rPr>
              <a:t>　　　　</a:t>
            </a:r>
            <a:r>
              <a:rPr lang="en-US" altLang="ja-JP" dirty="0">
                <a:solidFill>
                  <a:schemeClr val="tx1"/>
                </a:solidFill>
                <a:latin typeface="HGP創英角ｺﾞｼｯｸUB" panose="020B0900000000000000" pitchFamily="50" charset="-128"/>
                <a:ea typeface="HGP創英角ｺﾞｼｯｸUB" panose="020B0900000000000000" pitchFamily="50" charset="-128"/>
              </a:rPr>
              <a:t>TCP/IP connections on port 5432</a:t>
            </a:r>
          </a:p>
          <a:p>
            <a:endParaRPr lang="en-US" altLang="ja-JP" i="1" dirty="0" smtClean="0">
              <a:solidFill>
                <a:schemeClr val="tx1"/>
              </a:solidFill>
              <a:latin typeface="HGP創英角ｺﾞｼｯｸUB" panose="020B0900000000000000" pitchFamily="50" charset="-128"/>
              <a:ea typeface="HGP創英角ｺﾞｼｯｸUB" panose="020B0900000000000000" pitchFamily="50" charset="-128"/>
            </a:endParaRPr>
          </a:p>
          <a:p>
            <a:r>
              <a:rPr lang="en-US" altLang="ja-JP" i="1" dirty="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i="1" dirty="0" smtClean="0">
                <a:solidFill>
                  <a:schemeClr val="tx1"/>
                </a:solidFill>
                <a:latin typeface="HGP創英角ｺﾞｼｯｸUB" panose="020B0900000000000000" pitchFamily="50" charset="-128"/>
                <a:ea typeface="HGP創英角ｺﾞｼｯｸUB" panose="020B0900000000000000" pitchFamily="50" charset="-128"/>
              </a:rPr>
              <a:t>この</a:t>
            </a:r>
            <a:r>
              <a:rPr lang="ja-JP" altLang="en-US" i="1" dirty="0">
                <a:solidFill>
                  <a:schemeClr val="tx1"/>
                </a:solidFill>
                <a:latin typeface="HGP創英角ｺﾞｼｯｸUB" panose="020B0900000000000000" pitchFamily="50" charset="-128"/>
                <a:ea typeface="HGP創英角ｺﾞｼｯｸUB" panose="020B0900000000000000" pitchFamily="50" charset="-128"/>
              </a:rPr>
              <a:t>時の</a:t>
            </a:r>
            <a:r>
              <a:rPr lang="en-US" altLang="ja-JP" i="1" dirty="0">
                <a:solidFill>
                  <a:schemeClr val="tx1"/>
                </a:solidFill>
                <a:latin typeface="HGP創英角ｺﾞｼｯｸUB" panose="020B0900000000000000" pitchFamily="50" charset="-128"/>
                <a:ea typeface="HGP創英角ｺﾞｼｯｸUB" panose="020B0900000000000000" pitchFamily="50" charset="-128"/>
              </a:rPr>
              <a:t>SQLSTATE</a:t>
            </a:r>
            <a:r>
              <a:rPr lang="ja-JP" altLang="en-US" i="1" dirty="0">
                <a:solidFill>
                  <a:schemeClr val="tx1"/>
                </a:solidFill>
                <a:latin typeface="HGP創英角ｺﾞｼｯｸUB" panose="020B0900000000000000" pitchFamily="50" charset="-128"/>
                <a:ea typeface="HGP創英角ｺﾞｼｯｸUB" panose="020B0900000000000000" pitchFamily="50" charset="-128"/>
              </a:rPr>
              <a:t>は “</a:t>
            </a:r>
            <a:r>
              <a:rPr lang="en-US" altLang="ja-JP" i="1" dirty="0">
                <a:solidFill>
                  <a:schemeClr val="tx1"/>
                </a:solidFill>
                <a:latin typeface="HGP創英角ｺﾞｼｯｸUB" panose="020B0900000000000000" pitchFamily="50" charset="-128"/>
                <a:ea typeface="HGP創英角ｺﾞｼｯｸUB" panose="020B0900000000000000" pitchFamily="50" charset="-128"/>
              </a:rPr>
              <a:t>XX000 </a:t>
            </a:r>
            <a:r>
              <a:rPr lang="en-US" altLang="ja-JP" i="1" dirty="0" err="1">
                <a:solidFill>
                  <a:schemeClr val="tx1"/>
                </a:solidFill>
                <a:latin typeface="HGP創英角ｺﾞｼｯｸUB" panose="020B0900000000000000" pitchFamily="50" charset="-128"/>
                <a:ea typeface="HGP創英角ｺﾞｼｯｸUB" panose="020B0900000000000000" pitchFamily="50" charset="-128"/>
              </a:rPr>
              <a:t>internal_error</a:t>
            </a:r>
            <a:r>
              <a:rPr lang="en-US" altLang="ja-JP" i="1"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i="1" dirty="0">
                <a:solidFill>
                  <a:schemeClr val="tx1"/>
                </a:solidFill>
                <a:latin typeface="HGP創英角ｺﾞｼｯｸUB" panose="020B0900000000000000" pitchFamily="50" charset="-128"/>
                <a:ea typeface="HGP創英角ｺﾞｼｯｸUB" panose="020B0900000000000000" pitchFamily="50" charset="-128"/>
              </a:rPr>
              <a:t>です</a:t>
            </a:r>
            <a:r>
              <a:rPr lang="ja-JP" altLang="en-US" i="1" dirty="0" smtClean="0">
                <a:solidFill>
                  <a:schemeClr val="tx1"/>
                </a:solidFill>
                <a:latin typeface="HGP創英角ｺﾞｼｯｸUB" panose="020B0900000000000000" pitchFamily="50" charset="-128"/>
                <a:ea typeface="HGP創英角ｺﾞｼｯｸUB" panose="020B0900000000000000" pitchFamily="50" charset="-128"/>
              </a:rPr>
              <a:t>。</a:t>
            </a:r>
            <a:r>
              <a:rPr lang="en-US" altLang="ja-JP" i="1" dirty="0" smtClean="0">
                <a:solidFill>
                  <a:schemeClr val="tx1"/>
                </a:solidFill>
                <a:latin typeface="HGP創英角ｺﾞｼｯｸUB" panose="020B0900000000000000" pitchFamily="50" charset="-128"/>
                <a:ea typeface="HGP創英角ｺﾞｼｯｸUB" panose="020B0900000000000000" pitchFamily="50" charset="-128"/>
              </a:rPr>
              <a:t>)</a:t>
            </a:r>
            <a:endParaRPr kumimoji="1" lang="ja-JP" altLang="en-US" i="1"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6" name="角丸四角形吹き出し 15"/>
          <p:cNvSpPr/>
          <p:nvPr/>
        </p:nvSpPr>
        <p:spPr>
          <a:xfrm>
            <a:off x="5079001" y="4624529"/>
            <a:ext cx="3780889" cy="729541"/>
          </a:xfrm>
          <a:prstGeom prst="wedgeRoundRectCallout">
            <a:avLst>
              <a:gd name="adj1" fmla="val -41298"/>
              <a:gd name="adj2" fmla="val -129419"/>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mtClean="0">
                <a:solidFill>
                  <a:schemeClr val="tx1"/>
                </a:solidFill>
                <a:latin typeface="HGP創英角ｺﾞｼｯｸUB" panose="020B0900000000000000" pitchFamily="50" charset="-128"/>
                <a:ea typeface="HGP創英角ｺﾞｼｯｸUB" panose="020B0900000000000000" pitchFamily="50" charset="-128"/>
              </a:rPr>
              <a:t>マスタサーバに接続できないとの</a:t>
            </a:r>
            <a:endParaRPr lang="en-US" altLang="ja-JP"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mtClean="0">
                <a:solidFill>
                  <a:schemeClr val="tx1"/>
                </a:solidFill>
                <a:latin typeface="HGP創英角ｺﾞｼｯｸUB" panose="020B0900000000000000" pitchFamily="50" charset="-128"/>
                <a:ea typeface="HGP創英角ｺﾞｼｯｸUB" panose="020B0900000000000000" pitchFamily="50" charset="-128"/>
              </a:rPr>
              <a:t>メッセージが繰り返し、</a:t>
            </a: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出力される。</a:t>
            </a: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22</a:t>
            </a:fld>
            <a:endParaRPr lang="en-US" altLang="ja-JP"/>
          </a:p>
        </p:txBody>
      </p:sp>
    </p:spTree>
    <p:extLst>
      <p:ext uri="{BB962C8B-B14F-4D97-AF65-F5344CB8AC3E}">
        <p14:creationId xmlns:p14="http://schemas.microsoft.com/office/powerpoint/2010/main" val="25363758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運用</a:t>
            </a:r>
            <a:r>
              <a:rPr lang="ja-JP" altLang="en-US"/>
              <a:t>時</a:t>
            </a:r>
            <a:r>
              <a:rPr lang="ja-JP" altLang="en-US" smtClean="0"/>
              <a:t>に知っておきたい</a:t>
            </a:r>
            <a:r>
              <a:rPr lang="ja-JP" altLang="en-US"/>
              <a:t>こと①</a:t>
            </a:r>
            <a:endParaRPr lang="en-US" altLang="ja-JP"/>
          </a:p>
        </p:txBody>
      </p:sp>
      <p:grpSp>
        <p:nvGrpSpPr>
          <p:cNvPr id="34" name="グループ化 33"/>
          <p:cNvGrpSpPr/>
          <p:nvPr/>
        </p:nvGrpSpPr>
        <p:grpSpPr>
          <a:xfrm>
            <a:off x="289501" y="1240321"/>
            <a:ext cx="8041698" cy="3603824"/>
            <a:chOff x="5315150" y="2188526"/>
            <a:chExt cx="7406924" cy="3603824"/>
          </a:xfrm>
        </p:grpSpPr>
        <p:sp>
          <p:nvSpPr>
            <p:cNvPr id="35" name="テキスト ボックス 34"/>
            <p:cNvSpPr txBox="1"/>
            <p:nvPr/>
          </p:nvSpPr>
          <p:spPr>
            <a:xfrm>
              <a:off x="5428138" y="2622251"/>
              <a:ext cx="7293936" cy="3170099"/>
            </a:xfrm>
            <a:prstGeom prst="rect">
              <a:avLst/>
            </a:prstGeom>
            <a:noFill/>
          </p:spPr>
          <p:txBody>
            <a:bodyPr wrap="square" rtlCol="0">
              <a:spAutoFit/>
            </a:bodyPr>
            <a:lstStyle/>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接続状態によって以下のメッセージがログに出力されます。</a:t>
              </a: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a:t>
              </a:r>
              <a:r>
                <a:rPr lang="en-US" altLang="ja-JP" sz="2400" dirty="0" smtClean="0">
                  <a:latin typeface="HGP創英角ｺﾞｼｯｸUB" panose="020B0900000000000000" pitchFamily="50" charset="-128"/>
                  <a:ea typeface="HGP創英角ｺﾞｼｯｸUB" panose="020B0900000000000000" pitchFamily="50" charset="-128"/>
                </a:rPr>
                <a:t>d. </a:t>
              </a:r>
              <a:r>
                <a:rPr lang="ja-JP" altLang="en-US" sz="2400" dirty="0" smtClean="0">
                  <a:latin typeface="HGP創英角ｺﾞｼｯｸUB" panose="020B0900000000000000" pitchFamily="50" charset="-128"/>
                  <a:ea typeface="HGP創英角ｺﾞｼｯｸUB" panose="020B0900000000000000" pitchFamily="50" charset="-128"/>
                </a:rPr>
                <a:t>レプリケーション</a:t>
              </a:r>
              <a:r>
                <a:rPr lang="ja-JP" altLang="en-US" sz="2400" dirty="0">
                  <a:latin typeface="HGP創英角ｺﾞｼｯｸUB" panose="020B0900000000000000" pitchFamily="50" charset="-128"/>
                  <a:ea typeface="HGP創英角ｺﾞｼｯｸUB" panose="020B0900000000000000" pitchFamily="50" charset="-128"/>
                </a:rPr>
                <a:t>に必要な</a:t>
              </a:r>
              <a:r>
                <a:rPr lang="en-US" altLang="ja-JP" sz="2400" dirty="0">
                  <a:latin typeface="HGP創英角ｺﾞｼｯｸUB" panose="020B0900000000000000" pitchFamily="50" charset="-128"/>
                  <a:ea typeface="HGP創英角ｺﾞｼｯｸUB" panose="020B0900000000000000" pitchFamily="50" charset="-128"/>
                </a:rPr>
                <a:t>WAL</a:t>
              </a:r>
              <a:r>
                <a:rPr lang="ja-JP" altLang="en-US" sz="2400" dirty="0">
                  <a:latin typeface="HGP創英角ｺﾞｼｯｸUB" panose="020B0900000000000000" pitchFamily="50" charset="-128"/>
                  <a:ea typeface="HGP創英角ｺﾞｼｯｸUB" panose="020B0900000000000000" pitchFamily="50" charset="-128"/>
                </a:rPr>
                <a:t>がマスタに存在</a:t>
              </a:r>
              <a:r>
                <a:rPr lang="ja-JP" altLang="en-US" sz="2400" dirty="0" smtClean="0">
                  <a:latin typeface="HGP創英角ｺﾞｼｯｸUB" panose="020B0900000000000000" pitchFamily="50" charset="-128"/>
                  <a:ea typeface="HGP創英角ｺﾞｼｯｸUB" panose="020B0900000000000000" pitchFamily="50" charset="-128"/>
                </a:rPr>
                <a:t>しない</a:t>
              </a: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a:t>
              </a:r>
              <a:r>
                <a:rPr lang="en-US" altLang="ja-JP" sz="2400" dirty="0" smtClean="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マスタ</a:t>
              </a:r>
              <a:r>
                <a:rPr lang="ja-JP" altLang="en-US" sz="2400" dirty="0" smtClean="0">
                  <a:latin typeface="HGP創英角ｺﾞｼｯｸUB" panose="020B0900000000000000" pitchFamily="50" charset="-128"/>
                  <a:ea typeface="HGP創英角ｺﾞｼｯｸUB" panose="020B0900000000000000" pitchFamily="50" charset="-128"/>
                </a:rPr>
                <a:t>のログファイル</a:t>
              </a:r>
              <a:r>
                <a:rPr lang="en-US" altLang="ja-JP" sz="2400" dirty="0" smtClean="0">
                  <a:latin typeface="HGP創英角ｺﾞｼｯｸUB" panose="020B0900000000000000" pitchFamily="50" charset="-128"/>
                  <a:ea typeface="HGP創英角ｺﾞｼｯｸUB" panose="020B0900000000000000" pitchFamily="50" charset="-128"/>
                </a:rPr>
                <a:t>)</a:t>
              </a:r>
            </a:p>
            <a:p>
              <a:pPr>
                <a:buClr>
                  <a:schemeClr val="bg2">
                    <a:lumMod val="25000"/>
                  </a:schemeClr>
                </a:buClr>
                <a:buSzPct val="60000"/>
              </a:pPr>
              <a:endParaRPr lang="en-US" altLang="ja-JP" sz="2400" dirty="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endParaRPr lang="en-US" altLang="ja-JP" sz="32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en-US" altLang="ja-JP" sz="2400" dirty="0" smtClean="0">
                  <a:latin typeface="HGP創英角ｺﾞｼｯｸUB" panose="020B0900000000000000" pitchFamily="50" charset="-128"/>
                  <a:ea typeface="HGP創英角ｺﾞｼｯｸUB" panose="020B0900000000000000" pitchFamily="50" charset="-128"/>
                </a:rPr>
                <a:t>  </a:t>
              </a:r>
            </a:p>
            <a:p>
              <a:pPr>
                <a:buClr>
                  <a:schemeClr val="bg2">
                    <a:lumMod val="25000"/>
                  </a:schemeClr>
                </a:buClr>
                <a:buSzPct val="60000"/>
              </a:pP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smtClean="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スレーブ</a:t>
              </a:r>
              <a:r>
                <a:rPr lang="ja-JP" altLang="en-US" sz="2400" dirty="0" smtClean="0">
                  <a:latin typeface="HGP創英角ｺﾞｼｯｸUB" panose="020B0900000000000000" pitchFamily="50" charset="-128"/>
                  <a:ea typeface="HGP創英角ｺﾞｼｯｸUB" panose="020B0900000000000000" pitchFamily="50" charset="-128"/>
                </a:rPr>
                <a:t>の</a:t>
              </a:r>
              <a:r>
                <a:rPr lang="ja-JP" altLang="en-US" sz="2400" dirty="0">
                  <a:latin typeface="HGP創英角ｺﾞｼｯｸUB" panose="020B0900000000000000" pitchFamily="50" charset="-128"/>
                  <a:ea typeface="HGP創英角ｺﾞｼｯｸUB" panose="020B0900000000000000" pitchFamily="50" charset="-128"/>
                </a:rPr>
                <a:t>ログファイル</a:t>
              </a:r>
              <a:r>
                <a:rPr lang="en-US" altLang="ja-JP" sz="2400" dirty="0" smtClean="0">
                  <a:latin typeface="HGP創英角ｺﾞｼｯｸUB" panose="020B0900000000000000" pitchFamily="50" charset="-128"/>
                  <a:ea typeface="HGP創英角ｺﾞｼｯｸUB" panose="020B0900000000000000" pitchFamily="50" charset="-128"/>
                </a:rPr>
                <a:t>)</a:t>
              </a:r>
              <a:endParaRPr lang="en-US" altLang="ja-JP" sz="2400" dirty="0">
                <a:latin typeface="HGP創英角ｺﾞｼｯｸUB" panose="020B0900000000000000" pitchFamily="50" charset="-128"/>
                <a:ea typeface="HGP創英角ｺﾞｼｯｸUB" panose="020B0900000000000000" pitchFamily="50" charset="-128"/>
              </a:endParaRPr>
            </a:p>
          </p:txBody>
        </p:sp>
        <p:grpSp>
          <p:nvGrpSpPr>
            <p:cNvPr id="36" name="グループ化 35"/>
            <p:cNvGrpSpPr/>
            <p:nvPr/>
          </p:nvGrpSpPr>
          <p:grpSpPr>
            <a:xfrm>
              <a:off x="5315150" y="2188526"/>
              <a:ext cx="3570169" cy="535576"/>
              <a:chOff x="5429450" y="2150426"/>
              <a:chExt cx="3570169" cy="535576"/>
            </a:xfrm>
          </p:grpSpPr>
          <p:sp>
            <p:nvSpPr>
              <p:cNvPr id="37" name="円/楕円 36"/>
              <p:cNvSpPr/>
              <p:nvPr/>
            </p:nvSpPr>
            <p:spPr>
              <a:xfrm>
                <a:off x="5429450" y="2193406"/>
                <a:ext cx="451571" cy="492596"/>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2800" b="1"/>
                  <a:t>A</a:t>
                </a:r>
                <a:endParaRPr kumimoji="1" lang="ja-JP" altLang="en-US" sz="2800" b="1"/>
              </a:p>
            </p:txBody>
          </p:sp>
          <p:sp>
            <p:nvSpPr>
              <p:cNvPr id="38" name="正方形/長方形 37"/>
              <p:cNvSpPr/>
              <p:nvPr/>
            </p:nvSpPr>
            <p:spPr>
              <a:xfrm>
                <a:off x="5881020" y="2150426"/>
                <a:ext cx="3118599" cy="523220"/>
              </a:xfrm>
              <a:prstGeom prst="rect">
                <a:avLst/>
              </a:prstGeom>
            </p:spPr>
            <p:txBody>
              <a:bodyPr wrap="none">
                <a:spAutoFit/>
              </a:bodyPr>
              <a:lstStyle/>
              <a:p>
                <a:r>
                  <a:rPr lang="en-US" altLang="ja-JP" sz="2800" b="1" err="1" smtClean="0">
                    <a:solidFill>
                      <a:schemeClr val="accent2"/>
                    </a:solidFill>
                    <a:latin typeface="HGP創英角ｺﾞｼｯｸUB" panose="020B0900000000000000" pitchFamily="50" charset="-128"/>
                    <a:ea typeface="HGP創英角ｺﾞｼｯｸUB" panose="020B0900000000000000" pitchFamily="50" charset="-128"/>
                  </a:rPr>
                  <a:t>PGECons</a:t>
                </a:r>
                <a:r>
                  <a:rPr lang="ja-JP" altLang="en-US" sz="2800" b="1" smtClean="0">
                    <a:solidFill>
                      <a:schemeClr val="accent2"/>
                    </a:solidFill>
                    <a:latin typeface="HGP創英角ｺﾞｼｯｸUB" panose="020B0900000000000000" pitchFamily="50" charset="-128"/>
                    <a:ea typeface="HGP創英角ｺﾞｼｯｸUB" panose="020B0900000000000000" pitchFamily="50" charset="-128"/>
                  </a:rPr>
                  <a:t>の調査結果</a:t>
                </a:r>
                <a:endParaRPr lang="en-US" altLang="ja-JP" sz="2800" b="1">
                  <a:solidFill>
                    <a:schemeClr val="accent2"/>
                  </a:solidFill>
                  <a:latin typeface="HGP創英角ｺﾞｼｯｸUB" panose="020B0900000000000000" pitchFamily="50" charset="-128"/>
                  <a:ea typeface="HGP創英角ｺﾞｼｯｸUB" panose="020B0900000000000000" pitchFamily="50" charset="-128"/>
                </a:endParaRPr>
              </a:p>
            </p:txBody>
          </p:sp>
        </p:grpSp>
      </p:grpSp>
      <p:sp>
        <p:nvSpPr>
          <p:cNvPr id="39" name="正方形/長方形 38"/>
          <p:cNvSpPr/>
          <p:nvPr/>
        </p:nvSpPr>
        <p:spPr>
          <a:xfrm>
            <a:off x="671196" y="2946400"/>
            <a:ext cx="7782674" cy="1183746"/>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r>
              <a:rPr lang="en-US" altLang="ja-JP" sz="1600" i="1" dirty="0" smtClean="0">
                <a:latin typeface="HGP創英角ｺﾞｼｯｸUB" panose="020B0900000000000000" pitchFamily="50" charset="-128"/>
                <a:ea typeface="HGP創英角ｺﾞｼｯｸUB" panose="020B0900000000000000" pitchFamily="50" charset="-128"/>
              </a:rPr>
              <a:t>(</a:t>
            </a:r>
            <a:r>
              <a:rPr lang="ja-JP" altLang="en-US" sz="1600" i="1" dirty="0" smtClean="0">
                <a:latin typeface="HGP創英角ｺﾞｼｯｸUB" panose="020B0900000000000000" pitchFamily="50" charset="-128"/>
                <a:ea typeface="HGP創英角ｺﾞｼｯｸUB" panose="020B0900000000000000" pitchFamily="50" charset="-128"/>
              </a:rPr>
              <a:t>エラーメッセージ</a:t>
            </a:r>
            <a:r>
              <a:rPr lang="ja-JP" altLang="en-US" sz="1600" i="1" dirty="0">
                <a:latin typeface="HGP創英角ｺﾞｼｯｸUB" panose="020B0900000000000000" pitchFamily="50" charset="-128"/>
                <a:ea typeface="HGP創英角ｺﾞｼｯｸUB" panose="020B0900000000000000" pitchFamily="50" charset="-128"/>
              </a:rPr>
              <a:t>が繰り返し出力されます</a:t>
            </a:r>
            <a:r>
              <a:rPr lang="ja-JP" altLang="en-US" sz="1600" i="1" dirty="0" smtClean="0">
                <a:latin typeface="HGP創英角ｺﾞｼｯｸUB" panose="020B0900000000000000" pitchFamily="50" charset="-128"/>
                <a:ea typeface="HGP創英角ｺﾞｼｯｸUB" panose="020B0900000000000000" pitchFamily="50" charset="-128"/>
              </a:rPr>
              <a:t>。</a:t>
            </a:r>
            <a:r>
              <a:rPr lang="en-US" altLang="ja-JP" sz="1600" i="1" dirty="0" smtClean="0">
                <a:latin typeface="HGP創英角ｺﾞｼｯｸUB" panose="020B0900000000000000" pitchFamily="50" charset="-128"/>
                <a:ea typeface="HGP創英角ｺﾞｼｯｸUB" panose="020B0900000000000000" pitchFamily="50" charset="-128"/>
              </a:rPr>
              <a:t>)</a:t>
            </a:r>
            <a:endParaRPr lang="ja-JP" altLang="en-US" sz="1600" i="1" dirty="0">
              <a:latin typeface="HGP創英角ｺﾞｼｯｸUB" panose="020B0900000000000000" pitchFamily="50" charset="-128"/>
              <a:ea typeface="HGP創英角ｺﾞｼｯｸUB" panose="020B0900000000000000" pitchFamily="50" charset="-128"/>
            </a:endParaRPr>
          </a:p>
          <a:p>
            <a:r>
              <a:rPr lang="en-US" altLang="ja-JP" sz="1600" dirty="0" smtClean="0">
                <a:latin typeface="HGP創英角ｺﾞｼｯｸUB" panose="020B0900000000000000" pitchFamily="50" charset="-128"/>
                <a:ea typeface="HGP創英角ｺﾞｼｯｸUB" panose="020B0900000000000000" pitchFamily="50" charset="-128"/>
              </a:rPr>
              <a:t>ERROR</a:t>
            </a:r>
            <a:r>
              <a:rPr lang="en-US" altLang="ja-JP" sz="1600" dirty="0">
                <a:latin typeface="HGP創英角ｺﾞｼｯｸUB" panose="020B0900000000000000" pitchFamily="50" charset="-128"/>
                <a:ea typeface="HGP創英角ｺﾞｼｯｸUB" panose="020B0900000000000000" pitchFamily="50" charset="-128"/>
              </a:rPr>
              <a:t>: </a:t>
            </a:r>
            <a:r>
              <a:rPr lang="en-US" altLang="ja-JP" sz="1600" u="sng" dirty="0">
                <a:solidFill>
                  <a:srgbClr val="FF0000"/>
                </a:solidFill>
                <a:latin typeface="HGP創英角ｺﾞｼｯｸUB" panose="020B0900000000000000" pitchFamily="50" charset="-128"/>
                <a:ea typeface="HGP創英角ｺﾞｼｯｸUB" panose="020B0900000000000000" pitchFamily="50" charset="-128"/>
              </a:rPr>
              <a:t>requested WAL segment 0000001100000132000000EF has already been removed</a:t>
            </a:r>
          </a:p>
          <a:p>
            <a:r>
              <a:rPr lang="en-US" altLang="ja-JP" sz="1600" i="1" dirty="0" smtClean="0">
                <a:latin typeface="HGP創英角ｺﾞｼｯｸUB" panose="020B0900000000000000" pitchFamily="50" charset="-128"/>
                <a:ea typeface="HGP創英角ｺﾞｼｯｸUB" panose="020B0900000000000000" pitchFamily="50" charset="-128"/>
              </a:rPr>
              <a:t>(</a:t>
            </a:r>
            <a:r>
              <a:rPr lang="ja-JP" altLang="en-US" sz="1600" i="1" dirty="0" smtClean="0">
                <a:latin typeface="HGP創英角ｺﾞｼｯｸUB" panose="020B0900000000000000" pitchFamily="50" charset="-128"/>
                <a:ea typeface="HGP創英角ｺﾞｼｯｸUB" panose="020B0900000000000000" pitchFamily="50" charset="-128"/>
              </a:rPr>
              <a:t>この</a:t>
            </a:r>
            <a:r>
              <a:rPr lang="ja-JP" altLang="en-US" sz="1600" i="1" dirty="0">
                <a:latin typeface="HGP創英角ｺﾞｼｯｸUB" panose="020B0900000000000000" pitchFamily="50" charset="-128"/>
                <a:ea typeface="HGP創英角ｺﾞｼｯｸUB" panose="020B0900000000000000" pitchFamily="50" charset="-128"/>
              </a:rPr>
              <a:t>時の</a:t>
            </a:r>
            <a:r>
              <a:rPr lang="en-US" altLang="ja-JP" sz="1600" i="1" dirty="0">
                <a:latin typeface="HGP創英角ｺﾞｼｯｸUB" panose="020B0900000000000000" pitchFamily="50" charset="-128"/>
                <a:ea typeface="HGP創英角ｺﾞｼｯｸUB" panose="020B0900000000000000" pitchFamily="50" charset="-128"/>
              </a:rPr>
              <a:t>SQLSTATE</a:t>
            </a:r>
            <a:r>
              <a:rPr lang="ja-JP" altLang="en-US" sz="1600" i="1" dirty="0">
                <a:latin typeface="HGP創英角ｺﾞｼｯｸUB" panose="020B0900000000000000" pitchFamily="50" charset="-128"/>
                <a:ea typeface="HGP創英角ｺﾞｼｯｸUB" panose="020B0900000000000000" pitchFamily="50" charset="-128"/>
              </a:rPr>
              <a:t>は “</a:t>
            </a:r>
            <a:r>
              <a:rPr lang="en-US" altLang="ja-JP" sz="1600" i="1" dirty="0">
                <a:latin typeface="HGP創英角ｺﾞｼｯｸUB" panose="020B0900000000000000" pitchFamily="50" charset="-128"/>
                <a:ea typeface="HGP創英角ｺﾞｼｯｸUB" panose="020B0900000000000000" pitchFamily="50" charset="-128"/>
              </a:rPr>
              <a:t>58P01 </a:t>
            </a:r>
            <a:r>
              <a:rPr lang="en-US" altLang="ja-JP" sz="1600" i="1" dirty="0" err="1">
                <a:latin typeface="HGP創英角ｺﾞｼｯｸUB" panose="020B0900000000000000" pitchFamily="50" charset="-128"/>
                <a:ea typeface="HGP創英角ｺﾞｼｯｸUB" panose="020B0900000000000000" pitchFamily="50" charset="-128"/>
              </a:rPr>
              <a:t>undefined_file</a:t>
            </a:r>
            <a:r>
              <a:rPr lang="en-US" altLang="ja-JP" sz="1600" i="1" dirty="0">
                <a:latin typeface="HGP創英角ｺﾞｼｯｸUB" panose="020B0900000000000000" pitchFamily="50" charset="-128"/>
                <a:ea typeface="HGP創英角ｺﾞｼｯｸUB" panose="020B0900000000000000" pitchFamily="50" charset="-128"/>
              </a:rPr>
              <a:t>” </a:t>
            </a:r>
            <a:r>
              <a:rPr lang="ja-JP" altLang="en-US" sz="1600" i="1" dirty="0">
                <a:latin typeface="HGP創英角ｺﾞｼｯｸUB" panose="020B0900000000000000" pitchFamily="50" charset="-128"/>
                <a:ea typeface="HGP創英角ｺﾞｼｯｸUB" panose="020B0900000000000000" pitchFamily="50" charset="-128"/>
              </a:rPr>
              <a:t>です</a:t>
            </a:r>
            <a:r>
              <a:rPr lang="ja-JP" altLang="en-US" sz="1600" i="1" dirty="0" smtClean="0">
                <a:latin typeface="HGP創英角ｺﾞｼｯｸUB" panose="020B0900000000000000" pitchFamily="50" charset="-128"/>
                <a:ea typeface="HGP創英角ｺﾞｼｯｸUB" panose="020B0900000000000000" pitchFamily="50" charset="-128"/>
              </a:rPr>
              <a:t>。</a:t>
            </a:r>
            <a:r>
              <a:rPr lang="en-US" altLang="ja-JP" sz="1600" i="1" dirty="0" smtClean="0">
                <a:latin typeface="HGP創英角ｺﾞｼｯｸUB" panose="020B0900000000000000" pitchFamily="50" charset="-128"/>
                <a:ea typeface="HGP創英角ｺﾞｼｯｸUB" panose="020B0900000000000000" pitchFamily="50" charset="-128"/>
              </a:rPr>
              <a:t>)</a:t>
            </a:r>
            <a:endParaRPr lang="ja-JP" altLang="en-US" sz="1600" i="1" dirty="0">
              <a:latin typeface="HGP創英角ｺﾞｼｯｸUB" panose="020B0900000000000000" pitchFamily="50" charset="-128"/>
              <a:ea typeface="HGP創英角ｺﾞｼｯｸUB" panose="020B0900000000000000" pitchFamily="50" charset="-128"/>
            </a:endParaRPr>
          </a:p>
        </p:txBody>
      </p:sp>
      <p:sp>
        <p:nvSpPr>
          <p:cNvPr id="11" name="正方形/長方形 10"/>
          <p:cNvSpPr/>
          <p:nvPr/>
        </p:nvSpPr>
        <p:spPr>
          <a:xfrm>
            <a:off x="671196" y="4864099"/>
            <a:ext cx="7782674" cy="1445351"/>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r>
              <a:rPr lang="en-US" altLang="ja-JP" sz="1600" i="1" dirty="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sz="1600" i="1" dirty="0" smtClean="0">
                <a:solidFill>
                  <a:schemeClr val="tx1"/>
                </a:solidFill>
                <a:latin typeface="HGP創英角ｺﾞｼｯｸUB" panose="020B0900000000000000" pitchFamily="50" charset="-128"/>
                <a:ea typeface="HGP創英角ｺﾞｼｯｸUB" panose="020B0900000000000000" pitchFamily="50" charset="-128"/>
              </a:rPr>
              <a:t>エラーメッセージ</a:t>
            </a:r>
            <a:r>
              <a:rPr lang="ja-JP" altLang="en-US" sz="1600" i="1" dirty="0">
                <a:solidFill>
                  <a:schemeClr val="tx1"/>
                </a:solidFill>
                <a:latin typeface="HGP創英角ｺﾞｼｯｸUB" panose="020B0900000000000000" pitchFamily="50" charset="-128"/>
                <a:ea typeface="HGP創英角ｺﾞｼｯｸUB" panose="020B0900000000000000" pitchFamily="50" charset="-128"/>
              </a:rPr>
              <a:t>が繰り返し出力されます</a:t>
            </a:r>
            <a:r>
              <a:rPr lang="ja-JP" altLang="en-US" sz="1600" i="1" dirty="0" smtClean="0">
                <a:solidFill>
                  <a:schemeClr val="tx1"/>
                </a:solidFill>
                <a:latin typeface="HGP創英角ｺﾞｼｯｸUB" panose="020B0900000000000000" pitchFamily="50" charset="-128"/>
                <a:ea typeface="HGP創英角ｺﾞｼｯｸUB" panose="020B0900000000000000" pitchFamily="50" charset="-128"/>
              </a:rPr>
              <a:t>。</a:t>
            </a:r>
            <a:r>
              <a:rPr lang="en-US" altLang="ja-JP" sz="1600" i="1" dirty="0" smtClean="0">
                <a:solidFill>
                  <a:schemeClr val="tx1"/>
                </a:solidFill>
                <a:latin typeface="HGP創英角ｺﾞｼｯｸUB" panose="020B0900000000000000" pitchFamily="50" charset="-128"/>
                <a:ea typeface="HGP創英角ｺﾞｼｯｸUB" panose="020B0900000000000000" pitchFamily="50" charset="-128"/>
              </a:rPr>
              <a:t>)</a:t>
            </a:r>
            <a:endParaRPr lang="ja-JP" altLang="en-US" sz="1600" i="1" dirty="0">
              <a:solidFill>
                <a:schemeClr val="tx1"/>
              </a:solidFill>
              <a:latin typeface="HGP創英角ｺﾞｼｯｸUB" panose="020B0900000000000000" pitchFamily="50" charset="-128"/>
              <a:ea typeface="HGP創英角ｺﾞｼｯｸUB" panose="020B0900000000000000" pitchFamily="50" charset="-128"/>
            </a:endParaRPr>
          </a:p>
          <a:p>
            <a:r>
              <a:rPr lang="en-US" altLang="ja-JP" sz="1600" dirty="0" smtClean="0">
                <a:solidFill>
                  <a:schemeClr val="tx1"/>
                </a:solidFill>
                <a:latin typeface="HGP創英角ｺﾞｼｯｸUB" panose="020B0900000000000000" pitchFamily="50" charset="-128"/>
                <a:ea typeface="HGP創英角ｺﾞｼｯｸUB" panose="020B0900000000000000" pitchFamily="50" charset="-128"/>
              </a:rPr>
              <a:t>LOG</a:t>
            </a:r>
            <a:r>
              <a:rPr lang="en-US" altLang="ja-JP" sz="1600" dirty="0">
                <a:solidFill>
                  <a:schemeClr val="tx1"/>
                </a:solidFill>
                <a:latin typeface="HGP創英角ｺﾞｼｯｸUB" panose="020B0900000000000000" pitchFamily="50" charset="-128"/>
                <a:ea typeface="HGP創英角ｺﾞｼｯｸUB" panose="020B0900000000000000" pitchFamily="50" charset="-128"/>
              </a:rPr>
              <a:t>: started streaming WAL from primary at 132/EF000000 on timeline 17</a:t>
            </a:r>
          </a:p>
          <a:p>
            <a:r>
              <a:rPr lang="en-US" altLang="ja-JP" sz="1600" dirty="0">
                <a:solidFill>
                  <a:schemeClr val="tx1"/>
                </a:solidFill>
                <a:latin typeface="HGP創英角ｺﾞｼｯｸUB" panose="020B0900000000000000" pitchFamily="50" charset="-128"/>
                <a:ea typeface="HGP創英角ｺﾞｼｯｸUB" panose="020B0900000000000000" pitchFamily="50" charset="-128"/>
              </a:rPr>
              <a:t>FATAL: </a:t>
            </a:r>
            <a:r>
              <a:rPr lang="en-US" altLang="ja-JP" sz="1600" u="sng" dirty="0">
                <a:solidFill>
                  <a:srgbClr val="FF0000"/>
                </a:solidFill>
                <a:latin typeface="HGP創英角ｺﾞｼｯｸUB" panose="020B0900000000000000" pitchFamily="50" charset="-128"/>
                <a:ea typeface="HGP創英角ｺﾞｼｯｸUB" panose="020B0900000000000000" pitchFamily="50" charset="-128"/>
              </a:rPr>
              <a:t>could not receive data from WAL stream: ERROR: requested WAL segment 0000001100000132000000EF has already been removed</a:t>
            </a:r>
          </a:p>
          <a:p>
            <a:r>
              <a:rPr lang="en-US" altLang="ja-JP" sz="1600" i="1" dirty="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sz="1600" i="1" dirty="0" smtClean="0">
                <a:solidFill>
                  <a:schemeClr val="tx1"/>
                </a:solidFill>
                <a:latin typeface="HGP創英角ｺﾞｼｯｸUB" panose="020B0900000000000000" pitchFamily="50" charset="-128"/>
                <a:ea typeface="HGP創英角ｺﾞｼｯｸUB" panose="020B0900000000000000" pitchFamily="50" charset="-128"/>
              </a:rPr>
              <a:t>この</a:t>
            </a:r>
            <a:r>
              <a:rPr lang="ja-JP" altLang="en-US" sz="1600" i="1" dirty="0">
                <a:solidFill>
                  <a:schemeClr val="tx1"/>
                </a:solidFill>
                <a:latin typeface="HGP創英角ｺﾞｼｯｸUB" panose="020B0900000000000000" pitchFamily="50" charset="-128"/>
                <a:ea typeface="HGP創英角ｺﾞｼｯｸUB" panose="020B0900000000000000" pitchFamily="50" charset="-128"/>
              </a:rPr>
              <a:t>時の</a:t>
            </a:r>
            <a:r>
              <a:rPr lang="en-US" altLang="ja-JP" sz="1600" i="1" dirty="0">
                <a:solidFill>
                  <a:schemeClr val="tx1"/>
                </a:solidFill>
                <a:latin typeface="HGP創英角ｺﾞｼｯｸUB" panose="020B0900000000000000" pitchFamily="50" charset="-128"/>
                <a:ea typeface="HGP創英角ｺﾞｼｯｸUB" panose="020B0900000000000000" pitchFamily="50" charset="-128"/>
              </a:rPr>
              <a:t>SQLSTATE</a:t>
            </a:r>
            <a:r>
              <a:rPr lang="ja-JP" altLang="en-US" sz="1600" i="1" dirty="0">
                <a:solidFill>
                  <a:schemeClr val="tx1"/>
                </a:solidFill>
                <a:latin typeface="HGP創英角ｺﾞｼｯｸUB" panose="020B0900000000000000" pitchFamily="50" charset="-128"/>
                <a:ea typeface="HGP創英角ｺﾞｼｯｸUB" panose="020B0900000000000000" pitchFamily="50" charset="-128"/>
              </a:rPr>
              <a:t>は “</a:t>
            </a:r>
            <a:r>
              <a:rPr lang="en-US" altLang="ja-JP" sz="1600" i="1" dirty="0">
                <a:solidFill>
                  <a:schemeClr val="tx1"/>
                </a:solidFill>
                <a:latin typeface="HGP創英角ｺﾞｼｯｸUB" panose="020B0900000000000000" pitchFamily="50" charset="-128"/>
                <a:ea typeface="HGP創英角ｺﾞｼｯｸUB" panose="020B0900000000000000" pitchFamily="50" charset="-128"/>
              </a:rPr>
              <a:t>XX000 </a:t>
            </a:r>
            <a:r>
              <a:rPr lang="en-US" altLang="ja-JP" sz="1600" i="1" dirty="0" err="1">
                <a:solidFill>
                  <a:schemeClr val="tx1"/>
                </a:solidFill>
                <a:latin typeface="HGP創英角ｺﾞｼｯｸUB" panose="020B0900000000000000" pitchFamily="50" charset="-128"/>
                <a:ea typeface="HGP創英角ｺﾞｼｯｸUB" panose="020B0900000000000000" pitchFamily="50" charset="-128"/>
              </a:rPr>
              <a:t>internal_error</a:t>
            </a:r>
            <a:r>
              <a:rPr lang="en-US" altLang="ja-JP" sz="1600" i="1"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sz="1600" i="1" dirty="0">
                <a:solidFill>
                  <a:schemeClr val="tx1"/>
                </a:solidFill>
                <a:latin typeface="HGP創英角ｺﾞｼｯｸUB" panose="020B0900000000000000" pitchFamily="50" charset="-128"/>
                <a:ea typeface="HGP創英角ｺﾞｼｯｸUB" panose="020B0900000000000000" pitchFamily="50" charset="-128"/>
              </a:rPr>
              <a:t>です</a:t>
            </a:r>
            <a:r>
              <a:rPr lang="ja-JP" altLang="en-US" sz="1600" i="1" dirty="0" smtClean="0">
                <a:solidFill>
                  <a:schemeClr val="tx1"/>
                </a:solidFill>
                <a:latin typeface="HGP創英角ｺﾞｼｯｸUB" panose="020B0900000000000000" pitchFamily="50" charset="-128"/>
                <a:ea typeface="HGP創英角ｺﾞｼｯｸUB" panose="020B0900000000000000" pitchFamily="50" charset="-128"/>
              </a:rPr>
              <a:t>。</a:t>
            </a:r>
            <a:r>
              <a:rPr lang="en-US" altLang="ja-JP" sz="1600" i="1" dirty="0" smtClean="0">
                <a:solidFill>
                  <a:schemeClr val="tx1"/>
                </a:solidFill>
                <a:latin typeface="HGP創英角ｺﾞｼｯｸUB" panose="020B0900000000000000" pitchFamily="50" charset="-128"/>
                <a:ea typeface="HGP創英角ｺﾞｼｯｸUB" panose="020B0900000000000000" pitchFamily="50" charset="-128"/>
              </a:rPr>
              <a:t>)</a:t>
            </a:r>
            <a:endParaRPr kumimoji="1" lang="ja-JP" altLang="en-US" sz="1600" i="1"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2" name="角丸四角形吹き出し 11"/>
          <p:cNvSpPr/>
          <p:nvPr/>
        </p:nvSpPr>
        <p:spPr>
          <a:xfrm>
            <a:off x="6210300" y="3835400"/>
            <a:ext cx="2608523" cy="1263470"/>
          </a:xfrm>
          <a:prstGeom prst="wedgeRoundRectCallout">
            <a:avLst>
              <a:gd name="adj1" fmla="val -28829"/>
              <a:gd name="adj2" fmla="val -47382"/>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latin typeface="HGP創英角ｺﾞｼｯｸUB" panose="020B0900000000000000" pitchFamily="50" charset="-128"/>
                <a:ea typeface="HGP創英角ｺﾞｼｯｸUB" panose="020B0900000000000000" pitchFamily="50" charset="-128"/>
              </a:rPr>
              <a:t>いずれのサーバにも</a:t>
            </a:r>
            <a:endParaRPr lang="en-US" altLang="ja-JP" dirty="0" smtClean="0">
              <a:solidFill>
                <a:schemeClr val="tx1"/>
              </a:solidFill>
              <a:latin typeface="HGP創英角ｺﾞｼｯｸUB" panose="020B0900000000000000" pitchFamily="50" charset="-128"/>
              <a:ea typeface="HGP創英角ｺﾞｼｯｸUB" panose="020B0900000000000000" pitchFamily="50" charset="-128"/>
            </a:endParaRPr>
          </a:p>
          <a:p>
            <a:r>
              <a:rPr lang="en-US" altLang="ja-JP" dirty="0" smtClean="0">
                <a:solidFill>
                  <a:schemeClr val="tx1"/>
                </a:solidFill>
                <a:latin typeface="HGP創英角ｺﾞｼｯｸUB" panose="020B0900000000000000" pitchFamily="50" charset="-128"/>
                <a:ea typeface="HGP創英角ｺﾞｼｯｸUB" panose="020B0900000000000000" pitchFamily="50" charset="-128"/>
              </a:rPr>
              <a:t>WAL</a:t>
            </a:r>
            <a:r>
              <a:rPr lang="ja-JP" altLang="en-US" dirty="0" err="1" smtClean="0">
                <a:solidFill>
                  <a:schemeClr val="tx1"/>
                </a:solidFill>
                <a:latin typeface="HGP創英角ｺﾞｼｯｸUB" panose="020B0900000000000000" pitchFamily="50" charset="-128"/>
                <a:ea typeface="HGP創英角ｺﾞｼｯｸUB" panose="020B0900000000000000" pitchFamily="50" charset="-128"/>
              </a:rPr>
              <a:t>が削</a:t>
            </a:r>
            <a:r>
              <a:rPr lang="ja-JP" altLang="en-US" dirty="0" smtClean="0">
                <a:solidFill>
                  <a:schemeClr val="tx1"/>
                </a:solidFill>
                <a:latin typeface="HGP創英角ｺﾞｼｯｸUB" panose="020B0900000000000000" pitchFamily="50" charset="-128"/>
                <a:ea typeface="HGP創英角ｺﾞｼｯｸUB" panose="020B0900000000000000" pitchFamily="50" charset="-128"/>
              </a:rPr>
              <a:t>除された旨の</a:t>
            </a:r>
            <a:endParaRPr lang="en-US" altLang="ja-JP" dirty="0"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dirty="0" smtClean="0">
                <a:solidFill>
                  <a:schemeClr val="tx1"/>
                </a:solidFill>
                <a:latin typeface="HGP創英角ｺﾞｼｯｸUB" panose="020B0900000000000000" pitchFamily="50" charset="-128"/>
                <a:ea typeface="HGP創英角ｺﾞｼｯｸUB" panose="020B0900000000000000" pitchFamily="50" charset="-128"/>
              </a:rPr>
              <a:t>メッセージが出力される</a:t>
            </a:r>
            <a:endPar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23</a:t>
            </a:fld>
            <a:endParaRPr lang="en-US" altLang="ja-JP"/>
          </a:p>
        </p:txBody>
      </p:sp>
    </p:spTree>
    <p:extLst>
      <p:ext uri="{BB962C8B-B14F-4D97-AF65-F5344CB8AC3E}">
        <p14:creationId xmlns:p14="http://schemas.microsoft.com/office/powerpoint/2010/main" val="16717440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運用</a:t>
            </a:r>
            <a:r>
              <a:rPr lang="ja-JP" altLang="en-US" dirty="0"/>
              <a:t>時</a:t>
            </a:r>
            <a:r>
              <a:rPr lang="ja-JP" altLang="en-US" dirty="0" smtClean="0"/>
              <a:t>に知っておきたいこと</a:t>
            </a:r>
            <a:r>
              <a:rPr lang="ja-JP" altLang="en-US" dirty="0"/>
              <a:t>②</a:t>
            </a:r>
            <a:endParaRPr lang="en-US" altLang="ja-JP" dirty="0"/>
          </a:p>
        </p:txBody>
      </p:sp>
      <p:grpSp>
        <p:nvGrpSpPr>
          <p:cNvPr id="5" name="グループ化 4"/>
          <p:cNvGrpSpPr/>
          <p:nvPr/>
        </p:nvGrpSpPr>
        <p:grpSpPr>
          <a:xfrm>
            <a:off x="289501" y="1246115"/>
            <a:ext cx="8041699" cy="895390"/>
            <a:chOff x="5315150" y="2188526"/>
            <a:chExt cx="7406924" cy="895390"/>
          </a:xfrm>
        </p:grpSpPr>
        <p:sp>
          <p:nvSpPr>
            <p:cNvPr id="6" name="テキスト ボックス 5"/>
            <p:cNvSpPr txBox="1"/>
            <p:nvPr/>
          </p:nvSpPr>
          <p:spPr>
            <a:xfrm>
              <a:off x="5428138" y="2622251"/>
              <a:ext cx="7293936" cy="461665"/>
            </a:xfrm>
            <a:prstGeom prst="rect">
              <a:avLst/>
            </a:prstGeom>
            <a:noFill/>
          </p:spPr>
          <p:txBody>
            <a:bodyPr wrap="square" rtlCol="0">
              <a:spAutoFit/>
            </a:bodyPr>
            <a:lstStyle/>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レプリケーション状態</a:t>
              </a:r>
              <a:r>
                <a:rPr lang="ja-JP" altLang="en-US" sz="2400" dirty="0">
                  <a:latin typeface="HGP創英角ｺﾞｼｯｸUB" panose="020B0900000000000000" pitchFamily="50" charset="-128"/>
                  <a:ea typeface="HGP創英角ｺﾞｼｯｸUB" panose="020B0900000000000000" pitchFamily="50" charset="-128"/>
                </a:rPr>
                <a:t>はどのように確認</a:t>
              </a:r>
              <a:r>
                <a:rPr lang="ja-JP" altLang="en-US" sz="2400" dirty="0" smtClean="0">
                  <a:latin typeface="HGP創英角ｺﾞｼｯｸUB" panose="020B0900000000000000" pitchFamily="50" charset="-128"/>
                  <a:ea typeface="HGP創英角ｺﾞｼｯｸUB" panose="020B0900000000000000" pitchFamily="50" charset="-128"/>
                </a:rPr>
                <a:t>できますか</a:t>
              </a:r>
              <a:r>
                <a:rPr lang="ja-JP" altLang="en-US" sz="2400" dirty="0">
                  <a:latin typeface="HGP創英角ｺﾞｼｯｸUB" panose="020B0900000000000000" pitchFamily="50" charset="-128"/>
                  <a:ea typeface="HGP創英角ｺﾞｼｯｸUB" panose="020B0900000000000000" pitchFamily="50" charset="-128"/>
                </a:rPr>
                <a:t>？</a:t>
              </a:r>
            </a:p>
          </p:txBody>
        </p:sp>
        <p:grpSp>
          <p:nvGrpSpPr>
            <p:cNvPr id="7" name="グループ化 6"/>
            <p:cNvGrpSpPr/>
            <p:nvPr/>
          </p:nvGrpSpPr>
          <p:grpSpPr>
            <a:xfrm>
              <a:off x="5315150" y="2188526"/>
              <a:ext cx="2673952" cy="535576"/>
              <a:chOff x="5429450" y="2150426"/>
              <a:chExt cx="2673952" cy="535576"/>
            </a:xfrm>
          </p:grpSpPr>
          <p:sp>
            <p:nvSpPr>
              <p:cNvPr id="8" name="円/楕円 7"/>
              <p:cNvSpPr/>
              <p:nvPr/>
            </p:nvSpPr>
            <p:spPr>
              <a:xfrm>
                <a:off x="5429450" y="2193406"/>
                <a:ext cx="451571" cy="492596"/>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dirty="0" smtClean="0"/>
                  <a:t>Q</a:t>
                </a:r>
                <a:endParaRPr kumimoji="1" lang="ja-JP" altLang="en-US" sz="2800" b="1" dirty="0"/>
              </a:p>
            </p:txBody>
          </p:sp>
          <p:sp>
            <p:nvSpPr>
              <p:cNvPr id="9" name="正方形/長方形 8"/>
              <p:cNvSpPr/>
              <p:nvPr/>
            </p:nvSpPr>
            <p:spPr>
              <a:xfrm>
                <a:off x="5881020" y="2150426"/>
                <a:ext cx="2222382" cy="523220"/>
              </a:xfrm>
              <a:prstGeom prst="rect">
                <a:avLst/>
              </a:prstGeom>
            </p:spPr>
            <p:txBody>
              <a:bodyPr wrap="none">
                <a:spAutoFit/>
              </a:bodyPr>
              <a:lstStyle/>
              <a:p>
                <a:r>
                  <a:rPr lang="ja-JP" altLang="en-US" sz="2800" b="1" smtClean="0">
                    <a:solidFill>
                      <a:schemeClr val="accent1"/>
                    </a:solidFill>
                    <a:latin typeface="HGP創英角ｺﾞｼｯｸUB" panose="020B0900000000000000" pitchFamily="50" charset="-128"/>
                    <a:ea typeface="HGP創英角ｺﾞｼｯｸUB" panose="020B0900000000000000" pitchFamily="50" charset="-128"/>
                  </a:rPr>
                  <a:t>知りたいこと②</a:t>
                </a:r>
                <a:endParaRPr lang="en-US" altLang="ja-JP" sz="2800" b="1">
                  <a:solidFill>
                    <a:schemeClr val="accent1"/>
                  </a:solidFill>
                  <a:latin typeface="HGP創英角ｺﾞｼｯｸUB" panose="020B0900000000000000" pitchFamily="50" charset="-128"/>
                  <a:ea typeface="HGP創英角ｺﾞｼｯｸUB" panose="020B0900000000000000" pitchFamily="50" charset="-128"/>
                </a:endParaRPr>
              </a:p>
            </p:txBody>
          </p:sp>
        </p:grpSp>
      </p:grpSp>
      <p:grpSp>
        <p:nvGrpSpPr>
          <p:cNvPr id="22" name="グループ化 21"/>
          <p:cNvGrpSpPr/>
          <p:nvPr/>
        </p:nvGrpSpPr>
        <p:grpSpPr>
          <a:xfrm>
            <a:off x="287336" y="2950161"/>
            <a:ext cx="8041699" cy="1264722"/>
            <a:chOff x="5315150" y="2188526"/>
            <a:chExt cx="7406924" cy="1264722"/>
          </a:xfrm>
        </p:grpSpPr>
        <p:sp>
          <p:nvSpPr>
            <p:cNvPr id="23" name="テキスト ボックス 22"/>
            <p:cNvSpPr txBox="1"/>
            <p:nvPr/>
          </p:nvSpPr>
          <p:spPr>
            <a:xfrm>
              <a:off x="5428138" y="2622251"/>
              <a:ext cx="7293936" cy="830997"/>
            </a:xfrm>
            <a:prstGeom prst="rect">
              <a:avLst/>
            </a:prstGeom>
            <a:noFill/>
          </p:spPr>
          <p:txBody>
            <a:bodyPr wrap="square" rtlCol="0">
              <a:spAutoFit/>
            </a:bodyPr>
            <a:lstStyle/>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レプリケーション</a:t>
              </a:r>
              <a:r>
                <a:rPr lang="ja-JP" altLang="en-US" sz="2400" dirty="0">
                  <a:latin typeface="HGP創英角ｺﾞｼｯｸUB" panose="020B0900000000000000" pitchFamily="50" charset="-128"/>
                  <a:ea typeface="HGP創英角ｺﾞｼｯｸUB" panose="020B0900000000000000" pitchFamily="50" charset="-128"/>
                </a:rPr>
                <a:t>の接続</a:t>
              </a:r>
              <a:r>
                <a:rPr lang="ja-JP" altLang="en-US" sz="2400" dirty="0" smtClean="0">
                  <a:latin typeface="HGP創英角ｺﾞｼｯｸUB" panose="020B0900000000000000" pitchFamily="50" charset="-128"/>
                  <a:ea typeface="HGP創英角ｺﾞｼｯｸUB" panose="020B0900000000000000" pitchFamily="50" charset="-128"/>
                </a:rPr>
                <a:t>状態や進捗情報は、</a:t>
              </a:r>
              <a:endParaRPr lang="en-US" altLang="ja-JP" sz="2400" dirty="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err="1" smtClean="0">
                  <a:latin typeface="HGP創英角ｺﾞｼｯｸUB" panose="020B0900000000000000" pitchFamily="50" charset="-128"/>
                  <a:ea typeface="HGP創英角ｺﾞｼｯｸUB" panose="020B0900000000000000" pitchFamily="50" charset="-128"/>
                </a:rPr>
                <a:t>pg_stat_replication</a:t>
              </a:r>
              <a:r>
                <a:rPr lang="ja-JP" altLang="en-US" sz="2400" dirty="0" smtClean="0">
                  <a:latin typeface="HGP創英角ｺﾞｼｯｸUB" panose="020B0900000000000000" pitchFamily="50" charset="-128"/>
                  <a:ea typeface="HGP創英角ｺﾞｼｯｸUB" panose="020B0900000000000000" pitchFamily="50" charset="-128"/>
                </a:rPr>
                <a:t>ビューを用いて確認することができます。</a:t>
              </a:r>
              <a:endParaRPr lang="en-US" altLang="ja-JP" sz="2400" dirty="0" smtClean="0">
                <a:latin typeface="HGP創英角ｺﾞｼｯｸUB" panose="020B0900000000000000" pitchFamily="50" charset="-128"/>
                <a:ea typeface="HGP創英角ｺﾞｼｯｸUB" panose="020B0900000000000000" pitchFamily="50" charset="-128"/>
              </a:endParaRPr>
            </a:p>
          </p:txBody>
        </p:sp>
        <p:grpSp>
          <p:nvGrpSpPr>
            <p:cNvPr id="24" name="グループ化 23"/>
            <p:cNvGrpSpPr/>
            <p:nvPr/>
          </p:nvGrpSpPr>
          <p:grpSpPr>
            <a:xfrm>
              <a:off x="5315150" y="2188526"/>
              <a:ext cx="3570169" cy="535576"/>
              <a:chOff x="5429450" y="2150426"/>
              <a:chExt cx="3570169" cy="535576"/>
            </a:xfrm>
          </p:grpSpPr>
          <p:sp>
            <p:nvSpPr>
              <p:cNvPr id="25" name="円/楕円 24"/>
              <p:cNvSpPr/>
              <p:nvPr/>
            </p:nvSpPr>
            <p:spPr>
              <a:xfrm>
                <a:off x="5429450" y="2193406"/>
                <a:ext cx="451571" cy="492596"/>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2800" b="1"/>
                  <a:t>A</a:t>
                </a:r>
                <a:endParaRPr kumimoji="1" lang="ja-JP" altLang="en-US" sz="2800" b="1"/>
              </a:p>
            </p:txBody>
          </p:sp>
          <p:sp>
            <p:nvSpPr>
              <p:cNvPr id="26" name="正方形/長方形 25"/>
              <p:cNvSpPr/>
              <p:nvPr/>
            </p:nvSpPr>
            <p:spPr>
              <a:xfrm>
                <a:off x="5881020" y="2150426"/>
                <a:ext cx="3118599" cy="523220"/>
              </a:xfrm>
              <a:prstGeom prst="rect">
                <a:avLst/>
              </a:prstGeom>
            </p:spPr>
            <p:txBody>
              <a:bodyPr wrap="none">
                <a:spAutoFit/>
              </a:bodyPr>
              <a:lstStyle/>
              <a:p>
                <a:r>
                  <a:rPr lang="en-US" altLang="ja-JP" sz="2800" b="1" err="1" smtClean="0">
                    <a:solidFill>
                      <a:schemeClr val="accent2"/>
                    </a:solidFill>
                    <a:latin typeface="HGP創英角ｺﾞｼｯｸUB" panose="020B0900000000000000" pitchFamily="50" charset="-128"/>
                    <a:ea typeface="HGP創英角ｺﾞｼｯｸUB" panose="020B0900000000000000" pitchFamily="50" charset="-128"/>
                  </a:rPr>
                  <a:t>PGECons</a:t>
                </a:r>
                <a:r>
                  <a:rPr lang="ja-JP" altLang="en-US" sz="2800" b="1" smtClean="0">
                    <a:solidFill>
                      <a:schemeClr val="accent2"/>
                    </a:solidFill>
                    <a:latin typeface="HGP創英角ｺﾞｼｯｸUB" panose="020B0900000000000000" pitchFamily="50" charset="-128"/>
                    <a:ea typeface="HGP創英角ｺﾞｼｯｸUB" panose="020B0900000000000000" pitchFamily="50" charset="-128"/>
                  </a:rPr>
                  <a:t>の調査結果</a:t>
                </a:r>
                <a:endParaRPr lang="en-US" altLang="ja-JP" sz="2800" b="1">
                  <a:solidFill>
                    <a:schemeClr val="accent2"/>
                  </a:solidFill>
                  <a:latin typeface="HGP創英角ｺﾞｼｯｸUB" panose="020B0900000000000000" pitchFamily="50" charset="-128"/>
                  <a:ea typeface="HGP創英角ｺﾞｼｯｸUB" panose="020B0900000000000000" pitchFamily="50" charset="-128"/>
                </a:endParaRPr>
              </a:p>
            </p:txBody>
          </p:sp>
        </p:grpSp>
      </p:grpSp>
      <p:sp>
        <p:nvSpPr>
          <p:cNvPr id="11" name="スライド番号プレースホルダー 10"/>
          <p:cNvSpPr>
            <a:spLocks noGrp="1"/>
          </p:cNvSpPr>
          <p:nvPr>
            <p:ph type="sldNum" sz="quarter" idx="11"/>
          </p:nvPr>
        </p:nvSpPr>
        <p:spPr/>
        <p:txBody>
          <a:bodyPr/>
          <a:lstStyle/>
          <a:p>
            <a:pPr>
              <a:defRPr/>
            </a:pPr>
            <a:fld id="{812ED189-0CCE-4343-8A10-1AB987F6AEA1}" type="slidenum">
              <a:rPr lang="en-US" altLang="ja-JP" smtClean="0"/>
              <a:pPr>
                <a:defRPr/>
              </a:pPr>
              <a:t>24</a:t>
            </a:fld>
            <a:endParaRPr lang="en-US" altLang="ja-JP"/>
          </a:p>
        </p:txBody>
      </p:sp>
    </p:spTree>
    <p:extLst>
      <p:ext uri="{BB962C8B-B14F-4D97-AF65-F5344CB8AC3E}">
        <p14:creationId xmlns:p14="http://schemas.microsoft.com/office/powerpoint/2010/main" val="10611839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運用時に知っておきたい</a:t>
            </a:r>
            <a:r>
              <a:rPr lang="ja-JP" altLang="en-US" dirty="0" smtClean="0"/>
              <a:t>こと②</a:t>
            </a:r>
            <a:endParaRPr kumimoji="1" lang="ja-JP" altLang="en-US" dirty="0"/>
          </a:p>
        </p:txBody>
      </p:sp>
      <p:grpSp>
        <p:nvGrpSpPr>
          <p:cNvPr id="11" name="グループ化 10"/>
          <p:cNvGrpSpPr/>
          <p:nvPr/>
        </p:nvGrpSpPr>
        <p:grpSpPr>
          <a:xfrm>
            <a:off x="289501" y="1246115"/>
            <a:ext cx="8041699" cy="895390"/>
            <a:chOff x="5315150" y="2188526"/>
            <a:chExt cx="7406924" cy="895390"/>
          </a:xfrm>
        </p:grpSpPr>
        <p:sp>
          <p:nvSpPr>
            <p:cNvPr id="12" name="テキスト ボックス 11"/>
            <p:cNvSpPr txBox="1"/>
            <p:nvPr/>
          </p:nvSpPr>
          <p:spPr>
            <a:xfrm>
              <a:off x="5428138" y="2622251"/>
              <a:ext cx="7293936" cy="461665"/>
            </a:xfrm>
            <a:prstGeom prst="rect">
              <a:avLst/>
            </a:prstGeom>
            <a:noFill/>
          </p:spPr>
          <p:txBody>
            <a:bodyPr wrap="square" rtlCol="0">
              <a:spAutoFit/>
            </a:bodyPr>
            <a:lstStyle/>
            <a:p>
              <a:pPr>
                <a:buClr>
                  <a:schemeClr val="bg2">
                    <a:lumMod val="25000"/>
                  </a:schemeClr>
                </a:buClr>
                <a:buSzPct val="60000"/>
              </a:pPr>
              <a:r>
                <a:rPr lang="ja-JP" altLang="en-US" sz="2400" smtClean="0">
                  <a:latin typeface="HGP創英角ｺﾞｼｯｸUB" panose="020B0900000000000000" pitchFamily="50" charset="-128"/>
                  <a:ea typeface="HGP創英角ｺﾞｼｯｸUB" panose="020B0900000000000000" pitchFamily="50" charset="-128"/>
                </a:rPr>
                <a:t>・ </a:t>
              </a:r>
              <a:r>
                <a:rPr lang="ja-JP" altLang="en-US" sz="2400">
                  <a:latin typeface="HGP創英角ｺﾞｼｯｸUB" panose="020B0900000000000000" pitchFamily="50" charset="-128"/>
                  <a:ea typeface="HGP創英角ｺﾞｼｯｸUB" panose="020B0900000000000000" pitchFamily="50" charset="-128"/>
                </a:rPr>
                <a:t>レプリケーションの接続</a:t>
              </a:r>
              <a:r>
                <a:rPr lang="ja-JP" altLang="en-US" sz="2400" smtClean="0">
                  <a:latin typeface="HGP創英角ｺﾞｼｯｸUB" panose="020B0900000000000000" pitchFamily="50" charset="-128"/>
                  <a:ea typeface="HGP創英角ｺﾞｼｯｸUB" panose="020B0900000000000000" pitchFamily="50" charset="-128"/>
                </a:rPr>
                <a:t>状態、進捗確認などを確認できます</a:t>
              </a:r>
              <a:endParaRPr lang="en-US" altLang="ja-JP" sz="2400">
                <a:latin typeface="HGP創英角ｺﾞｼｯｸUB" panose="020B0900000000000000" pitchFamily="50" charset="-128"/>
                <a:ea typeface="HGP創英角ｺﾞｼｯｸUB" panose="020B0900000000000000" pitchFamily="50" charset="-128"/>
              </a:endParaRPr>
            </a:p>
          </p:txBody>
        </p:sp>
        <p:grpSp>
          <p:nvGrpSpPr>
            <p:cNvPr id="13" name="グループ化 12"/>
            <p:cNvGrpSpPr/>
            <p:nvPr/>
          </p:nvGrpSpPr>
          <p:grpSpPr>
            <a:xfrm>
              <a:off x="5315150" y="2188526"/>
              <a:ext cx="3570169" cy="535576"/>
              <a:chOff x="5429450" y="2150426"/>
              <a:chExt cx="3570169" cy="535576"/>
            </a:xfrm>
          </p:grpSpPr>
          <p:sp>
            <p:nvSpPr>
              <p:cNvPr id="14" name="円/楕円 13"/>
              <p:cNvSpPr/>
              <p:nvPr/>
            </p:nvSpPr>
            <p:spPr>
              <a:xfrm>
                <a:off x="5429450" y="2193406"/>
                <a:ext cx="451571" cy="492596"/>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2800" b="1"/>
                  <a:t>A</a:t>
                </a:r>
                <a:endParaRPr lang="ja-JP" altLang="en-US" sz="2800" b="1"/>
              </a:p>
            </p:txBody>
          </p:sp>
          <p:sp>
            <p:nvSpPr>
              <p:cNvPr id="15" name="正方形/長方形 14"/>
              <p:cNvSpPr/>
              <p:nvPr/>
            </p:nvSpPr>
            <p:spPr>
              <a:xfrm>
                <a:off x="5881020" y="2150426"/>
                <a:ext cx="3118599" cy="523220"/>
              </a:xfrm>
              <a:prstGeom prst="rect">
                <a:avLst/>
              </a:prstGeom>
            </p:spPr>
            <p:txBody>
              <a:bodyPr wrap="none">
                <a:spAutoFit/>
              </a:bodyPr>
              <a:lstStyle/>
              <a:p>
                <a:r>
                  <a:rPr lang="en-US" altLang="ja-JP" sz="2800" b="1" dirty="0" err="1">
                    <a:solidFill>
                      <a:schemeClr val="accent2"/>
                    </a:solidFill>
                    <a:latin typeface="HGP創英角ｺﾞｼｯｸUB" panose="020B0900000000000000" pitchFamily="50" charset="-128"/>
                    <a:ea typeface="HGP創英角ｺﾞｼｯｸUB" panose="020B0900000000000000" pitchFamily="50" charset="-128"/>
                  </a:rPr>
                  <a:t>PGECons</a:t>
                </a:r>
                <a:r>
                  <a:rPr lang="ja-JP" altLang="en-US" sz="2800" b="1" dirty="0">
                    <a:solidFill>
                      <a:schemeClr val="accent2"/>
                    </a:solidFill>
                    <a:latin typeface="HGP創英角ｺﾞｼｯｸUB" panose="020B0900000000000000" pitchFamily="50" charset="-128"/>
                    <a:ea typeface="HGP創英角ｺﾞｼｯｸUB" panose="020B0900000000000000" pitchFamily="50" charset="-128"/>
                  </a:rPr>
                  <a:t>の調査結果</a:t>
                </a:r>
                <a:endParaRPr lang="en-US" altLang="ja-JP" sz="2800" b="1" dirty="0">
                  <a:solidFill>
                    <a:schemeClr val="accent2"/>
                  </a:solidFill>
                  <a:latin typeface="HGP創英角ｺﾞｼｯｸUB" panose="020B0900000000000000" pitchFamily="50" charset="-128"/>
                  <a:ea typeface="HGP創英角ｺﾞｼｯｸUB" panose="020B0900000000000000" pitchFamily="50" charset="-128"/>
                </a:endParaRPr>
              </a:p>
            </p:txBody>
          </p:sp>
        </p:grpSp>
      </p:grpSp>
      <p:sp>
        <p:nvSpPr>
          <p:cNvPr id="16" name="正方形/長方形 15"/>
          <p:cNvSpPr/>
          <p:nvPr/>
        </p:nvSpPr>
        <p:spPr>
          <a:xfrm>
            <a:off x="563081" y="2141505"/>
            <a:ext cx="8075564" cy="4411695"/>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postgres</a:t>
            </a:r>
            <a:r>
              <a:rPr lang="en-US" altLang="ja-JP" sz="1600">
                <a:solidFill>
                  <a:schemeClr val="tx1"/>
                </a:solidFill>
                <a:latin typeface="HGP創英角ｺﾞｼｯｸUB" panose="020B0900000000000000" pitchFamily="50" charset="-128"/>
                <a:ea typeface="HGP創英角ｺﾞｼｯｸUB" panose="020B0900000000000000" pitchFamily="50" charset="-128"/>
              </a:rPr>
              <a:t>=# SELECT * FROM </a:t>
            </a:r>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pg_stat_replication</a:t>
            </a:r>
            <a:r>
              <a:rPr lang="en-US" altLang="ja-JP" sz="1600">
                <a:solidFill>
                  <a:schemeClr val="tx1"/>
                </a:solidFill>
                <a:latin typeface="HGP創英角ｺﾞｼｯｸUB" panose="020B0900000000000000" pitchFamily="50" charset="-128"/>
                <a:ea typeface="HGP創英角ｺﾞｼｯｸUB" panose="020B0900000000000000" pitchFamily="50" charset="-128"/>
              </a:rPr>
              <a:t>;</a:t>
            </a:r>
          </a:p>
          <a:p>
            <a:r>
              <a:rPr lang="en-US" altLang="ja-JP" sz="1600">
                <a:solidFill>
                  <a:schemeClr val="tx1"/>
                </a:solidFill>
                <a:latin typeface="HG創英角ｺﾞｼｯｸUB" panose="020B0909000000000000" pitchFamily="49" charset="-128"/>
                <a:ea typeface="HG創英角ｺﾞｼｯｸUB" panose="020B0909000000000000" pitchFamily="49" charset="-128"/>
              </a:rPr>
              <a:t>-[ RECORD 1 ]----+------------------------------</a:t>
            </a:r>
          </a:p>
          <a:p>
            <a:r>
              <a:rPr lang="en-US" altLang="ja-JP" sz="1600" err="1">
                <a:solidFill>
                  <a:schemeClr val="tx1"/>
                </a:solidFill>
                <a:latin typeface="HG創英角ｺﾞｼｯｸUB" panose="020B0909000000000000" pitchFamily="49" charset="-128"/>
                <a:ea typeface="HG創英角ｺﾞｼｯｸUB" panose="020B0909000000000000" pitchFamily="49" charset="-128"/>
              </a:rPr>
              <a:t>pid</a:t>
            </a:r>
            <a:r>
              <a:rPr lang="en-US" altLang="ja-JP" sz="1600">
                <a:solidFill>
                  <a:schemeClr val="tx1"/>
                </a:solidFill>
                <a:latin typeface="HG創英角ｺﾞｼｯｸUB" panose="020B0909000000000000" pitchFamily="49" charset="-128"/>
                <a:ea typeface="HG創英角ｺﾞｼｯｸUB" panose="020B0909000000000000" pitchFamily="49" charset="-128"/>
              </a:rPr>
              <a:t>              | 40724</a:t>
            </a:r>
          </a:p>
          <a:p>
            <a:r>
              <a:rPr lang="en-US" altLang="ja-JP" sz="1600" err="1">
                <a:solidFill>
                  <a:schemeClr val="tx1"/>
                </a:solidFill>
                <a:latin typeface="HG創英角ｺﾞｼｯｸUB" panose="020B0909000000000000" pitchFamily="49" charset="-128"/>
                <a:ea typeface="HG創英角ｺﾞｼｯｸUB" panose="020B0909000000000000" pitchFamily="49" charset="-128"/>
              </a:rPr>
              <a:t>usesysid</a:t>
            </a:r>
            <a:r>
              <a:rPr lang="en-US" altLang="ja-JP" sz="1600">
                <a:solidFill>
                  <a:schemeClr val="tx1"/>
                </a:solidFill>
                <a:latin typeface="HG創英角ｺﾞｼｯｸUB" panose="020B0909000000000000" pitchFamily="49" charset="-128"/>
                <a:ea typeface="HG創英角ｺﾞｼｯｸUB" panose="020B0909000000000000" pitchFamily="49" charset="-128"/>
              </a:rPr>
              <a:t>         | 16385</a:t>
            </a:r>
          </a:p>
          <a:p>
            <a:r>
              <a:rPr lang="en-US" altLang="ja-JP" sz="1600" err="1">
                <a:solidFill>
                  <a:schemeClr val="tx1"/>
                </a:solidFill>
                <a:latin typeface="HG創英角ｺﾞｼｯｸUB" panose="020B0909000000000000" pitchFamily="49" charset="-128"/>
                <a:ea typeface="HG創英角ｺﾞｼｯｸUB" panose="020B0909000000000000" pitchFamily="49" charset="-128"/>
              </a:rPr>
              <a:t>usename</a:t>
            </a:r>
            <a:r>
              <a:rPr lang="en-US" altLang="ja-JP" sz="1600">
                <a:solidFill>
                  <a:schemeClr val="tx1"/>
                </a:solidFill>
                <a:latin typeface="HG創英角ｺﾞｼｯｸUB" panose="020B0909000000000000" pitchFamily="49" charset="-128"/>
                <a:ea typeface="HG創英角ｺﾞｼｯｸUB" panose="020B0909000000000000" pitchFamily="49" charset="-128"/>
              </a:rPr>
              <a:t>          | </a:t>
            </a:r>
            <a:r>
              <a:rPr lang="en-US" altLang="ja-JP" sz="1600" err="1">
                <a:solidFill>
                  <a:schemeClr val="tx1"/>
                </a:solidFill>
                <a:latin typeface="HG創英角ｺﾞｼｯｸUB" panose="020B0909000000000000" pitchFamily="49" charset="-128"/>
                <a:ea typeface="HG創英角ｺﾞｼｯｸUB" panose="020B0909000000000000" pitchFamily="49" charset="-128"/>
              </a:rPr>
              <a:t>repuser</a:t>
            </a:r>
            <a:endParaRPr lang="en-US" altLang="ja-JP" sz="1600">
              <a:solidFill>
                <a:schemeClr val="tx1"/>
              </a:solidFill>
              <a:latin typeface="HG創英角ｺﾞｼｯｸUB" panose="020B0909000000000000" pitchFamily="49" charset="-128"/>
              <a:ea typeface="HG創英角ｺﾞｼｯｸUB" panose="020B0909000000000000" pitchFamily="49" charset="-128"/>
            </a:endParaRPr>
          </a:p>
          <a:p>
            <a:r>
              <a:rPr lang="en-US" altLang="ja-JP" sz="1600" err="1">
                <a:solidFill>
                  <a:schemeClr val="tx1"/>
                </a:solidFill>
                <a:latin typeface="HG創英角ｺﾞｼｯｸUB" panose="020B0909000000000000" pitchFamily="49" charset="-128"/>
                <a:ea typeface="HG創英角ｺﾞｼｯｸUB" panose="020B0909000000000000" pitchFamily="49" charset="-128"/>
              </a:rPr>
              <a:t>application_name</a:t>
            </a:r>
            <a:r>
              <a:rPr lang="en-US" altLang="ja-JP" sz="1600">
                <a:solidFill>
                  <a:schemeClr val="tx1"/>
                </a:solidFill>
                <a:latin typeface="HG創英角ｺﾞｼｯｸUB" panose="020B0909000000000000" pitchFamily="49" charset="-128"/>
                <a:ea typeface="HG創英角ｺﾞｼｯｸUB" panose="020B0909000000000000" pitchFamily="49" charset="-128"/>
              </a:rPr>
              <a:t> | </a:t>
            </a:r>
            <a:r>
              <a:rPr lang="en-US" altLang="ja-JP" sz="1600" err="1">
                <a:solidFill>
                  <a:schemeClr val="tx1"/>
                </a:solidFill>
                <a:latin typeface="HG創英角ｺﾞｼｯｸUB" panose="020B0909000000000000" pitchFamily="49" charset="-128"/>
                <a:ea typeface="HG創英角ｺﾞｼｯｸUB" panose="020B0909000000000000" pitchFamily="49" charset="-128"/>
              </a:rPr>
              <a:t>walreceiver</a:t>
            </a:r>
            <a:endParaRPr lang="en-US" altLang="ja-JP" sz="1600">
              <a:solidFill>
                <a:schemeClr val="tx1"/>
              </a:solidFill>
              <a:latin typeface="HG創英角ｺﾞｼｯｸUB" panose="020B0909000000000000" pitchFamily="49" charset="-128"/>
              <a:ea typeface="HG創英角ｺﾞｼｯｸUB" panose="020B0909000000000000" pitchFamily="49" charset="-128"/>
            </a:endParaRPr>
          </a:p>
          <a:p>
            <a:r>
              <a:rPr lang="en-US" altLang="ja-JP" sz="1600" u="sng" err="1">
                <a:solidFill>
                  <a:srgbClr val="FF0000"/>
                </a:solidFill>
                <a:latin typeface="HG創英角ｺﾞｼｯｸUB" panose="020B0909000000000000" pitchFamily="49" charset="-128"/>
                <a:ea typeface="HG創英角ｺﾞｼｯｸUB" panose="020B0909000000000000" pitchFamily="49" charset="-128"/>
              </a:rPr>
              <a:t>client_addr</a:t>
            </a:r>
            <a:r>
              <a:rPr lang="en-US" altLang="ja-JP" sz="1600" u="sng">
                <a:solidFill>
                  <a:srgbClr val="FF0000"/>
                </a:solidFill>
                <a:latin typeface="HG創英角ｺﾞｼｯｸUB" panose="020B0909000000000000" pitchFamily="49" charset="-128"/>
                <a:ea typeface="HG創英角ｺﾞｼｯｸUB" panose="020B0909000000000000" pitchFamily="49" charset="-128"/>
              </a:rPr>
              <a:t>      | &lt;</a:t>
            </a:r>
            <a:r>
              <a:rPr lang="ja-JP" altLang="en-US" sz="1600" u="sng">
                <a:solidFill>
                  <a:srgbClr val="FF0000"/>
                </a:solidFill>
                <a:latin typeface="HG創英角ｺﾞｼｯｸUB" panose="020B0909000000000000" pitchFamily="49" charset="-128"/>
                <a:ea typeface="HG創英角ｺﾞｼｯｸUB" panose="020B0909000000000000" pitchFamily="49" charset="-128"/>
              </a:rPr>
              <a:t>スレーブの</a:t>
            </a:r>
            <a:r>
              <a:rPr lang="en-US" altLang="ja-JP" sz="1600" u="sng">
                <a:solidFill>
                  <a:srgbClr val="FF0000"/>
                </a:solidFill>
                <a:latin typeface="HG創英角ｺﾞｼｯｸUB" panose="020B0909000000000000" pitchFamily="49" charset="-128"/>
                <a:ea typeface="HG創英角ｺﾞｼｯｸUB" panose="020B0909000000000000" pitchFamily="49" charset="-128"/>
              </a:rPr>
              <a:t>IP&gt;</a:t>
            </a:r>
          </a:p>
          <a:p>
            <a:r>
              <a:rPr lang="en-US" altLang="ja-JP" sz="1600" u="sng" err="1">
                <a:solidFill>
                  <a:srgbClr val="FF0000"/>
                </a:solidFill>
                <a:latin typeface="HG創英角ｺﾞｼｯｸUB" panose="020B0909000000000000" pitchFamily="49" charset="-128"/>
                <a:ea typeface="HG創英角ｺﾞｼｯｸUB" panose="020B0909000000000000" pitchFamily="49" charset="-128"/>
              </a:rPr>
              <a:t>client_hostname</a:t>
            </a:r>
            <a:r>
              <a:rPr lang="en-US" altLang="ja-JP" sz="1600" u="sng">
                <a:solidFill>
                  <a:srgbClr val="FF0000"/>
                </a:solidFill>
                <a:latin typeface="HG創英角ｺﾞｼｯｸUB" panose="020B0909000000000000" pitchFamily="49" charset="-128"/>
                <a:ea typeface="HG創英角ｺﾞｼｯｸUB" panose="020B0909000000000000" pitchFamily="49" charset="-128"/>
              </a:rPr>
              <a:t>  |</a:t>
            </a:r>
          </a:p>
          <a:p>
            <a:r>
              <a:rPr lang="en-US" altLang="ja-JP" sz="1600" err="1">
                <a:solidFill>
                  <a:schemeClr val="tx1"/>
                </a:solidFill>
                <a:latin typeface="HG創英角ｺﾞｼｯｸUB" panose="020B0909000000000000" pitchFamily="49" charset="-128"/>
                <a:ea typeface="HG創英角ｺﾞｼｯｸUB" panose="020B0909000000000000" pitchFamily="49" charset="-128"/>
              </a:rPr>
              <a:t>client_port</a:t>
            </a:r>
            <a:r>
              <a:rPr lang="en-US" altLang="ja-JP" sz="1600">
                <a:solidFill>
                  <a:schemeClr val="tx1"/>
                </a:solidFill>
                <a:latin typeface="HG創英角ｺﾞｼｯｸUB" panose="020B0909000000000000" pitchFamily="49" charset="-128"/>
                <a:ea typeface="HG創英角ｺﾞｼｯｸUB" panose="020B0909000000000000" pitchFamily="49" charset="-128"/>
              </a:rPr>
              <a:t>      | 48077</a:t>
            </a:r>
          </a:p>
          <a:p>
            <a:r>
              <a:rPr lang="en-US" altLang="ja-JP" sz="1600" err="1">
                <a:solidFill>
                  <a:schemeClr val="tx1"/>
                </a:solidFill>
                <a:latin typeface="HG創英角ｺﾞｼｯｸUB" panose="020B0909000000000000" pitchFamily="49" charset="-128"/>
                <a:ea typeface="HG創英角ｺﾞｼｯｸUB" panose="020B0909000000000000" pitchFamily="49" charset="-128"/>
              </a:rPr>
              <a:t>backend_start</a:t>
            </a:r>
            <a:r>
              <a:rPr lang="en-US" altLang="ja-JP" sz="1600">
                <a:solidFill>
                  <a:schemeClr val="tx1"/>
                </a:solidFill>
                <a:latin typeface="HG創英角ｺﾞｼｯｸUB" panose="020B0909000000000000" pitchFamily="49" charset="-128"/>
                <a:ea typeface="HG創英角ｺﾞｼｯｸUB" panose="020B0909000000000000" pitchFamily="49" charset="-128"/>
              </a:rPr>
              <a:t>    | 2017-03-15 14:29:51.283395+09</a:t>
            </a:r>
          </a:p>
          <a:p>
            <a:r>
              <a:rPr lang="en-US" altLang="ja-JP" sz="1600" err="1">
                <a:solidFill>
                  <a:schemeClr val="tx1"/>
                </a:solidFill>
                <a:latin typeface="HG創英角ｺﾞｼｯｸUB" panose="020B0909000000000000" pitchFamily="49" charset="-128"/>
                <a:ea typeface="HG創英角ｺﾞｼｯｸUB" panose="020B0909000000000000" pitchFamily="49" charset="-128"/>
              </a:rPr>
              <a:t>backend_xmin</a:t>
            </a:r>
            <a:r>
              <a:rPr lang="en-US" altLang="ja-JP" sz="1600">
                <a:solidFill>
                  <a:schemeClr val="tx1"/>
                </a:solidFill>
                <a:latin typeface="HG創英角ｺﾞｼｯｸUB" panose="020B0909000000000000" pitchFamily="49" charset="-128"/>
                <a:ea typeface="HG創英角ｺﾞｼｯｸUB" panose="020B0909000000000000" pitchFamily="49" charset="-128"/>
              </a:rPr>
              <a:t>     | 548</a:t>
            </a:r>
          </a:p>
          <a:p>
            <a:r>
              <a:rPr lang="en-US" altLang="ja-JP" sz="1600" u="sng">
                <a:solidFill>
                  <a:srgbClr val="FF0000"/>
                </a:solidFill>
                <a:latin typeface="HG創英角ｺﾞｼｯｸUB" panose="020B0909000000000000" pitchFamily="49" charset="-128"/>
                <a:ea typeface="HG創英角ｺﾞｼｯｸUB" panose="020B0909000000000000" pitchFamily="49" charset="-128"/>
              </a:rPr>
              <a:t>state            | streaming</a:t>
            </a:r>
          </a:p>
          <a:p>
            <a:r>
              <a:rPr lang="en-US" altLang="ja-JP" sz="1600" u="sng" err="1">
                <a:solidFill>
                  <a:srgbClr val="FF0000"/>
                </a:solidFill>
                <a:latin typeface="HG創英角ｺﾞｼｯｸUB" panose="020B0909000000000000" pitchFamily="49" charset="-128"/>
                <a:ea typeface="HG創英角ｺﾞｼｯｸUB" panose="020B0909000000000000" pitchFamily="49" charset="-128"/>
              </a:rPr>
              <a:t>sent_location</a:t>
            </a:r>
            <a:r>
              <a:rPr lang="en-US" altLang="ja-JP" sz="1600" u="sng">
                <a:solidFill>
                  <a:srgbClr val="FF0000"/>
                </a:solidFill>
                <a:latin typeface="HG創英角ｺﾞｼｯｸUB" panose="020B0909000000000000" pitchFamily="49" charset="-128"/>
                <a:ea typeface="HG創英角ｺﾞｼｯｸUB" panose="020B0909000000000000" pitchFamily="49" charset="-128"/>
              </a:rPr>
              <a:t>    | 0/7000840</a:t>
            </a:r>
          </a:p>
          <a:p>
            <a:r>
              <a:rPr lang="en-US" altLang="ja-JP" sz="1600" u="sng" err="1">
                <a:solidFill>
                  <a:srgbClr val="FF0000"/>
                </a:solidFill>
                <a:latin typeface="HG創英角ｺﾞｼｯｸUB" panose="020B0909000000000000" pitchFamily="49" charset="-128"/>
                <a:ea typeface="HG創英角ｺﾞｼｯｸUB" panose="020B0909000000000000" pitchFamily="49" charset="-128"/>
              </a:rPr>
              <a:t>write_location</a:t>
            </a:r>
            <a:r>
              <a:rPr lang="en-US" altLang="ja-JP" sz="1600" u="sng">
                <a:solidFill>
                  <a:srgbClr val="FF0000"/>
                </a:solidFill>
                <a:latin typeface="HG創英角ｺﾞｼｯｸUB" panose="020B0909000000000000" pitchFamily="49" charset="-128"/>
                <a:ea typeface="HG創英角ｺﾞｼｯｸUB" panose="020B0909000000000000" pitchFamily="49" charset="-128"/>
              </a:rPr>
              <a:t>   | 0/7000840</a:t>
            </a:r>
          </a:p>
          <a:p>
            <a:r>
              <a:rPr lang="en-US" altLang="ja-JP" sz="1600" u="sng" err="1">
                <a:solidFill>
                  <a:srgbClr val="FF0000"/>
                </a:solidFill>
                <a:latin typeface="HG創英角ｺﾞｼｯｸUB" panose="020B0909000000000000" pitchFamily="49" charset="-128"/>
                <a:ea typeface="HG創英角ｺﾞｼｯｸUB" panose="020B0909000000000000" pitchFamily="49" charset="-128"/>
              </a:rPr>
              <a:t>flush_location</a:t>
            </a:r>
            <a:r>
              <a:rPr lang="en-US" altLang="ja-JP" sz="1600" u="sng">
                <a:solidFill>
                  <a:srgbClr val="FF0000"/>
                </a:solidFill>
                <a:latin typeface="HG創英角ｺﾞｼｯｸUB" panose="020B0909000000000000" pitchFamily="49" charset="-128"/>
                <a:ea typeface="HG創英角ｺﾞｼｯｸUB" panose="020B0909000000000000" pitchFamily="49" charset="-128"/>
              </a:rPr>
              <a:t>   | 0/7000840</a:t>
            </a:r>
          </a:p>
          <a:p>
            <a:r>
              <a:rPr lang="en-US" altLang="ja-JP" sz="1600" u="sng" err="1">
                <a:solidFill>
                  <a:srgbClr val="FF0000"/>
                </a:solidFill>
                <a:latin typeface="HG創英角ｺﾞｼｯｸUB" panose="020B0909000000000000" pitchFamily="49" charset="-128"/>
                <a:ea typeface="HG創英角ｺﾞｼｯｸUB" panose="020B0909000000000000" pitchFamily="49" charset="-128"/>
              </a:rPr>
              <a:t>replay_location</a:t>
            </a:r>
            <a:r>
              <a:rPr lang="en-US" altLang="ja-JP" sz="1600" u="sng">
                <a:solidFill>
                  <a:srgbClr val="FF0000"/>
                </a:solidFill>
                <a:latin typeface="HG創英角ｺﾞｼｯｸUB" panose="020B0909000000000000" pitchFamily="49" charset="-128"/>
                <a:ea typeface="HG創英角ｺﾞｼｯｸUB" panose="020B0909000000000000" pitchFamily="49" charset="-128"/>
              </a:rPr>
              <a:t>  | 0/7000840</a:t>
            </a:r>
          </a:p>
          <a:p>
            <a:r>
              <a:rPr lang="en-US" altLang="ja-JP" sz="1600" err="1">
                <a:solidFill>
                  <a:schemeClr val="tx1"/>
                </a:solidFill>
                <a:latin typeface="HG創英角ｺﾞｼｯｸUB" panose="020B0909000000000000" pitchFamily="49" charset="-128"/>
                <a:ea typeface="HG創英角ｺﾞｼｯｸUB" panose="020B0909000000000000" pitchFamily="49" charset="-128"/>
              </a:rPr>
              <a:t>sync_priority</a:t>
            </a:r>
            <a:r>
              <a:rPr lang="en-US" altLang="ja-JP" sz="1600">
                <a:solidFill>
                  <a:schemeClr val="tx1"/>
                </a:solidFill>
                <a:latin typeface="HG創英角ｺﾞｼｯｸUB" panose="020B0909000000000000" pitchFamily="49" charset="-128"/>
                <a:ea typeface="HG創英角ｺﾞｼｯｸUB" panose="020B0909000000000000" pitchFamily="49" charset="-128"/>
              </a:rPr>
              <a:t>    | 0</a:t>
            </a:r>
          </a:p>
          <a:p>
            <a:r>
              <a:rPr lang="en-US" altLang="ja-JP" sz="1600" err="1">
                <a:solidFill>
                  <a:schemeClr val="tx1"/>
                </a:solidFill>
                <a:latin typeface="HG創英角ｺﾞｼｯｸUB" panose="020B0909000000000000" pitchFamily="49" charset="-128"/>
                <a:ea typeface="HG創英角ｺﾞｼｯｸUB" panose="020B0909000000000000" pitchFamily="49" charset="-128"/>
              </a:rPr>
              <a:t>sync_state</a:t>
            </a:r>
            <a:r>
              <a:rPr lang="en-US" altLang="ja-JP" sz="1600">
                <a:solidFill>
                  <a:schemeClr val="tx1"/>
                </a:solidFill>
                <a:latin typeface="HG創英角ｺﾞｼｯｸUB" panose="020B0909000000000000" pitchFamily="49" charset="-128"/>
                <a:ea typeface="HG創英角ｺﾞｼｯｸUB" panose="020B0909000000000000" pitchFamily="49" charset="-128"/>
              </a:rPr>
              <a:t>       | </a:t>
            </a:r>
            <a:r>
              <a:rPr lang="en-US" altLang="ja-JP" sz="1600" err="1">
                <a:solidFill>
                  <a:schemeClr val="tx1"/>
                </a:solidFill>
                <a:latin typeface="HG創英角ｺﾞｼｯｸUB" panose="020B0909000000000000" pitchFamily="49" charset="-128"/>
                <a:ea typeface="HG創英角ｺﾞｼｯｸUB" panose="020B0909000000000000" pitchFamily="49" charset="-128"/>
              </a:rPr>
              <a:t>async</a:t>
            </a:r>
            <a:endParaRPr kumimoji="1" lang="ja-JP" altLang="en-US" sz="1600" smtClean="0">
              <a:solidFill>
                <a:schemeClr val="tx1"/>
              </a:solidFill>
              <a:latin typeface="HG創英角ｺﾞｼｯｸUB" panose="020B0909000000000000" pitchFamily="49" charset="-128"/>
              <a:ea typeface="HG創英角ｺﾞｼｯｸUB" panose="020B0909000000000000" pitchFamily="49" charset="-128"/>
            </a:endParaRPr>
          </a:p>
        </p:txBody>
      </p:sp>
      <p:sp>
        <p:nvSpPr>
          <p:cNvPr id="18" name="角丸四角形吹き出し 17"/>
          <p:cNvSpPr/>
          <p:nvPr/>
        </p:nvSpPr>
        <p:spPr>
          <a:xfrm>
            <a:off x="4600863" y="3152390"/>
            <a:ext cx="3780889" cy="719191"/>
          </a:xfrm>
          <a:prstGeom prst="wedgeRoundRectCallout">
            <a:avLst>
              <a:gd name="adj1" fmla="val -64427"/>
              <a:gd name="adj2" fmla="val 20119"/>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スレーブの接続情報</a:t>
            </a:r>
            <a:endPar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endParaRPr>
          </a:p>
          <a:p>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IP</a:t>
            </a: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アドレスなど</a:t>
            </a:r>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、ホスト名など</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9" name="角丸四角形吹き出し 18"/>
          <p:cNvSpPr/>
          <p:nvPr/>
        </p:nvSpPr>
        <p:spPr>
          <a:xfrm>
            <a:off x="4626510" y="4714079"/>
            <a:ext cx="3780889" cy="931326"/>
          </a:xfrm>
          <a:prstGeom prst="wedgeRoundRectCallout">
            <a:avLst>
              <a:gd name="adj1" fmla="val -79101"/>
              <a:gd name="adj2" fmla="val 10190"/>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レプリケーションの進捗</a:t>
            </a:r>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情報</a:t>
            </a:r>
            <a:endParaRPr lang="en-US" altLang="ja-JP" sz="1600" smtClean="0">
              <a:solidFill>
                <a:schemeClr val="tx1"/>
              </a:solidFill>
              <a:latin typeface="HGP創英角ｺﾞｼｯｸUB" panose="020B0900000000000000" pitchFamily="50" charset="-128"/>
              <a:ea typeface="HGP創英角ｺﾞｼｯｸUB" panose="020B0900000000000000" pitchFamily="50" charset="-128"/>
            </a:endParaRPr>
          </a:p>
          <a:p>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WAL</a:t>
            </a: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の情報</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a:t>
            </a: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送信した</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a:t>
            </a: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書き込み</a:t>
            </a: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フラッシュ</a:t>
            </a: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a:t>
            </a: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反映済みなど</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a:t>
            </a:r>
          </a:p>
        </p:txBody>
      </p:sp>
      <p:sp>
        <p:nvSpPr>
          <p:cNvPr id="20" name="角丸四角形吹き出し 19"/>
          <p:cNvSpPr/>
          <p:nvPr/>
        </p:nvSpPr>
        <p:spPr>
          <a:xfrm>
            <a:off x="4626510" y="3918583"/>
            <a:ext cx="3780889" cy="719191"/>
          </a:xfrm>
          <a:prstGeom prst="wedgeRoundRectCallout">
            <a:avLst>
              <a:gd name="adj1" fmla="val -79644"/>
              <a:gd name="adj2" fmla="val 81547"/>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レプリケーションの状態</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7" name="角丸四角形吹き出し 26"/>
          <p:cNvSpPr/>
          <p:nvPr/>
        </p:nvSpPr>
        <p:spPr>
          <a:xfrm>
            <a:off x="4626510" y="5690273"/>
            <a:ext cx="3780889" cy="758419"/>
          </a:xfrm>
          <a:prstGeom prst="wedgeRoundRectCallout">
            <a:avLst>
              <a:gd name="adj1" fmla="val -90514"/>
              <a:gd name="adj2" fmla="val 46766"/>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レプリケーション</a:t>
            </a:r>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の同期状態</a:t>
            </a:r>
            <a:endParaRPr lang="en-US" altLang="ja-JP" sz="1600" smtClean="0">
              <a:solidFill>
                <a:schemeClr val="tx1"/>
              </a:solidFill>
              <a:latin typeface="HGP創英角ｺﾞｼｯｸUB" panose="020B0900000000000000" pitchFamily="50" charset="-128"/>
              <a:ea typeface="HGP創英角ｺﾞｼｯｸUB" panose="020B0900000000000000" pitchFamily="50" charset="-128"/>
            </a:endParaRPr>
          </a:p>
          <a:p>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a</a:t>
            </a:r>
            <a:r>
              <a:rPr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sync</a:t>
            </a: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非同期</a:t>
            </a: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)/sync(</a:t>
            </a:r>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同期</a:t>
            </a: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a:t>
            </a: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25</a:t>
            </a:fld>
            <a:endParaRPr lang="en-US" altLang="ja-JP"/>
          </a:p>
        </p:txBody>
      </p:sp>
    </p:spTree>
    <p:extLst>
      <p:ext uri="{BB962C8B-B14F-4D97-AF65-F5344CB8AC3E}">
        <p14:creationId xmlns:p14="http://schemas.microsoft.com/office/powerpoint/2010/main" val="27787942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運用</a:t>
            </a:r>
            <a:r>
              <a:rPr lang="ja-JP" altLang="en-US" dirty="0"/>
              <a:t>時</a:t>
            </a:r>
            <a:r>
              <a:rPr lang="ja-JP" altLang="en-US" dirty="0" smtClean="0"/>
              <a:t>に知っておきたいこと③</a:t>
            </a:r>
            <a:endParaRPr lang="en-US" altLang="ja-JP" dirty="0"/>
          </a:p>
        </p:txBody>
      </p:sp>
      <p:grpSp>
        <p:nvGrpSpPr>
          <p:cNvPr id="5" name="グループ化 4"/>
          <p:cNvGrpSpPr/>
          <p:nvPr/>
        </p:nvGrpSpPr>
        <p:grpSpPr>
          <a:xfrm>
            <a:off x="289501" y="1246115"/>
            <a:ext cx="8041699" cy="895390"/>
            <a:chOff x="5315150" y="2188526"/>
            <a:chExt cx="7406924" cy="895390"/>
          </a:xfrm>
        </p:grpSpPr>
        <p:sp>
          <p:nvSpPr>
            <p:cNvPr id="6" name="テキスト ボックス 5"/>
            <p:cNvSpPr txBox="1"/>
            <p:nvPr/>
          </p:nvSpPr>
          <p:spPr>
            <a:xfrm>
              <a:off x="5428138" y="2622251"/>
              <a:ext cx="7293936" cy="461665"/>
            </a:xfrm>
            <a:prstGeom prst="rect">
              <a:avLst/>
            </a:prstGeom>
            <a:noFill/>
          </p:spPr>
          <p:txBody>
            <a:bodyPr wrap="square" rtlCol="0">
              <a:spAutoFit/>
            </a:bodyPr>
            <a:lstStyle/>
            <a:p>
              <a:pPr>
                <a:buClr>
                  <a:schemeClr val="bg2">
                    <a:lumMod val="25000"/>
                  </a:schemeClr>
                </a:buClr>
                <a:buSzPct val="60000"/>
              </a:pPr>
              <a:r>
                <a:rPr lang="ja-JP" altLang="en-US" sz="2400" dirty="0">
                  <a:latin typeface="HGP創英角ｺﾞｼｯｸUB" panose="020B0900000000000000" pitchFamily="50" charset="-128"/>
                  <a:ea typeface="HGP創英角ｺﾞｼｯｸUB" panose="020B0900000000000000" pitchFamily="50" charset="-128"/>
                </a:rPr>
                <a:t>・ </a:t>
              </a:r>
              <a:r>
                <a:rPr lang="ja-JP" altLang="en-US" sz="2400" u="sng" dirty="0" smtClean="0">
                  <a:solidFill>
                    <a:srgbClr val="FF0000"/>
                  </a:solidFill>
                  <a:latin typeface="HGP創英角ｺﾞｼｯｸUB" panose="020B0900000000000000" pitchFamily="50" charset="-128"/>
                  <a:ea typeface="HGP創英角ｺﾞｼｯｸUB" panose="020B0900000000000000" pitchFamily="50" charset="-128"/>
                </a:rPr>
                <a:t>スプリットブレイン</a:t>
              </a:r>
              <a:r>
                <a:rPr lang="ja-JP" altLang="en-US" sz="2400" dirty="0" smtClean="0">
                  <a:latin typeface="HGP創英角ｺﾞｼｯｸUB" panose="020B0900000000000000" pitchFamily="50" charset="-128"/>
                  <a:ea typeface="HGP創英角ｺﾞｼｯｸUB" panose="020B0900000000000000" pitchFamily="50" charset="-128"/>
                </a:rPr>
                <a:t>になっていないか</a:t>
              </a:r>
              <a:r>
                <a:rPr lang="ja-JP" altLang="en-US" sz="2400" dirty="0">
                  <a:latin typeface="HGP創英角ｺﾞｼｯｸUB" panose="020B0900000000000000" pitchFamily="50" charset="-128"/>
                  <a:ea typeface="HGP創英角ｺﾞｼｯｸUB" panose="020B0900000000000000" pitchFamily="50" charset="-128"/>
                </a:rPr>
                <a:t>を</a:t>
              </a:r>
              <a:r>
                <a:rPr lang="ja-JP" altLang="en-US" sz="2400" dirty="0" smtClean="0">
                  <a:latin typeface="HGP創英角ｺﾞｼｯｸUB" panose="020B0900000000000000" pitchFamily="50" charset="-128"/>
                  <a:ea typeface="HGP創英角ｺﾞｼｯｸUB" panose="020B0900000000000000" pitchFamily="50" charset="-128"/>
                </a:rPr>
                <a:t>監視する方法は？</a:t>
              </a:r>
              <a:endParaRPr lang="en-US" altLang="ja-JP" sz="2400" dirty="0">
                <a:latin typeface="HGP創英角ｺﾞｼｯｸUB" panose="020B0900000000000000" pitchFamily="50" charset="-128"/>
                <a:ea typeface="HGP創英角ｺﾞｼｯｸUB" panose="020B0900000000000000" pitchFamily="50" charset="-128"/>
              </a:endParaRPr>
            </a:p>
          </p:txBody>
        </p:sp>
        <p:grpSp>
          <p:nvGrpSpPr>
            <p:cNvPr id="7" name="グループ化 6"/>
            <p:cNvGrpSpPr/>
            <p:nvPr/>
          </p:nvGrpSpPr>
          <p:grpSpPr>
            <a:xfrm>
              <a:off x="5315150" y="2188526"/>
              <a:ext cx="2673952" cy="535576"/>
              <a:chOff x="5429450" y="2150426"/>
              <a:chExt cx="2673952" cy="535576"/>
            </a:xfrm>
          </p:grpSpPr>
          <p:sp>
            <p:nvSpPr>
              <p:cNvPr id="8" name="円/楕円 7"/>
              <p:cNvSpPr/>
              <p:nvPr/>
            </p:nvSpPr>
            <p:spPr>
              <a:xfrm>
                <a:off x="5429450" y="2193406"/>
                <a:ext cx="451571" cy="492596"/>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smtClean="0"/>
                  <a:t>Q</a:t>
                </a:r>
                <a:endParaRPr kumimoji="1" lang="ja-JP" altLang="en-US" sz="2800" b="1"/>
              </a:p>
            </p:txBody>
          </p:sp>
          <p:sp>
            <p:nvSpPr>
              <p:cNvPr id="9" name="正方形/長方形 8"/>
              <p:cNvSpPr/>
              <p:nvPr/>
            </p:nvSpPr>
            <p:spPr>
              <a:xfrm>
                <a:off x="5881020" y="2150426"/>
                <a:ext cx="2222382" cy="523220"/>
              </a:xfrm>
              <a:prstGeom prst="rect">
                <a:avLst/>
              </a:prstGeom>
            </p:spPr>
            <p:txBody>
              <a:bodyPr wrap="none">
                <a:spAutoFit/>
              </a:bodyPr>
              <a:lstStyle/>
              <a:p>
                <a:r>
                  <a:rPr lang="ja-JP" altLang="en-US" sz="2800" b="1">
                    <a:solidFill>
                      <a:schemeClr val="accent1"/>
                    </a:solidFill>
                    <a:latin typeface="HGP創英角ｺﾞｼｯｸUB" panose="020B0900000000000000" pitchFamily="50" charset="-128"/>
                    <a:ea typeface="HGP創英角ｺﾞｼｯｸUB" panose="020B0900000000000000" pitchFamily="50" charset="-128"/>
                  </a:rPr>
                  <a:t>知りたいこと③</a:t>
                </a:r>
                <a:endParaRPr lang="en-US" altLang="ja-JP" sz="2800" b="1">
                  <a:solidFill>
                    <a:schemeClr val="accent1"/>
                  </a:solidFill>
                  <a:latin typeface="HGP創英角ｺﾞｼｯｸUB" panose="020B0900000000000000" pitchFamily="50" charset="-128"/>
                  <a:ea typeface="HGP創英角ｺﾞｼｯｸUB" panose="020B0900000000000000" pitchFamily="50" charset="-128"/>
                </a:endParaRPr>
              </a:p>
            </p:txBody>
          </p:sp>
        </p:grpSp>
      </p:grpSp>
      <p:sp>
        <p:nvSpPr>
          <p:cNvPr id="14" name="正方形/長方形 13"/>
          <p:cNvSpPr/>
          <p:nvPr/>
        </p:nvSpPr>
        <p:spPr>
          <a:xfrm>
            <a:off x="1183870" y="5777195"/>
            <a:ext cx="2679213" cy="72463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5" name="正方形/長方形 14"/>
          <p:cNvSpPr/>
          <p:nvPr/>
        </p:nvSpPr>
        <p:spPr>
          <a:xfrm>
            <a:off x="4892841" y="5777195"/>
            <a:ext cx="2679213" cy="72463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smtClean="0">
                <a:solidFill>
                  <a:schemeClr val="tx1"/>
                </a:solidFill>
                <a:latin typeface="HGP創英角ｺﾞｼｯｸUB" panose="020B0900000000000000" pitchFamily="50" charset="-128"/>
                <a:ea typeface="HGP創英角ｺﾞｼｯｸUB" panose="020B0900000000000000" pitchFamily="50" charset="-128"/>
              </a:rPr>
              <a:t>マスタ</a:t>
            </a:r>
            <a:r>
              <a:rPr lang="en-US" altLang="ja-JP" sz="200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sz="2000" smtClean="0">
                <a:solidFill>
                  <a:schemeClr val="tx1"/>
                </a:solidFill>
                <a:latin typeface="HGP創英角ｺﾞｼｯｸUB" panose="020B0900000000000000" pitchFamily="50" charset="-128"/>
                <a:ea typeface="HGP創英角ｺﾞｼｯｸUB" panose="020B0900000000000000" pitchFamily="50" charset="-128"/>
              </a:rPr>
              <a:t>旧スレーブ</a:t>
            </a:r>
            <a:r>
              <a:rPr lang="en-US" altLang="ja-JP" sz="2000" smtClean="0">
                <a:solidFill>
                  <a:schemeClr val="tx1"/>
                </a:solidFill>
                <a:latin typeface="HGP創英角ｺﾞｼｯｸUB" panose="020B0900000000000000" pitchFamily="50" charset="-128"/>
                <a:ea typeface="HGP創英角ｺﾞｼｯｸUB" panose="020B0900000000000000" pitchFamily="50" charset="-128"/>
              </a:rPr>
              <a:t>)</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6" name="角丸四角形吹き出し 15"/>
          <p:cNvSpPr/>
          <p:nvPr/>
        </p:nvSpPr>
        <p:spPr>
          <a:xfrm>
            <a:off x="7517521" y="5725829"/>
            <a:ext cx="1397879" cy="719191"/>
          </a:xfrm>
          <a:prstGeom prst="wedgeRoundRectCallout">
            <a:avLst>
              <a:gd name="adj1" fmla="val -69268"/>
              <a:gd name="adj2" fmla="val 8692"/>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smtClean="0">
                <a:solidFill>
                  <a:schemeClr val="tx1"/>
                </a:solidFill>
                <a:latin typeface="HGP創英角ｺﾞｼｯｸUB" panose="020B0900000000000000" pitchFamily="50" charset="-128"/>
                <a:ea typeface="HGP創英角ｺﾞｼｯｸUB" panose="020B0900000000000000" pitchFamily="50" charset="-128"/>
              </a:rPr>
              <a:t>DB</a:t>
            </a:r>
            <a:r>
              <a:rPr lang="ja-JP" altLang="en-US" sz="1600" dirty="0" smtClean="0">
                <a:solidFill>
                  <a:schemeClr val="tx1"/>
                </a:solidFill>
                <a:latin typeface="HGP創英角ｺﾞｼｯｸUB" panose="020B0900000000000000" pitchFamily="50" charset="-128"/>
                <a:ea typeface="HGP創英角ｺﾞｼｯｸUB" panose="020B0900000000000000" pitchFamily="50" charset="-128"/>
              </a:rPr>
              <a:t>管理者が</a:t>
            </a:r>
            <a:endParaRPr lang="en-US" altLang="ja-JP" sz="1600" dirty="0"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600" dirty="0" smtClean="0">
                <a:solidFill>
                  <a:schemeClr val="tx1"/>
                </a:solidFill>
                <a:latin typeface="HGP創英角ｺﾞｼｯｸUB" panose="020B0900000000000000" pitchFamily="50" charset="-128"/>
                <a:ea typeface="HGP創英角ｺﾞｼｯｸUB" panose="020B0900000000000000" pitchFamily="50" charset="-128"/>
              </a:rPr>
              <a:t>マスタに昇格</a:t>
            </a:r>
            <a:endParaRPr kumimoji="1" lang="ja-JP" altLang="en-US" sz="1600"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 name="左右矢印 2"/>
          <p:cNvSpPr/>
          <p:nvPr/>
        </p:nvSpPr>
        <p:spPr>
          <a:xfrm>
            <a:off x="3929865" y="5803586"/>
            <a:ext cx="937290" cy="544530"/>
          </a:xfrm>
          <a:prstGeom prst="leftRightArrow">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18" name="角丸四角形吹き出し 17"/>
          <p:cNvSpPr/>
          <p:nvPr/>
        </p:nvSpPr>
        <p:spPr>
          <a:xfrm>
            <a:off x="3526930" y="4613097"/>
            <a:ext cx="1593770" cy="530044"/>
          </a:xfrm>
          <a:prstGeom prst="wedgeRoundRectCallout">
            <a:avLst>
              <a:gd name="adj1" fmla="val 4446"/>
              <a:gd name="adj2" fmla="val 152462"/>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HGP創英角ｺﾞｼｯｸUB" panose="020B0900000000000000" pitchFamily="50" charset="-128"/>
                <a:ea typeface="HGP創英角ｺﾞｼｯｸUB" panose="020B0900000000000000" pitchFamily="50" charset="-128"/>
              </a:rPr>
              <a:t>データの不整合</a:t>
            </a:r>
            <a:endParaRPr kumimoji="1" lang="en-US" altLang="ja-JP" sz="1600"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0" name="下矢印 9"/>
          <p:cNvSpPr/>
          <p:nvPr/>
        </p:nvSpPr>
        <p:spPr>
          <a:xfrm>
            <a:off x="1429249" y="5103703"/>
            <a:ext cx="810942" cy="670759"/>
          </a:xfrm>
          <a:prstGeom prst="downArrow">
            <a:avLst/>
          </a:prstGeom>
          <a:solidFill>
            <a:schemeClr val="accent2">
              <a:lumMod val="60000"/>
              <a:lumOff val="4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err="1" smtClean="0">
              <a:solidFill>
                <a:schemeClr val="tx1"/>
              </a:solidFill>
            </a:endParaRPr>
          </a:p>
        </p:txBody>
      </p:sp>
      <p:sp>
        <p:nvSpPr>
          <p:cNvPr id="20" name="下矢印 19"/>
          <p:cNvSpPr/>
          <p:nvPr/>
        </p:nvSpPr>
        <p:spPr>
          <a:xfrm>
            <a:off x="2635669" y="5103703"/>
            <a:ext cx="810942" cy="670759"/>
          </a:xfrm>
          <a:prstGeom prst="downArrow">
            <a:avLst/>
          </a:prstGeom>
          <a:solidFill>
            <a:schemeClr val="accent2">
              <a:lumMod val="60000"/>
              <a:lumOff val="4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err="1" smtClean="0">
              <a:solidFill>
                <a:schemeClr val="tx1"/>
              </a:solidFill>
            </a:endParaRPr>
          </a:p>
        </p:txBody>
      </p:sp>
      <p:sp>
        <p:nvSpPr>
          <p:cNvPr id="21" name="下矢印 20"/>
          <p:cNvSpPr/>
          <p:nvPr/>
        </p:nvSpPr>
        <p:spPr>
          <a:xfrm>
            <a:off x="5382990" y="5103703"/>
            <a:ext cx="810942" cy="670759"/>
          </a:xfrm>
          <a:prstGeom prst="downArrow">
            <a:avLst/>
          </a:prstGeom>
          <a:solidFill>
            <a:schemeClr val="accent2">
              <a:lumMod val="60000"/>
              <a:lumOff val="4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err="1" smtClean="0">
              <a:solidFill>
                <a:schemeClr val="tx1"/>
              </a:solidFill>
            </a:endParaRPr>
          </a:p>
        </p:txBody>
      </p:sp>
      <p:sp>
        <p:nvSpPr>
          <p:cNvPr id="27" name="下矢印 26"/>
          <p:cNvSpPr/>
          <p:nvPr/>
        </p:nvSpPr>
        <p:spPr>
          <a:xfrm>
            <a:off x="6589410" y="5103703"/>
            <a:ext cx="810942" cy="670759"/>
          </a:xfrm>
          <a:prstGeom prst="downArrow">
            <a:avLst/>
          </a:prstGeom>
          <a:solidFill>
            <a:schemeClr val="accent2">
              <a:lumMod val="60000"/>
              <a:lumOff val="4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err="1" smtClean="0">
              <a:solidFill>
                <a:schemeClr val="tx1"/>
              </a:solidFill>
            </a:endParaRPr>
          </a:p>
        </p:txBody>
      </p:sp>
      <p:sp>
        <p:nvSpPr>
          <p:cNvPr id="11" name="乗算記号 10"/>
          <p:cNvSpPr/>
          <p:nvPr/>
        </p:nvSpPr>
        <p:spPr>
          <a:xfrm>
            <a:off x="4159182" y="5622091"/>
            <a:ext cx="480090" cy="542822"/>
          </a:xfrm>
          <a:prstGeom prst="mathMultiply">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err="1" smtClean="0">
              <a:solidFill>
                <a:schemeClr val="tx1"/>
              </a:solidFill>
            </a:endParaRPr>
          </a:p>
        </p:txBody>
      </p:sp>
      <p:sp>
        <p:nvSpPr>
          <p:cNvPr id="12" name="テキスト ボックス 11"/>
          <p:cNvSpPr txBox="1"/>
          <p:nvPr/>
        </p:nvSpPr>
        <p:spPr>
          <a:xfrm>
            <a:off x="1184879" y="4735262"/>
            <a:ext cx="1299681" cy="377592"/>
          </a:xfrm>
          <a:prstGeom prst="rect">
            <a:avLst/>
          </a:prstGeom>
          <a:noFill/>
        </p:spPr>
        <p:txBody>
          <a:bodyPr wrap="square" rtlCol="0">
            <a:spAutoFit/>
          </a:bodyPr>
          <a:lstStyle/>
          <a:p>
            <a:r>
              <a:rPr kumimoji="1" lang="ja-JP" altLang="en-US" smtClean="0">
                <a:latin typeface="HG創英角ｺﾞｼｯｸUB" panose="020B0909000000000000" pitchFamily="49" charset="-128"/>
                <a:ea typeface="HG創英角ｺﾞｼｯｸUB" panose="020B0909000000000000" pitchFamily="49" charset="-128"/>
              </a:rPr>
              <a:t>書き込み</a:t>
            </a:r>
            <a:endParaRPr kumimoji="1" lang="ja-JP" altLang="en-US">
              <a:latin typeface="HG創英角ｺﾞｼｯｸUB" panose="020B0909000000000000" pitchFamily="49" charset="-128"/>
              <a:ea typeface="HG創英角ｺﾞｼｯｸUB" panose="020B0909000000000000" pitchFamily="49" charset="-128"/>
            </a:endParaRPr>
          </a:p>
        </p:txBody>
      </p:sp>
      <p:sp>
        <p:nvSpPr>
          <p:cNvPr id="28" name="テキスト ボックス 27"/>
          <p:cNvSpPr txBox="1"/>
          <p:nvPr/>
        </p:nvSpPr>
        <p:spPr>
          <a:xfrm>
            <a:off x="2391299" y="4735262"/>
            <a:ext cx="1299681" cy="377592"/>
          </a:xfrm>
          <a:prstGeom prst="rect">
            <a:avLst/>
          </a:prstGeom>
          <a:noFill/>
        </p:spPr>
        <p:txBody>
          <a:bodyPr wrap="square" rtlCol="0">
            <a:spAutoFit/>
          </a:bodyPr>
          <a:lstStyle/>
          <a:p>
            <a:r>
              <a:rPr kumimoji="1" lang="ja-JP" altLang="en-US" smtClean="0">
                <a:latin typeface="HG創英角ｺﾞｼｯｸUB" panose="020B0909000000000000" pitchFamily="49" charset="-128"/>
                <a:ea typeface="HG創英角ｺﾞｼｯｸUB" panose="020B0909000000000000" pitchFamily="49" charset="-128"/>
              </a:rPr>
              <a:t>書き込み</a:t>
            </a:r>
            <a:endParaRPr kumimoji="1" lang="ja-JP" altLang="en-US">
              <a:latin typeface="HG創英角ｺﾞｼｯｸUB" panose="020B0909000000000000" pitchFamily="49" charset="-128"/>
              <a:ea typeface="HG創英角ｺﾞｼｯｸUB" panose="020B0909000000000000" pitchFamily="49" charset="-128"/>
            </a:endParaRPr>
          </a:p>
        </p:txBody>
      </p:sp>
      <p:sp>
        <p:nvSpPr>
          <p:cNvPr id="29" name="テキスト ボックス 28"/>
          <p:cNvSpPr txBox="1"/>
          <p:nvPr/>
        </p:nvSpPr>
        <p:spPr>
          <a:xfrm>
            <a:off x="5142636" y="4735262"/>
            <a:ext cx="1299681" cy="377592"/>
          </a:xfrm>
          <a:prstGeom prst="rect">
            <a:avLst/>
          </a:prstGeom>
          <a:noFill/>
        </p:spPr>
        <p:txBody>
          <a:bodyPr wrap="square" rtlCol="0">
            <a:spAutoFit/>
          </a:bodyPr>
          <a:lstStyle/>
          <a:p>
            <a:r>
              <a:rPr kumimoji="1" lang="ja-JP" altLang="en-US" dirty="0" smtClean="0">
                <a:latin typeface="HG創英角ｺﾞｼｯｸUB" panose="020B0909000000000000" pitchFamily="49" charset="-128"/>
                <a:ea typeface="HG創英角ｺﾞｼｯｸUB" panose="020B0909000000000000" pitchFamily="49" charset="-128"/>
              </a:rPr>
              <a:t>書き込み</a:t>
            </a:r>
            <a:endParaRPr kumimoji="1" lang="ja-JP" altLang="en-US" dirty="0">
              <a:latin typeface="HG創英角ｺﾞｼｯｸUB" panose="020B0909000000000000" pitchFamily="49" charset="-128"/>
              <a:ea typeface="HG創英角ｺﾞｼｯｸUB" panose="020B0909000000000000" pitchFamily="49" charset="-128"/>
            </a:endParaRPr>
          </a:p>
        </p:txBody>
      </p:sp>
      <p:sp>
        <p:nvSpPr>
          <p:cNvPr id="30" name="テキスト ボックス 29"/>
          <p:cNvSpPr txBox="1"/>
          <p:nvPr/>
        </p:nvSpPr>
        <p:spPr>
          <a:xfrm>
            <a:off x="6344089" y="4735262"/>
            <a:ext cx="1299681" cy="377592"/>
          </a:xfrm>
          <a:prstGeom prst="rect">
            <a:avLst/>
          </a:prstGeom>
          <a:noFill/>
        </p:spPr>
        <p:txBody>
          <a:bodyPr wrap="square" rtlCol="0">
            <a:spAutoFit/>
          </a:bodyPr>
          <a:lstStyle/>
          <a:p>
            <a:r>
              <a:rPr kumimoji="1" lang="ja-JP" altLang="en-US" smtClean="0">
                <a:latin typeface="HG創英角ｺﾞｼｯｸUB" panose="020B0909000000000000" pitchFamily="49" charset="-128"/>
                <a:ea typeface="HG創英角ｺﾞｼｯｸUB" panose="020B0909000000000000" pitchFamily="49" charset="-128"/>
              </a:rPr>
              <a:t>書き込み</a:t>
            </a:r>
            <a:endParaRPr kumimoji="1" lang="ja-JP" altLang="en-US">
              <a:latin typeface="HG創英角ｺﾞｼｯｸUB" panose="020B0909000000000000" pitchFamily="49" charset="-128"/>
              <a:ea typeface="HG創英角ｺﾞｼｯｸUB" panose="020B0909000000000000" pitchFamily="49" charset="-128"/>
            </a:endParaRPr>
          </a:p>
        </p:txBody>
      </p:sp>
      <p:sp>
        <p:nvSpPr>
          <p:cNvPr id="4" name="角丸四角形 3"/>
          <p:cNvSpPr/>
          <p:nvPr/>
        </p:nvSpPr>
        <p:spPr>
          <a:xfrm>
            <a:off x="432000" y="2336800"/>
            <a:ext cx="8208000" cy="2088000"/>
          </a:xfrm>
          <a:prstGeom prst="round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chemeClr val="bg2">
                  <a:lumMod val="25000"/>
                </a:schemeClr>
              </a:buClr>
              <a:buSzPct val="60000"/>
            </a:pPr>
            <a:endParaRPr lang="en-US" altLang="ja-JP" sz="2400" b="1" dirty="0" smtClean="0">
              <a:solidFill>
                <a:srgbClr val="FF0000"/>
              </a:solidFill>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u="sng" dirty="0" smtClean="0">
                <a:solidFill>
                  <a:srgbClr val="FF0000"/>
                </a:solidFill>
                <a:latin typeface="HGP創英角ｺﾞｼｯｸUB" panose="020B0900000000000000" pitchFamily="50" charset="-128"/>
                <a:ea typeface="HGP創英角ｺﾞｼｯｸUB" panose="020B0900000000000000" pitchFamily="50" charset="-128"/>
              </a:rPr>
              <a:t>スプリットブレイン</a:t>
            </a:r>
            <a:endParaRPr lang="en-US" altLang="ja-JP" sz="2400" u="sng" dirty="0">
              <a:solidFill>
                <a:srgbClr val="FF0000"/>
              </a:solidFill>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sz="2400" dirty="0" smtClean="0">
                <a:solidFill>
                  <a:schemeClr val="tx1"/>
                </a:solidFill>
                <a:latin typeface="HGP創英角ｺﾞｼｯｸUB" panose="020B0900000000000000" pitchFamily="50" charset="-128"/>
                <a:ea typeface="HGP創英角ｺﾞｼｯｸUB" panose="020B0900000000000000" pitchFamily="50" charset="-128"/>
              </a:rPr>
              <a:t>　</a:t>
            </a:r>
            <a:r>
              <a:rPr lang="en-US" altLang="ja-JP" sz="2400" dirty="0" smtClean="0">
                <a:solidFill>
                  <a:schemeClr val="tx1"/>
                </a:solidFill>
                <a:latin typeface="HGP創英角ｺﾞｼｯｸUB" panose="020B0900000000000000" pitchFamily="50" charset="-128"/>
                <a:ea typeface="HGP創英角ｺﾞｼｯｸUB" panose="020B0900000000000000" pitchFamily="50" charset="-128"/>
              </a:rPr>
              <a:t>DB</a:t>
            </a: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管理者のオペレーションミスなどが原因で、</a:t>
            </a:r>
            <a:endParaRPr lang="en-US" altLang="ja-JP" sz="2400" dirty="0">
              <a:solidFill>
                <a:schemeClr val="tx1"/>
              </a:solidFill>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sz="2400" dirty="0" smtClean="0">
                <a:solidFill>
                  <a:schemeClr val="tx1"/>
                </a:solidFill>
                <a:latin typeface="HGP創英角ｺﾞｼｯｸUB" panose="020B0900000000000000" pitchFamily="50" charset="-128"/>
                <a:ea typeface="HGP創英角ｺﾞｼｯｸUB" panose="020B0900000000000000" pitchFamily="50" charset="-128"/>
              </a:rPr>
              <a:t>　マスタ</a:t>
            </a: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が複数になってしまう状態を指します。</a:t>
            </a:r>
            <a:endParaRPr lang="en-US" altLang="ja-JP" sz="2400" dirty="0">
              <a:solidFill>
                <a:schemeClr val="tx1"/>
              </a:solidFill>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sz="2400" dirty="0" smtClean="0">
                <a:solidFill>
                  <a:schemeClr val="tx1"/>
                </a:solidFill>
                <a:latin typeface="HGP創英角ｺﾞｼｯｸUB" panose="020B0900000000000000" pitchFamily="50" charset="-128"/>
                <a:ea typeface="HGP創英角ｺﾞｼｯｸUB" panose="020B0900000000000000" pitchFamily="50" charset="-128"/>
              </a:rPr>
              <a:t>　この</a:t>
            </a: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状態で</a:t>
            </a:r>
            <a:r>
              <a:rPr lang="ja-JP" altLang="en-US" sz="2400" dirty="0" smtClean="0">
                <a:solidFill>
                  <a:schemeClr val="tx1"/>
                </a:solidFill>
                <a:latin typeface="HGP創英角ｺﾞｼｯｸUB" panose="020B0900000000000000" pitchFamily="50" charset="-128"/>
                <a:ea typeface="HGP創英角ｺﾞｼｯｸUB" panose="020B0900000000000000" pitchFamily="50" charset="-128"/>
              </a:rPr>
              <a:t>各マスタがデータを書き込んで</a:t>
            </a: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しまうと</a:t>
            </a:r>
            <a:r>
              <a:rPr lang="en-US" altLang="ja-JP" sz="2400" dirty="0">
                <a:solidFill>
                  <a:schemeClr val="tx1"/>
                </a:solidFill>
                <a:latin typeface="HGP創英角ｺﾞｼｯｸUB" panose="020B0900000000000000" pitchFamily="50" charset="-128"/>
                <a:ea typeface="HGP創英角ｺﾞｼｯｸUB" panose="020B0900000000000000" pitchFamily="50" charset="-128"/>
              </a:rPr>
              <a:t/>
            </a:r>
            <a:br>
              <a:rPr lang="en-US" altLang="ja-JP" sz="2400" dirty="0">
                <a:solidFill>
                  <a:schemeClr val="tx1"/>
                </a:solidFill>
                <a:latin typeface="HGP創英角ｺﾞｼｯｸUB" panose="020B0900000000000000" pitchFamily="50" charset="-128"/>
                <a:ea typeface="HGP創英角ｺﾞｼｯｸUB" panose="020B0900000000000000" pitchFamily="50" charset="-128"/>
              </a:rPr>
            </a:b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sz="2400" dirty="0" smtClean="0">
                <a:solidFill>
                  <a:schemeClr val="tx1"/>
                </a:solidFill>
                <a:latin typeface="HGP創英角ｺﾞｼｯｸUB" panose="020B0900000000000000" pitchFamily="50" charset="-128"/>
                <a:ea typeface="HGP創英角ｺﾞｼｯｸUB" panose="020B0900000000000000" pitchFamily="50" charset="-128"/>
              </a:rPr>
              <a:t>　データ</a:t>
            </a: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の不整合が発生します。</a:t>
            </a:r>
            <a:r>
              <a:rPr lang="en-US" altLang="ja-JP" sz="2400" dirty="0">
                <a:solidFill>
                  <a:schemeClr val="tx1"/>
                </a:solidFill>
                <a:latin typeface="HGP創英角ｺﾞｼｯｸUB" panose="020B0900000000000000" pitchFamily="50" charset="-128"/>
                <a:ea typeface="HGP創英角ｺﾞｼｯｸUB" panose="020B0900000000000000" pitchFamily="50" charset="-128"/>
              </a:rPr>
              <a:t>(</a:t>
            </a:r>
            <a:r>
              <a:rPr lang="ja-JP" altLang="en-US" sz="2400" dirty="0">
                <a:solidFill>
                  <a:schemeClr val="tx1"/>
                </a:solidFill>
                <a:latin typeface="HGP創英角ｺﾞｼｯｸUB" panose="020B0900000000000000" pitchFamily="50" charset="-128"/>
                <a:ea typeface="HGP創英角ｺﾞｼｯｸUB" panose="020B0900000000000000" pitchFamily="50" charset="-128"/>
              </a:rPr>
              <a:t>復旧困難</a:t>
            </a:r>
            <a:r>
              <a:rPr lang="en-US" altLang="ja-JP" sz="2400" dirty="0">
                <a:solidFill>
                  <a:schemeClr val="tx1"/>
                </a:solidFill>
                <a:latin typeface="HGP創英角ｺﾞｼｯｸUB" panose="020B0900000000000000" pitchFamily="50" charset="-128"/>
                <a:ea typeface="HGP創英角ｺﾞｼｯｸUB" panose="020B0900000000000000" pitchFamily="50" charset="-128"/>
              </a:rPr>
              <a:t>)</a:t>
            </a:r>
          </a:p>
          <a:p>
            <a:endParaRPr kumimoji="1" lang="ja-JP" altLang="en-US" sz="2400" dirty="0" err="1" smtClean="0">
              <a:solidFill>
                <a:schemeClr val="tx1"/>
              </a:solidFill>
            </a:endParaRPr>
          </a:p>
        </p:txBody>
      </p:sp>
      <p:sp>
        <p:nvSpPr>
          <p:cNvPr id="22" name="スライド番号プレースホルダー 21"/>
          <p:cNvSpPr>
            <a:spLocks noGrp="1"/>
          </p:cNvSpPr>
          <p:nvPr>
            <p:ph type="sldNum" sz="quarter" idx="11"/>
          </p:nvPr>
        </p:nvSpPr>
        <p:spPr/>
        <p:txBody>
          <a:bodyPr/>
          <a:lstStyle/>
          <a:p>
            <a:pPr>
              <a:defRPr/>
            </a:pPr>
            <a:fld id="{812ED189-0CCE-4343-8A10-1AB987F6AEA1}" type="slidenum">
              <a:rPr lang="en-US" altLang="ja-JP" smtClean="0"/>
              <a:pPr>
                <a:defRPr/>
              </a:pPr>
              <a:t>26</a:t>
            </a:fld>
            <a:endParaRPr lang="en-US" altLang="ja-JP"/>
          </a:p>
        </p:txBody>
      </p:sp>
    </p:spTree>
    <p:extLst>
      <p:ext uri="{BB962C8B-B14F-4D97-AF65-F5344CB8AC3E}">
        <p14:creationId xmlns:p14="http://schemas.microsoft.com/office/powerpoint/2010/main" val="16428115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運用</a:t>
            </a:r>
            <a:r>
              <a:rPr lang="ja-JP" altLang="en-US" dirty="0"/>
              <a:t>時</a:t>
            </a:r>
            <a:r>
              <a:rPr lang="ja-JP" altLang="en-US" dirty="0" smtClean="0"/>
              <a:t>に知っておきたいこと③</a:t>
            </a:r>
            <a:endParaRPr lang="en-US" altLang="ja-JP" dirty="0"/>
          </a:p>
        </p:txBody>
      </p:sp>
      <p:grpSp>
        <p:nvGrpSpPr>
          <p:cNvPr id="31" name="グループ化 30"/>
          <p:cNvGrpSpPr/>
          <p:nvPr/>
        </p:nvGrpSpPr>
        <p:grpSpPr>
          <a:xfrm>
            <a:off x="289501" y="1271420"/>
            <a:ext cx="8041699" cy="2372717"/>
            <a:chOff x="5315150" y="2188526"/>
            <a:chExt cx="7406924" cy="2372717"/>
          </a:xfrm>
        </p:grpSpPr>
        <p:sp>
          <p:nvSpPr>
            <p:cNvPr id="32" name="テキスト ボックス 31"/>
            <p:cNvSpPr txBox="1"/>
            <p:nvPr/>
          </p:nvSpPr>
          <p:spPr>
            <a:xfrm>
              <a:off x="5428138" y="2622251"/>
              <a:ext cx="7293936" cy="1938992"/>
            </a:xfrm>
            <a:prstGeom prst="rect">
              <a:avLst/>
            </a:prstGeom>
            <a:noFill/>
          </p:spPr>
          <p:txBody>
            <a:bodyPr wrap="square" rtlCol="0">
              <a:spAutoFit/>
            </a:bodyPr>
            <a:lstStyle/>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　</a:t>
              </a:r>
              <a:r>
                <a:rPr lang="ja-JP" altLang="en-US" sz="2400" dirty="0" smtClean="0">
                  <a:latin typeface="HGP創英角ｺﾞｼｯｸUB" panose="020B0900000000000000" pitchFamily="50" charset="-128"/>
                  <a:ea typeface="HGP創英角ｺﾞｼｯｸUB" panose="020B0900000000000000" pitchFamily="50" charset="-128"/>
                </a:rPr>
                <a:t>スレーブは常にリカバリ中なので、リカバリ状態を判定する</a:t>
              </a:r>
              <a:r>
                <a:rPr lang="en-US" altLang="ja-JP" sz="2400" dirty="0" smtClean="0">
                  <a:latin typeface="HGP創英角ｺﾞｼｯｸUB" panose="020B0900000000000000" pitchFamily="50" charset="-128"/>
                  <a:ea typeface="HGP創英角ｺﾞｼｯｸUB" panose="020B0900000000000000" pitchFamily="50" charset="-128"/>
                </a:rPr>
                <a:t/>
              </a:r>
              <a:br>
                <a:rPr lang="en-US" altLang="ja-JP" sz="2400" dirty="0" smtClean="0">
                  <a:latin typeface="HGP創英角ｺﾞｼｯｸUB" panose="020B0900000000000000" pitchFamily="50" charset="-128"/>
                  <a:ea typeface="HGP創英角ｺﾞｼｯｸUB" panose="020B0900000000000000" pitchFamily="50" charset="-128"/>
                </a:rPr>
              </a:br>
              <a:r>
                <a:rPr lang="ja-JP" altLang="en-US" sz="2400" dirty="0" smtClean="0">
                  <a:latin typeface="HGP創英角ｺﾞｼｯｸUB" panose="020B0900000000000000" pitchFamily="50" charset="-128"/>
                  <a:ea typeface="HGP創英角ｺﾞｼｯｸUB" panose="020B0900000000000000" pitchFamily="50" charset="-128"/>
                </a:rPr>
                <a:t>　 </a:t>
              </a:r>
              <a:r>
                <a:rPr lang="ja-JP" altLang="en-US" sz="2400" dirty="0">
                  <a:latin typeface="HGP創英角ｺﾞｼｯｸUB" panose="020B0900000000000000" pitchFamily="50" charset="-128"/>
                  <a:ea typeface="HGP創英角ｺﾞｼｯｸUB" panose="020B0900000000000000" pitchFamily="50" charset="-128"/>
                </a:rPr>
                <a:t>関数</a:t>
              </a:r>
              <a:r>
                <a:rPr lang="ja-JP" altLang="en-US" sz="2400" dirty="0" smtClean="0">
                  <a:latin typeface="HGP創英角ｺﾞｼｯｸUB" panose="020B0900000000000000" pitchFamily="50" charset="-128"/>
                  <a:ea typeface="HGP創英角ｺﾞｼｯｸUB" panose="020B0900000000000000" pitchFamily="50" charset="-128"/>
                </a:rPr>
                <a:t>を用いた監視を行う。複数マスタが存在しないかを</a:t>
              </a: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a:latin typeface="HGP創英角ｺﾞｼｯｸUB" panose="020B0900000000000000" pitchFamily="50" charset="-128"/>
                  <a:ea typeface="HGP創英角ｺﾞｼｯｸUB" panose="020B0900000000000000" pitchFamily="50" charset="-128"/>
                </a:rPr>
                <a:t>　 確認</a:t>
              </a:r>
              <a:r>
                <a:rPr lang="ja-JP" altLang="en-US" sz="2400" dirty="0" smtClean="0">
                  <a:latin typeface="HGP創英角ｺﾞｼｯｸUB" panose="020B0900000000000000" pitchFamily="50" charset="-128"/>
                  <a:ea typeface="HGP創英角ｺﾞｼｯｸUB" panose="020B0900000000000000" pitchFamily="50" charset="-128"/>
                </a:rPr>
                <a:t>する</a:t>
              </a:r>
              <a:r>
                <a:rPr lang="ja-JP" altLang="en-US" sz="2400" dirty="0">
                  <a:latin typeface="HGP創英角ｺﾞｼｯｸUB" panose="020B0900000000000000" pitchFamily="50" charset="-128"/>
                  <a:ea typeface="HGP創英角ｺﾞｼｯｸUB" panose="020B0900000000000000" pitchFamily="50" charset="-128"/>
                </a:rPr>
                <a:t>こと</a:t>
              </a:r>
              <a:r>
                <a:rPr lang="ja-JP" altLang="en-US" sz="2400" dirty="0" smtClean="0">
                  <a:latin typeface="HGP創英角ｺﾞｼｯｸUB" panose="020B0900000000000000" pitchFamily="50" charset="-128"/>
                  <a:ea typeface="HGP創英角ｺﾞｼｯｸUB" panose="020B0900000000000000" pitchFamily="50" charset="-128"/>
                </a:rPr>
                <a:t>でスプリットブレインの検知を行う。</a:t>
              </a: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en-US" altLang="ja-JP" sz="2400" dirty="0">
                  <a:latin typeface="HGP創英角ｺﾞｼｯｸUB" panose="020B0900000000000000" pitchFamily="50" charset="-128"/>
                  <a:ea typeface="HGP創英角ｺﾞｼｯｸUB" panose="020B0900000000000000" pitchFamily="50" charset="-128"/>
                </a:rPr>
                <a:t> </a:t>
              </a:r>
              <a:r>
                <a:rPr lang="en-US" altLang="ja-JP" sz="2400" dirty="0" smtClean="0">
                  <a:latin typeface="HGP創英角ｺﾞｼｯｸUB" panose="020B0900000000000000" pitchFamily="50" charset="-128"/>
                  <a:ea typeface="HGP創英角ｺﾞｼｯｸUB" panose="020B0900000000000000" pitchFamily="50" charset="-128"/>
                </a:rPr>
                <a:t> </a:t>
              </a:r>
              <a:r>
                <a:rPr lang="ja-JP" altLang="en-US" sz="2400" dirty="0" smtClean="0">
                  <a:latin typeface="HGP創英角ｺﾞｼｯｸUB" panose="020B0900000000000000" pitchFamily="50" charset="-128"/>
                  <a:ea typeface="HGP創英角ｺﾞｼｯｸUB" panose="020B0900000000000000" pitchFamily="50" charset="-128"/>
                </a:rPr>
                <a:t>例</a:t>
              </a:r>
              <a:r>
                <a:rPr lang="en-US" altLang="ja-JP" sz="2400" dirty="0" smtClean="0">
                  <a:latin typeface="HGP創英角ｺﾞｼｯｸUB" panose="020B0900000000000000" pitchFamily="50" charset="-128"/>
                  <a:ea typeface="HGP創英角ｺﾞｼｯｸUB" panose="020B0900000000000000" pitchFamily="50" charset="-128"/>
                </a:rPr>
                <a:t>) </a:t>
              </a:r>
              <a:r>
                <a:rPr lang="en-US" altLang="ja-JP" sz="2400" dirty="0" err="1">
                  <a:latin typeface="HGP創英角ｺﾞｼｯｸUB" panose="020B0900000000000000" pitchFamily="50" charset="-128"/>
                  <a:ea typeface="HGP創英角ｺﾞｼｯｸUB" panose="020B0900000000000000" pitchFamily="50" charset="-128"/>
                </a:rPr>
                <a:t>pg_is_in_recovery</a:t>
              </a:r>
              <a:r>
                <a:rPr lang="ja-JP" altLang="en-US" sz="2400" dirty="0" smtClean="0">
                  <a:latin typeface="HGP創英角ｺﾞｼｯｸUB" panose="020B0900000000000000" pitchFamily="50" charset="-128"/>
                  <a:ea typeface="HGP創英角ｺﾞｼｯｸUB" panose="020B0900000000000000" pitchFamily="50" charset="-128"/>
                </a:rPr>
                <a:t>関数</a:t>
              </a:r>
              <a:r>
                <a:rPr lang="ja-JP" altLang="en-US" sz="2400" dirty="0">
                  <a:latin typeface="HGP創英角ｺﾞｼｯｸUB" panose="020B0900000000000000" pitchFamily="50" charset="-128"/>
                  <a:ea typeface="HGP創英角ｺﾞｼｯｸUB" panose="020B0900000000000000" pitchFamily="50" charset="-128"/>
                </a:rPr>
                <a:t>を</a:t>
              </a:r>
              <a:r>
                <a:rPr lang="ja-JP" altLang="en-US" sz="2400" dirty="0" smtClean="0">
                  <a:latin typeface="HGP創英角ｺﾞｼｯｸUB" panose="020B0900000000000000" pitchFamily="50" charset="-128"/>
                  <a:ea typeface="HGP創英角ｺﾞｼｯｸUB" panose="020B0900000000000000" pitchFamily="50" charset="-128"/>
                </a:rPr>
                <a:t>用いた監視</a:t>
              </a:r>
              <a:endParaRPr lang="en-US" altLang="ja-JP" sz="2400" dirty="0"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z="2400" dirty="0">
                  <a:latin typeface="HGP創英角ｺﾞｼｯｸUB" panose="020B0900000000000000" pitchFamily="50" charset="-128"/>
                  <a:ea typeface="HGP創英角ｺﾞｼｯｸUB" panose="020B0900000000000000" pitchFamily="50" charset="-128"/>
                </a:rPr>
                <a:t>　 </a:t>
              </a:r>
              <a:endParaRPr lang="en-US" altLang="ja-JP" sz="2400" dirty="0" smtClean="0">
                <a:latin typeface="HGP創英角ｺﾞｼｯｸUB" panose="020B0900000000000000" pitchFamily="50" charset="-128"/>
                <a:ea typeface="HGP創英角ｺﾞｼｯｸUB" panose="020B0900000000000000" pitchFamily="50" charset="-128"/>
              </a:endParaRPr>
            </a:p>
          </p:txBody>
        </p:sp>
        <p:grpSp>
          <p:nvGrpSpPr>
            <p:cNvPr id="33" name="グループ化 32"/>
            <p:cNvGrpSpPr/>
            <p:nvPr/>
          </p:nvGrpSpPr>
          <p:grpSpPr>
            <a:xfrm>
              <a:off x="5315150" y="2188526"/>
              <a:ext cx="1950483" cy="535576"/>
              <a:chOff x="5429450" y="2150426"/>
              <a:chExt cx="1950483" cy="535576"/>
            </a:xfrm>
          </p:grpSpPr>
          <p:sp>
            <p:nvSpPr>
              <p:cNvPr id="34" name="円/楕円 33"/>
              <p:cNvSpPr/>
              <p:nvPr/>
            </p:nvSpPr>
            <p:spPr>
              <a:xfrm>
                <a:off x="5429450" y="2193406"/>
                <a:ext cx="451571" cy="492596"/>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2800" b="1"/>
                  <a:t>A</a:t>
                </a:r>
                <a:endParaRPr kumimoji="1" lang="ja-JP" altLang="en-US" sz="2800" b="1"/>
              </a:p>
            </p:txBody>
          </p:sp>
          <p:sp>
            <p:nvSpPr>
              <p:cNvPr id="35" name="正方形/長方形 34"/>
              <p:cNvSpPr/>
              <p:nvPr/>
            </p:nvSpPr>
            <p:spPr>
              <a:xfrm>
                <a:off x="5881021" y="2150426"/>
                <a:ext cx="1498912" cy="523220"/>
              </a:xfrm>
              <a:prstGeom prst="rect">
                <a:avLst/>
              </a:prstGeom>
            </p:spPr>
            <p:txBody>
              <a:bodyPr wrap="none">
                <a:spAutoFit/>
              </a:bodyPr>
              <a:lstStyle/>
              <a:p>
                <a:r>
                  <a:rPr lang="ja-JP" altLang="en-US" sz="2800" b="1" dirty="0" smtClean="0">
                    <a:solidFill>
                      <a:schemeClr val="accent2"/>
                    </a:solidFill>
                    <a:latin typeface="HGP創英角ｺﾞｼｯｸUB" panose="020B0900000000000000" pitchFamily="50" charset="-128"/>
                    <a:ea typeface="HGP創英角ｺﾞｼｯｸUB" panose="020B0900000000000000" pitchFamily="50" charset="-128"/>
                  </a:rPr>
                  <a:t>調査結果</a:t>
                </a:r>
                <a:endParaRPr lang="en-US" altLang="ja-JP" sz="2800" b="1" dirty="0">
                  <a:solidFill>
                    <a:schemeClr val="accent2"/>
                  </a:solidFill>
                  <a:latin typeface="HGP創英角ｺﾞｼｯｸUB" panose="020B0900000000000000" pitchFamily="50" charset="-128"/>
                  <a:ea typeface="HGP創英角ｺﾞｼｯｸUB" panose="020B0900000000000000" pitchFamily="50" charset="-128"/>
                </a:endParaRPr>
              </a:p>
            </p:txBody>
          </p:sp>
        </p:grpSp>
      </p:grpSp>
      <p:sp>
        <p:nvSpPr>
          <p:cNvPr id="36" name="正方形/長方形 35"/>
          <p:cNvSpPr/>
          <p:nvPr/>
        </p:nvSpPr>
        <p:spPr>
          <a:xfrm>
            <a:off x="1135371" y="3305954"/>
            <a:ext cx="7782674" cy="1477080"/>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r>
              <a:rPr lang="en-US" altLang="ja-JP" sz="1600" dirty="0" smtClean="0">
                <a:latin typeface="HGP創英角ｺﾞｼｯｸUB" panose="020B0900000000000000" pitchFamily="50" charset="-128"/>
                <a:ea typeface="HGP創英角ｺﾞｼｯｸUB" panose="020B0900000000000000" pitchFamily="50" charset="-128"/>
              </a:rPr>
              <a:t>=# </a:t>
            </a:r>
            <a:r>
              <a:rPr lang="en-US" altLang="ja-JP" sz="1600" dirty="0">
                <a:latin typeface="HGP創英角ｺﾞｼｯｸUB" panose="020B0900000000000000" pitchFamily="50" charset="-128"/>
                <a:ea typeface="HGP創英角ｺﾞｼｯｸUB" panose="020B0900000000000000" pitchFamily="50" charset="-128"/>
              </a:rPr>
              <a:t>SELECT </a:t>
            </a:r>
            <a:r>
              <a:rPr lang="en-US" altLang="ja-JP" sz="1600" dirty="0" err="1">
                <a:latin typeface="HGP創英角ｺﾞｼｯｸUB" panose="020B0900000000000000" pitchFamily="50" charset="-128"/>
                <a:ea typeface="HGP創英角ｺﾞｼｯｸUB" panose="020B0900000000000000" pitchFamily="50" charset="-128"/>
              </a:rPr>
              <a:t>pg_is_in_recovery</a:t>
            </a:r>
            <a:r>
              <a:rPr lang="en-US" altLang="ja-JP" sz="1600" dirty="0">
                <a:latin typeface="HGP創英角ｺﾞｼｯｸUB" panose="020B0900000000000000" pitchFamily="50" charset="-128"/>
                <a:ea typeface="HGP創英角ｺﾞｼｯｸUB" panose="020B0900000000000000" pitchFamily="50" charset="-128"/>
              </a:rPr>
              <a:t>();</a:t>
            </a:r>
          </a:p>
          <a:p>
            <a:r>
              <a:rPr lang="en-US" altLang="ja-JP" sz="1600" dirty="0" err="1">
                <a:latin typeface="HGP創英角ｺﾞｼｯｸUB" panose="020B0900000000000000" pitchFamily="50" charset="-128"/>
                <a:ea typeface="HGP創英角ｺﾞｼｯｸUB" panose="020B0900000000000000" pitchFamily="50" charset="-128"/>
              </a:rPr>
              <a:t>pg_is_in_recovery</a:t>
            </a:r>
            <a:endParaRPr lang="en-US" altLang="ja-JP" sz="1600" dirty="0">
              <a:latin typeface="HGP創英角ｺﾞｼｯｸUB" panose="020B0900000000000000" pitchFamily="50" charset="-128"/>
              <a:ea typeface="HGP創英角ｺﾞｼｯｸUB" panose="020B0900000000000000" pitchFamily="50" charset="-128"/>
            </a:endParaRPr>
          </a:p>
          <a:p>
            <a:r>
              <a:rPr lang="en-US" altLang="ja-JP" sz="1600" dirty="0">
                <a:latin typeface="HGP創英角ｺﾞｼｯｸUB" panose="020B0900000000000000" pitchFamily="50" charset="-128"/>
                <a:ea typeface="HGP創英角ｺﾞｼｯｸUB" panose="020B0900000000000000" pitchFamily="50" charset="-128"/>
              </a:rPr>
              <a:t>-------------------</a:t>
            </a:r>
          </a:p>
          <a:p>
            <a:r>
              <a:rPr lang="en-US" altLang="ja-JP" sz="1600" dirty="0">
                <a:latin typeface="HGP創英角ｺﾞｼｯｸUB" panose="020B0900000000000000" pitchFamily="50" charset="-128"/>
                <a:ea typeface="HGP創英角ｺﾞｼｯｸUB" panose="020B0900000000000000" pitchFamily="50" charset="-128"/>
              </a:rPr>
              <a:t> t</a:t>
            </a:r>
          </a:p>
          <a:p>
            <a:r>
              <a:rPr lang="en-US" altLang="ja-JP" sz="1600" dirty="0">
                <a:latin typeface="HGP創英角ｺﾞｼｯｸUB" panose="020B0900000000000000" pitchFamily="50" charset="-128"/>
                <a:ea typeface="HGP創英角ｺﾞｼｯｸUB" panose="020B0900000000000000" pitchFamily="50" charset="-128"/>
              </a:rPr>
              <a:t>(1 </a:t>
            </a:r>
            <a:r>
              <a:rPr lang="ja-JP" altLang="en-US" sz="1600" dirty="0">
                <a:latin typeface="HGP創英角ｺﾞｼｯｸUB" panose="020B0900000000000000" pitchFamily="50" charset="-128"/>
                <a:ea typeface="HGP創英角ｺﾞｼｯｸUB" panose="020B0900000000000000" pitchFamily="50" charset="-128"/>
              </a:rPr>
              <a:t>行</a:t>
            </a:r>
            <a:r>
              <a:rPr lang="en-US" altLang="ja-JP" sz="1600" dirty="0">
                <a:latin typeface="HGP創英角ｺﾞｼｯｸUB" panose="020B0900000000000000" pitchFamily="50" charset="-128"/>
                <a:ea typeface="HGP創英角ｺﾞｼｯｸUB" panose="020B0900000000000000" pitchFamily="50" charset="-128"/>
              </a:rPr>
              <a:t>)</a:t>
            </a:r>
            <a:endParaRPr lang="ja-JP" altLang="en-US" sz="1600" dirty="0">
              <a:latin typeface="HGP創英角ｺﾞｼｯｸUB" panose="020B0900000000000000" pitchFamily="50" charset="-128"/>
              <a:ea typeface="HGP創英角ｺﾞｼｯｸUB" panose="020B0900000000000000" pitchFamily="50" charset="-128"/>
            </a:endParaRPr>
          </a:p>
        </p:txBody>
      </p:sp>
      <p:sp>
        <p:nvSpPr>
          <p:cNvPr id="37" name="正方形/長方形 36"/>
          <p:cNvSpPr/>
          <p:nvPr/>
        </p:nvSpPr>
        <p:spPr>
          <a:xfrm>
            <a:off x="1135371" y="4949301"/>
            <a:ext cx="7782674" cy="1525225"/>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r>
              <a:rPr lang="en-US" altLang="ja-JP" sz="1600" smtClean="0">
                <a:latin typeface="HGP創英角ｺﾞｼｯｸUB" panose="020B0900000000000000" pitchFamily="50" charset="-128"/>
                <a:ea typeface="HGP創英角ｺﾞｼｯｸUB" panose="020B0900000000000000" pitchFamily="50" charset="-128"/>
              </a:rPr>
              <a:t>=# </a:t>
            </a:r>
            <a:r>
              <a:rPr lang="en-US" altLang="ja-JP" sz="1600">
                <a:latin typeface="HGP創英角ｺﾞｼｯｸUB" panose="020B0900000000000000" pitchFamily="50" charset="-128"/>
                <a:ea typeface="HGP創英角ｺﾞｼｯｸUB" panose="020B0900000000000000" pitchFamily="50" charset="-128"/>
              </a:rPr>
              <a:t>SELECT </a:t>
            </a:r>
            <a:r>
              <a:rPr lang="en-US" altLang="ja-JP" sz="1600" err="1">
                <a:latin typeface="HGP創英角ｺﾞｼｯｸUB" panose="020B0900000000000000" pitchFamily="50" charset="-128"/>
                <a:ea typeface="HGP創英角ｺﾞｼｯｸUB" panose="020B0900000000000000" pitchFamily="50" charset="-128"/>
              </a:rPr>
              <a:t>pg_is_in_recovery</a:t>
            </a:r>
            <a:r>
              <a:rPr lang="en-US" altLang="ja-JP" sz="1600">
                <a:latin typeface="HGP創英角ｺﾞｼｯｸUB" panose="020B0900000000000000" pitchFamily="50" charset="-128"/>
                <a:ea typeface="HGP創英角ｺﾞｼｯｸUB" panose="020B0900000000000000" pitchFamily="50" charset="-128"/>
              </a:rPr>
              <a:t>();</a:t>
            </a:r>
          </a:p>
          <a:p>
            <a:r>
              <a:rPr lang="en-US" altLang="ja-JP" sz="1600" err="1">
                <a:latin typeface="HGP創英角ｺﾞｼｯｸUB" panose="020B0900000000000000" pitchFamily="50" charset="-128"/>
                <a:ea typeface="HGP創英角ｺﾞｼｯｸUB" panose="020B0900000000000000" pitchFamily="50" charset="-128"/>
              </a:rPr>
              <a:t>pg_is_in_recovery</a:t>
            </a:r>
            <a:endParaRPr lang="en-US" altLang="ja-JP" sz="1600">
              <a:latin typeface="HGP創英角ｺﾞｼｯｸUB" panose="020B0900000000000000" pitchFamily="50" charset="-128"/>
              <a:ea typeface="HGP創英角ｺﾞｼｯｸUB" panose="020B0900000000000000" pitchFamily="50" charset="-128"/>
            </a:endParaRPr>
          </a:p>
          <a:p>
            <a:r>
              <a:rPr lang="en-US" altLang="ja-JP" sz="1600">
                <a:latin typeface="HGP創英角ｺﾞｼｯｸUB" panose="020B0900000000000000" pitchFamily="50" charset="-128"/>
                <a:ea typeface="HGP創英角ｺﾞｼｯｸUB" panose="020B0900000000000000" pitchFamily="50" charset="-128"/>
              </a:rPr>
              <a:t>-------------------</a:t>
            </a:r>
          </a:p>
          <a:p>
            <a:r>
              <a:rPr lang="en-US" altLang="ja-JP" sz="1600">
                <a:latin typeface="HGP創英角ｺﾞｼｯｸUB" panose="020B0900000000000000" pitchFamily="50" charset="-128"/>
                <a:ea typeface="HGP創英角ｺﾞｼｯｸUB" panose="020B0900000000000000" pitchFamily="50" charset="-128"/>
              </a:rPr>
              <a:t> </a:t>
            </a:r>
            <a:r>
              <a:rPr lang="en-US" altLang="ja-JP" sz="1600" smtClean="0">
                <a:latin typeface="HGP創英角ｺﾞｼｯｸUB" panose="020B0900000000000000" pitchFamily="50" charset="-128"/>
                <a:ea typeface="HGP創英角ｺﾞｼｯｸUB" panose="020B0900000000000000" pitchFamily="50" charset="-128"/>
              </a:rPr>
              <a:t>f</a:t>
            </a:r>
            <a:endParaRPr lang="en-US" altLang="ja-JP" sz="1600">
              <a:latin typeface="HGP創英角ｺﾞｼｯｸUB" panose="020B0900000000000000" pitchFamily="50" charset="-128"/>
              <a:ea typeface="HGP創英角ｺﾞｼｯｸUB" panose="020B0900000000000000" pitchFamily="50" charset="-128"/>
            </a:endParaRPr>
          </a:p>
          <a:p>
            <a:r>
              <a:rPr lang="en-US" altLang="ja-JP" sz="1600">
                <a:latin typeface="HGP創英角ｺﾞｼｯｸUB" panose="020B0900000000000000" pitchFamily="50" charset="-128"/>
                <a:ea typeface="HGP創英角ｺﾞｼｯｸUB" panose="020B0900000000000000" pitchFamily="50" charset="-128"/>
              </a:rPr>
              <a:t>(1 </a:t>
            </a:r>
            <a:r>
              <a:rPr lang="ja-JP" altLang="en-US" sz="1600">
                <a:latin typeface="HGP創英角ｺﾞｼｯｸUB" panose="020B0900000000000000" pitchFamily="50" charset="-128"/>
                <a:ea typeface="HGP創英角ｺﾞｼｯｸUB" panose="020B0900000000000000" pitchFamily="50" charset="-128"/>
              </a:rPr>
              <a:t>行</a:t>
            </a:r>
            <a:r>
              <a:rPr lang="en-US" altLang="ja-JP" sz="1600">
                <a:latin typeface="HGP創英角ｺﾞｼｯｸUB" panose="020B0900000000000000" pitchFamily="50" charset="-128"/>
                <a:ea typeface="HGP創英角ｺﾞｼｯｸUB" panose="020B0900000000000000" pitchFamily="50" charset="-128"/>
              </a:rPr>
              <a:t>)</a:t>
            </a:r>
            <a:endParaRPr lang="ja-JP" altLang="en-US" sz="1600">
              <a:latin typeface="HGP創英角ｺﾞｼｯｸUB" panose="020B0900000000000000" pitchFamily="50" charset="-128"/>
              <a:ea typeface="HGP創英角ｺﾞｼｯｸUB" panose="020B0900000000000000" pitchFamily="50" charset="-128"/>
            </a:endParaRPr>
          </a:p>
        </p:txBody>
      </p:sp>
      <p:sp>
        <p:nvSpPr>
          <p:cNvPr id="38" name="角丸四角形吹き出し 37"/>
          <p:cNvSpPr/>
          <p:nvPr/>
        </p:nvSpPr>
        <p:spPr>
          <a:xfrm>
            <a:off x="4572000" y="3788554"/>
            <a:ext cx="2661007" cy="719191"/>
          </a:xfrm>
          <a:prstGeom prst="wedgeRoundRectCallout">
            <a:avLst>
              <a:gd name="adj1" fmla="val -129320"/>
              <a:gd name="adj2" fmla="val 16151"/>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スレーブの場合、</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true</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1" name="角丸四角形吹き出し 40"/>
          <p:cNvSpPr/>
          <p:nvPr/>
        </p:nvSpPr>
        <p:spPr>
          <a:xfrm>
            <a:off x="4572000" y="5059737"/>
            <a:ext cx="3595955" cy="1273922"/>
          </a:xfrm>
          <a:prstGeom prst="wedgeRoundRectCallout">
            <a:avLst>
              <a:gd name="adj1" fmla="val -110085"/>
              <a:gd name="adj2" fmla="val 21061"/>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latin typeface="HGP創英角ｺﾞｼｯｸUB" panose="020B0900000000000000" pitchFamily="50" charset="-128"/>
                <a:ea typeface="HGP創英角ｺﾞｼｯｸUB" panose="020B0900000000000000" pitchFamily="50" charset="-128"/>
              </a:rPr>
              <a:t>マスタ</a:t>
            </a:r>
            <a:r>
              <a:rPr kumimoji="1" lang="ja-JP" altLang="en-US" sz="1600" dirty="0" smtClean="0">
                <a:solidFill>
                  <a:schemeClr val="tx1"/>
                </a:solidFill>
                <a:latin typeface="HGP創英角ｺﾞｼｯｸUB" panose="020B0900000000000000" pitchFamily="50" charset="-128"/>
                <a:ea typeface="HGP創英角ｺﾞｼｯｸUB" panose="020B0900000000000000" pitchFamily="50" charset="-128"/>
              </a:rPr>
              <a:t>の場合、</a:t>
            </a:r>
            <a:r>
              <a:rPr kumimoji="1" lang="en-US" altLang="ja-JP" sz="1600" dirty="0" smtClean="0">
                <a:solidFill>
                  <a:schemeClr val="tx1"/>
                </a:solidFill>
                <a:latin typeface="HGP創英角ｺﾞｼｯｸUB" panose="020B0900000000000000" pitchFamily="50" charset="-128"/>
                <a:ea typeface="HGP創英角ｺﾞｼｯｸUB" panose="020B0900000000000000" pitchFamily="50" charset="-128"/>
              </a:rPr>
              <a:t>false</a:t>
            </a:r>
          </a:p>
          <a:p>
            <a:r>
              <a:rPr lang="en-US" altLang="ja-JP" sz="1600" u="sng" dirty="0">
                <a:solidFill>
                  <a:srgbClr val="C00000"/>
                </a:solidFill>
                <a:latin typeface="HGP創英角ｺﾞｼｯｸUB" panose="020B0900000000000000" pitchFamily="50" charset="-128"/>
                <a:ea typeface="HGP創英角ｺﾞｼｯｸUB" panose="020B0900000000000000" pitchFamily="50" charset="-128"/>
              </a:rPr>
              <a:t>f</a:t>
            </a:r>
            <a:r>
              <a:rPr lang="en-US" altLang="ja-JP" sz="1600" u="sng" dirty="0" smtClean="0">
                <a:solidFill>
                  <a:srgbClr val="C00000"/>
                </a:solidFill>
                <a:latin typeface="HGP創英角ｺﾞｼｯｸUB" panose="020B0900000000000000" pitchFamily="50" charset="-128"/>
                <a:ea typeface="HGP創英角ｺﾞｼｯｸUB" panose="020B0900000000000000" pitchFamily="50" charset="-128"/>
              </a:rPr>
              <a:t>alse</a:t>
            </a:r>
            <a:r>
              <a:rPr lang="ja-JP" altLang="en-US" sz="1600" u="sng" dirty="0" smtClean="0">
                <a:solidFill>
                  <a:srgbClr val="C00000"/>
                </a:solidFill>
                <a:latin typeface="HGP創英角ｺﾞｼｯｸUB" panose="020B0900000000000000" pitchFamily="50" charset="-128"/>
                <a:ea typeface="HGP創英角ｺﾞｼｯｸUB" panose="020B0900000000000000" pitchFamily="50" charset="-128"/>
              </a:rPr>
              <a:t>を返却するサーバが、</a:t>
            </a:r>
            <a:endParaRPr lang="en-US" altLang="ja-JP" sz="1600" u="sng" dirty="0" smtClean="0">
              <a:solidFill>
                <a:srgbClr val="C00000"/>
              </a:solidFill>
              <a:latin typeface="HGP創英角ｺﾞｼｯｸUB" panose="020B0900000000000000" pitchFamily="50" charset="-128"/>
              <a:ea typeface="HGP創英角ｺﾞｼｯｸUB" panose="020B0900000000000000" pitchFamily="50" charset="-128"/>
            </a:endParaRPr>
          </a:p>
          <a:p>
            <a:r>
              <a:rPr kumimoji="1" lang="en-US" altLang="ja-JP" sz="1600" u="sng" dirty="0" smtClean="0">
                <a:solidFill>
                  <a:srgbClr val="C00000"/>
                </a:solidFill>
                <a:latin typeface="HGP創英角ｺﾞｼｯｸUB" panose="020B0900000000000000" pitchFamily="50" charset="-128"/>
                <a:ea typeface="HGP創英角ｺﾞｼｯｸUB" panose="020B0900000000000000" pitchFamily="50" charset="-128"/>
              </a:rPr>
              <a:t>2</a:t>
            </a:r>
            <a:r>
              <a:rPr kumimoji="1" lang="ja-JP" altLang="en-US" sz="1600" u="sng" dirty="0" smtClean="0">
                <a:solidFill>
                  <a:srgbClr val="C00000"/>
                </a:solidFill>
                <a:latin typeface="HGP創英角ｺﾞｼｯｸUB" panose="020B0900000000000000" pitchFamily="50" charset="-128"/>
                <a:ea typeface="HGP創英角ｺﾞｼｯｸUB" panose="020B0900000000000000" pitchFamily="50" charset="-128"/>
              </a:rPr>
              <a:t>台以上存在する場合は、</a:t>
            </a:r>
            <a:endParaRPr kumimoji="1" lang="en-US" altLang="ja-JP" sz="1600" u="sng" dirty="0" smtClean="0">
              <a:solidFill>
                <a:srgbClr val="C00000"/>
              </a:solidFill>
              <a:latin typeface="HGP創英角ｺﾞｼｯｸUB" panose="020B0900000000000000" pitchFamily="50" charset="-128"/>
              <a:ea typeface="HGP創英角ｺﾞｼｯｸUB" panose="020B0900000000000000" pitchFamily="50" charset="-128"/>
            </a:endParaRPr>
          </a:p>
          <a:p>
            <a:r>
              <a:rPr lang="ja-JP" altLang="en-US" sz="1600" u="sng" dirty="0" smtClean="0">
                <a:solidFill>
                  <a:srgbClr val="C00000"/>
                </a:solidFill>
                <a:latin typeface="HGP創英角ｺﾞｼｯｸUB" panose="020B0900000000000000" pitchFamily="50" charset="-128"/>
                <a:ea typeface="HGP創英角ｺﾞｼｯｸUB" panose="020B0900000000000000" pitchFamily="50" charset="-128"/>
              </a:rPr>
              <a:t>スプリットブレインの可能性あり</a:t>
            </a:r>
            <a:endParaRPr kumimoji="1" lang="ja-JP" altLang="en-US" sz="1600" u="sng" dirty="0" smtClean="0">
              <a:solidFill>
                <a:srgbClr val="C00000"/>
              </a:solidFill>
              <a:latin typeface="HGP創英角ｺﾞｼｯｸUB" panose="020B0900000000000000" pitchFamily="50" charset="-128"/>
              <a:ea typeface="HGP創英角ｺﾞｼｯｸUB" panose="020B0900000000000000" pitchFamily="50" charset="-128"/>
            </a:endParaRP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27</a:t>
            </a:fld>
            <a:endParaRPr lang="en-US" altLang="ja-JP"/>
          </a:p>
        </p:txBody>
      </p:sp>
    </p:spTree>
    <p:extLst>
      <p:ext uri="{BB962C8B-B14F-4D97-AF65-F5344CB8AC3E}">
        <p14:creationId xmlns:p14="http://schemas.microsoft.com/office/powerpoint/2010/main" val="24002612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運用</a:t>
            </a:r>
            <a:r>
              <a:rPr lang="ja-JP" altLang="en-US" dirty="0"/>
              <a:t>時</a:t>
            </a:r>
            <a:r>
              <a:rPr lang="ja-JP" altLang="en-US" dirty="0" smtClean="0"/>
              <a:t>に知っておきたいこと④</a:t>
            </a:r>
            <a:endParaRPr lang="en-US" altLang="ja-JP" dirty="0"/>
          </a:p>
        </p:txBody>
      </p:sp>
      <p:grpSp>
        <p:nvGrpSpPr>
          <p:cNvPr id="13" name="グループ化 12"/>
          <p:cNvGrpSpPr/>
          <p:nvPr/>
        </p:nvGrpSpPr>
        <p:grpSpPr>
          <a:xfrm>
            <a:off x="289501" y="1246115"/>
            <a:ext cx="8041699" cy="895390"/>
            <a:chOff x="5315150" y="2188526"/>
            <a:chExt cx="7406924" cy="895390"/>
          </a:xfrm>
        </p:grpSpPr>
        <p:sp>
          <p:nvSpPr>
            <p:cNvPr id="14" name="テキスト ボックス 13"/>
            <p:cNvSpPr txBox="1"/>
            <p:nvPr/>
          </p:nvSpPr>
          <p:spPr>
            <a:xfrm>
              <a:off x="5428138" y="2622251"/>
              <a:ext cx="7293936" cy="461665"/>
            </a:xfrm>
            <a:prstGeom prst="rect">
              <a:avLst/>
            </a:prstGeom>
            <a:noFill/>
          </p:spPr>
          <p:txBody>
            <a:bodyPr wrap="square" rtlCol="0">
              <a:spAutoFit/>
            </a:bodyPr>
            <a:lstStyle/>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マスタ、スレーブに障害が発生した場合の復旧手順は？</a:t>
              </a:r>
              <a:endParaRPr lang="en-US" altLang="ja-JP" sz="2400" dirty="0" smtClean="0">
                <a:latin typeface="HGP創英角ｺﾞｼｯｸUB" panose="020B0900000000000000" pitchFamily="50" charset="-128"/>
                <a:ea typeface="HGP創英角ｺﾞｼｯｸUB" panose="020B0900000000000000" pitchFamily="50" charset="-128"/>
              </a:endParaRPr>
            </a:p>
          </p:txBody>
        </p:sp>
        <p:grpSp>
          <p:nvGrpSpPr>
            <p:cNvPr id="15" name="グループ化 14"/>
            <p:cNvGrpSpPr/>
            <p:nvPr/>
          </p:nvGrpSpPr>
          <p:grpSpPr>
            <a:xfrm>
              <a:off x="5315150" y="2188526"/>
              <a:ext cx="2673952" cy="535576"/>
              <a:chOff x="5429450" y="2150426"/>
              <a:chExt cx="2673952" cy="535576"/>
            </a:xfrm>
          </p:grpSpPr>
          <p:sp>
            <p:nvSpPr>
              <p:cNvPr id="16" name="円/楕円 15"/>
              <p:cNvSpPr/>
              <p:nvPr/>
            </p:nvSpPr>
            <p:spPr>
              <a:xfrm>
                <a:off x="5429450" y="2193406"/>
                <a:ext cx="451571" cy="492596"/>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smtClean="0"/>
                  <a:t>Q</a:t>
                </a:r>
                <a:endParaRPr kumimoji="1" lang="ja-JP" altLang="en-US" sz="2800" b="1"/>
              </a:p>
            </p:txBody>
          </p:sp>
          <p:sp>
            <p:nvSpPr>
              <p:cNvPr id="17" name="正方形/長方形 16"/>
              <p:cNvSpPr/>
              <p:nvPr/>
            </p:nvSpPr>
            <p:spPr>
              <a:xfrm>
                <a:off x="5881020" y="2150426"/>
                <a:ext cx="2222382" cy="523220"/>
              </a:xfrm>
              <a:prstGeom prst="rect">
                <a:avLst/>
              </a:prstGeom>
            </p:spPr>
            <p:txBody>
              <a:bodyPr wrap="none">
                <a:spAutoFit/>
              </a:bodyPr>
              <a:lstStyle/>
              <a:p>
                <a:r>
                  <a:rPr lang="ja-JP" altLang="en-US" sz="2800" b="1" dirty="0">
                    <a:solidFill>
                      <a:schemeClr val="accent1"/>
                    </a:solidFill>
                    <a:latin typeface="HGP創英角ｺﾞｼｯｸUB" panose="020B0900000000000000" pitchFamily="50" charset="-128"/>
                    <a:ea typeface="HGP創英角ｺﾞｼｯｸUB" panose="020B0900000000000000" pitchFamily="50" charset="-128"/>
                  </a:rPr>
                  <a:t>知りたい</a:t>
                </a:r>
                <a:r>
                  <a:rPr lang="ja-JP" altLang="en-US" sz="2800" b="1" dirty="0" smtClean="0">
                    <a:solidFill>
                      <a:schemeClr val="accent1"/>
                    </a:solidFill>
                    <a:latin typeface="HGP創英角ｺﾞｼｯｸUB" panose="020B0900000000000000" pitchFamily="50" charset="-128"/>
                    <a:ea typeface="HGP創英角ｺﾞｼｯｸUB" panose="020B0900000000000000" pitchFamily="50" charset="-128"/>
                  </a:rPr>
                  <a:t>こと④</a:t>
                </a:r>
                <a:endParaRPr lang="en-US" altLang="ja-JP" sz="2800" b="1" dirty="0">
                  <a:solidFill>
                    <a:schemeClr val="accent1"/>
                  </a:solidFill>
                  <a:latin typeface="HGP創英角ｺﾞｼｯｸUB" panose="020B0900000000000000" pitchFamily="50" charset="-128"/>
                  <a:ea typeface="HGP創英角ｺﾞｼｯｸUB" panose="020B0900000000000000" pitchFamily="50" charset="-128"/>
                </a:endParaRPr>
              </a:p>
            </p:txBody>
          </p:sp>
        </p:grpSp>
      </p:grpSp>
      <p:grpSp>
        <p:nvGrpSpPr>
          <p:cNvPr id="18" name="グループ化 17"/>
          <p:cNvGrpSpPr/>
          <p:nvPr/>
        </p:nvGrpSpPr>
        <p:grpSpPr>
          <a:xfrm>
            <a:off x="289501" y="2340375"/>
            <a:ext cx="8041699" cy="895390"/>
            <a:chOff x="5315150" y="2188526"/>
            <a:chExt cx="7406924" cy="895390"/>
          </a:xfrm>
        </p:grpSpPr>
        <p:sp>
          <p:nvSpPr>
            <p:cNvPr id="19" name="テキスト ボックス 18"/>
            <p:cNvSpPr txBox="1"/>
            <p:nvPr/>
          </p:nvSpPr>
          <p:spPr>
            <a:xfrm>
              <a:off x="5428138" y="2622251"/>
              <a:ext cx="7293936" cy="461665"/>
            </a:xfrm>
            <a:prstGeom prst="rect">
              <a:avLst/>
            </a:prstGeom>
            <a:noFill/>
          </p:spPr>
          <p:txBody>
            <a:bodyPr wrap="square" rtlCol="0">
              <a:spAutoFit/>
            </a:bodyPr>
            <a:lstStyle/>
            <a:p>
              <a:pPr>
                <a:buClr>
                  <a:schemeClr val="bg2">
                    <a:lumMod val="25000"/>
                  </a:schemeClr>
                </a:buClr>
                <a:buSzPct val="60000"/>
              </a:pPr>
              <a:r>
                <a:rPr lang="ja-JP" altLang="en-US" sz="2400" dirty="0" smtClean="0">
                  <a:latin typeface="HGP創英角ｺﾞｼｯｸUB" panose="020B0900000000000000" pitchFamily="50" charset="-128"/>
                  <a:ea typeface="HGP創英角ｺﾞｼｯｸUB" panose="020B0900000000000000" pitchFamily="50" charset="-128"/>
                </a:rPr>
                <a:t>・ マスタ障害時の復旧方法を実機</a:t>
              </a:r>
              <a:r>
                <a:rPr lang="ja-JP" altLang="en-US" sz="2400" dirty="0">
                  <a:latin typeface="HGP創英角ｺﾞｼｯｸUB" panose="020B0900000000000000" pitchFamily="50" charset="-128"/>
                  <a:ea typeface="HGP創英角ｺﾞｼｯｸUB" panose="020B0900000000000000" pitchFamily="50" charset="-128"/>
                </a:rPr>
                <a:t>で</a:t>
              </a:r>
              <a:r>
                <a:rPr lang="ja-JP" altLang="en-US" sz="2400" dirty="0" smtClean="0">
                  <a:latin typeface="HGP創英角ｺﾞｼｯｸUB" panose="020B0900000000000000" pitchFamily="50" charset="-128"/>
                  <a:ea typeface="HGP創英角ｺﾞｼｯｸUB" panose="020B0900000000000000" pitchFamily="50" charset="-128"/>
                </a:rPr>
                <a:t>紹介します。　</a:t>
              </a:r>
              <a:endParaRPr lang="en-US" altLang="ja-JP" sz="2400" dirty="0" smtClean="0">
                <a:latin typeface="HGP創英角ｺﾞｼｯｸUB" panose="020B0900000000000000" pitchFamily="50" charset="-128"/>
                <a:ea typeface="HGP創英角ｺﾞｼｯｸUB" panose="020B0900000000000000" pitchFamily="50" charset="-128"/>
              </a:endParaRPr>
            </a:p>
          </p:txBody>
        </p:sp>
        <p:grpSp>
          <p:nvGrpSpPr>
            <p:cNvPr id="20" name="グループ化 19"/>
            <p:cNvGrpSpPr/>
            <p:nvPr/>
          </p:nvGrpSpPr>
          <p:grpSpPr>
            <a:xfrm>
              <a:off x="5315150" y="2188526"/>
              <a:ext cx="3570169" cy="535576"/>
              <a:chOff x="5429450" y="2150426"/>
              <a:chExt cx="3570169" cy="535576"/>
            </a:xfrm>
          </p:grpSpPr>
          <p:sp>
            <p:nvSpPr>
              <p:cNvPr id="21" name="円/楕円 20"/>
              <p:cNvSpPr/>
              <p:nvPr/>
            </p:nvSpPr>
            <p:spPr>
              <a:xfrm>
                <a:off x="5429450" y="2193406"/>
                <a:ext cx="451571" cy="492596"/>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2800" b="1"/>
                  <a:t>A</a:t>
                </a:r>
                <a:endParaRPr kumimoji="1" lang="ja-JP" altLang="en-US" sz="2800" b="1"/>
              </a:p>
            </p:txBody>
          </p:sp>
          <p:sp>
            <p:nvSpPr>
              <p:cNvPr id="22" name="正方形/長方形 21"/>
              <p:cNvSpPr/>
              <p:nvPr/>
            </p:nvSpPr>
            <p:spPr>
              <a:xfrm>
                <a:off x="5881020" y="2150426"/>
                <a:ext cx="3118599" cy="523220"/>
              </a:xfrm>
              <a:prstGeom prst="rect">
                <a:avLst/>
              </a:prstGeom>
            </p:spPr>
            <p:txBody>
              <a:bodyPr wrap="none">
                <a:spAutoFit/>
              </a:bodyPr>
              <a:lstStyle/>
              <a:p>
                <a:r>
                  <a:rPr lang="en-US" altLang="ja-JP" sz="2800" b="1" err="1" smtClean="0">
                    <a:solidFill>
                      <a:schemeClr val="accent2"/>
                    </a:solidFill>
                    <a:latin typeface="HGP創英角ｺﾞｼｯｸUB" panose="020B0900000000000000" pitchFamily="50" charset="-128"/>
                    <a:ea typeface="HGP創英角ｺﾞｼｯｸUB" panose="020B0900000000000000" pitchFamily="50" charset="-128"/>
                  </a:rPr>
                  <a:t>PGECons</a:t>
                </a:r>
                <a:r>
                  <a:rPr lang="ja-JP" altLang="en-US" sz="2800" b="1" smtClean="0">
                    <a:solidFill>
                      <a:schemeClr val="accent2"/>
                    </a:solidFill>
                    <a:latin typeface="HGP創英角ｺﾞｼｯｸUB" panose="020B0900000000000000" pitchFamily="50" charset="-128"/>
                    <a:ea typeface="HGP創英角ｺﾞｼｯｸUB" panose="020B0900000000000000" pitchFamily="50" charset="-128"/>
                  </a:rPr>
                  <a:t>の調査結果</a:t>
                </a:r>
                <a:endParaRPr lang="en-US" altLang="ja-JP" sz="2800" b="1">
                  <a:solidFill>
                    <a:schemeClr val="accent2"/>
                  </a:solidFill>
                  <a:latin typeface="HGP創英角ｺﾞｼｯｸUB" panose="020B0900000000000000" pitchFamily="50" charset="-128"/>
                  <a:ea typeface="HGP創英角ｺﾞｼｯｸUB" panose="020B0900000000000000" pitchFamily="50" charset="-128"/>
                </a:endParaRPr>
              </a:p>
            </p:txBody>
          </p:sp>
        </p:grpSp>
      </p:grpSp>
      <p:grpSp>
        <p:nvGrpSpPr>
          <p:cNvPr id="23" name="グループ化 22"/>
          <p:cNvGrpSpPr/>
          <p:nvPr/>
        </p:nvGrpSpPr>
        <p:grpSpPr>
          <a:xfrm>
            <a:off x="1058508" y="3609644"/>
            <a:ext cx="5993378" cy="2629633"/>
            <a:chOff x="678365" y="1617647"/>
            <a:chExt cx="5993378" cy="2629633"/>
          </a:xfrm>
        </p:grpSpPr>
        <p:grpSp>
          <p:nvGrpSpPr>
            <p:cNvPr id="24" name="グループ化 23"/>
            <p:cNvGrpSpPr/>
            <p:nvPr/>
          </p:nvGrpSpPr>
          <p:grpSpPr>
            <a:xfrm>
              <a:off x="678365" y="1846444"/>
              <a:ext cx="4935508" cy="413875"/>
              <a:chOff x="1140707" y="2041650"/>
              <a:chExt cx="4935508" cy="413875"/>
            </a:xfrm>
          </p:grpSpPr>
          <p:sp>
            <p:nvSpPr>
              <p:cNvPr id="52" name="正方形/長方形 51"/>
              <p:cNvSpPr/>
              <p:nvPr/>
            </p:nvSpPr>
            <p:spPr>
              <a:xfrm>
                <a:off x="1140707" y="2041650"/>
                <a:ext cx="1943100" cy="41387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3" name="正方形/長方形 52"/>
              <p:cNvSpPr/>
              <p:nvPr/>
            </p:nvSpPr>
            <p:spPr>
              <a:xfrm>
                <a:off x="4133115" y="2041650"/>
                <a:ext cx="1943100" cy="41387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4" name="右矢印 53"/>
              <p:cNvSpPr/>
              <p:nvPr/>
            </p:nvSpPr>
            <p:spPr>
              <a:xfrm>
                <a:off x="3165640" y="2101731"/>
                <a:ext cx="875364"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grpSp>
          <p:nvGrpSpPr>
            <p:cNvPr id="25" name="グループ化 24"/>
            <p:cNvGrpSpPr/>
            <p:nvPr/>
          </p:nvGrpSpPr>
          <p:grpSpPr>
            <a:xfrm>
              <a:off x="678365" y="2508764"/>
              <a:ext cx="4935508" cy="413875"/>
              <a:chOff x="1140707" y="2041650"/>
              <a:chExt cx="4935508" cy="413875"/>
            </a:xfrm>
          </p:grpSpPr>
          <p:sp>
            <p:nvSpPr>
              <p:cNvPr id="49" name="正方形/長方形 48"/>
              <p:cNvSpPr/>
              <p:nvPr/>
            </p:nvSpPr>
            <p:spPr>
              <a:xfrm>
                <a:off x="1140707" y="2041650"/>
                <a:ext cx="1943100" cy="413875"/>
              </a:xfrm>
              <a:prstGeom prst="rect">
                <a:avLst/>
              </a:prstGeom>
              <a:solidFill>
                <a:schemeClr val="bg1">
                  <a:lumMod val="85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0" name="正方形/長方形 49"/>
              <p:cNvSpPr/>
              <p:nvPr/>
            </p:nvSpPr>
            <p:spPr>
              <a:xfrm>
                <a:off x="4133115" y="2041650"/>
                <a:ext cx="1943100" cy="41387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1" name="右矢印 50"/>
              <p:cNvSpPr/>
              <p:nvPr/>
            </p:nvSpPr>
            <p:spPr>
              <a:xfrm>
                <a:off x="3165640" y="2101731"/>
                <a:ext cx="875364"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grpSp>
          <p:nvGrpSpPr>
            <p:cNvPr id="26" name="グループ化 25"/>
            <p:cNvGrpSpPr/>
            <p:nvPr/>
          </p:nvGrpSpPr>
          <p:grpSpPr>
            <a:xfrm>
              <a:off x="678365" y="3171084"/>
              <a:ext cx="4935508" cy="413875"/>
              <a:chOff x="1140707" y="2041650"/>
              <a:chExt cx="4935508" cy="413875"/>
            </a:xfrm>
          </p:grpSpPr>
          <p:sp>
            <p:nvSpPr>
              <p:cNvPr id="46" name="正方形/長方形 45"/>
              <p:cNvSpPr/>
              <p:nvPr/>
            </p:nvSpPr>
            <p:spPr>
              <a:xfrm>
                <a:off x="1140707" y="2041650"/>
                <a:ext cx="1943100" cy="413875"/>
              </a:xfrm>
              <a:prstGeom prst="rect">
                <a:avLst/>
              </a:prstGeom>
              <a:solidFill>
                <a:schemeClr val="bg1">
                  <a:lumMod val="85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smtClean="0">
                    <a:solidFill>
                      <a:schemeClr val="tx1"/>
                    </a:solidFill>
                    <a:latin typeface="HGP創英角ｺﾞｼｯｸUB" panose="020B0900000000000000" pitchFamily="50" charset="-128"/>
                    <a:ea typeface="HGP創英角ｺﾞｼｯｸUB" panose="020B0900000000000000" pitchFamily="50" charset="-128"/>
                  </a:rPr>
                  <a:t>旧マスタ</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7" name="正方形/長方形 46"/>
              <p:cNvSpPr/>
              <p:nvPr/>
            </p:nvSpPr>
            <p:spPr>
              <a:xfrm>
                <a:off x="4133115" y="2041650"/>
                <a:ext cx="1943100" cy="41387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000" smtClean="0">
                    <a:solidFill>
                      <a:schemeClr val="tx1"/>
                    </a:solidFill>
                    <a:latin typeface="HGP創英角ｺﾞｼｯｸUB" panose="020B0900000000000000" pitchFamily="50" charset="-128"/>
                    <a:ea typeface="HGP創英角ｺﾞｼｯｸUB" panose="020B0900000000000000" pitchFamily="50" charset="-128"/>
                  </a:rPr>
                  <a:t>新マスタ</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grpSp>
        <p:grpSp>
          <p:nvGrpSpPr>
            <p:cNvPr id="27" name="グループ化 26"/>
            <p:cNvGrpSpPr/>
            <p:nvPr/>
          </p:nvGrpSpPr>
          <p:grpSpPr>
            <a:xfrm>
              <a:off x="678365" y="3833405"/>
              <a:ext cx="4935508" cy="413875"/>
              <a:chOff x="1140707" y="2041650"/>
              <a:chExt cx="4935508" cy="413875"/>
            </a:xfrm>
          </p:grpSpPr>
          <p:sp>
            <p:nvSpPr>
              <p:cNvPr id="43" name="正方形/長方形 42"/>
              <p:cNvSpPr/>
              <p:nvPr/>
            </p:nvSpPr>
            <p:spPr>
              <a:xfrm>
                <a:off x="1140707" y="2041650"/>
                <a:ext cx="1943100" cy="41387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000" smtClean="0">
                    <a:solidFill>
                      <a:schemeClr val="tx1"/>
                    </a:solidFill>
                    <a:latin typeface="HGP創英角ｺﾞｼｯｸUB" panose="020B0900000000000000" pitchFamily="50" charset="-128"/>
                    <a:ea typeface="HGP創英角ｺﾞｼｯｸUB" panose="020B0900000000000000" pitchFamily="50" charset="-128"/>
                  </a:rPr>
                  <a:t>新スレーブ</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4" name="正方形/長方形 43"/>
              <p:cNvSpPr/>
              <p:nvPr/>
            </p:nvSpPr>
            <p:spPr>
              <a:xfrm>
                <a:off x="4133115" y="2041650"/>
                <a:ext cx="1943100" cy="41387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000" smtClean="0">
                    <a:solidFill>
                      <a:schemeClr val="tx1"/>
                    </a:solidFill>
                    <a:latin typeface="HGP創英角ｺﾞｼｯｸUB" panose="020B0900000000000000" pitchFamily="50" charset="-128"/>
                    <a:ea typeface="HGP創英角ｺﾞｼｯｸUB" panose="020B0900000000000000" pitchFamily="50" charset="-128"/>
                  </a:rPr>
                  <a:t>新マスタ</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5" name="右矢印 44"/>
              <p:cNvSpPr/>
              <p:nvPr/>
            </p:nvSpPr>
            <p:spPr>
              <a:xfrm flipH="1">
                <a:off x="3165640" y="2101731"/>
                <a:ext cx="875364"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sp>
          <p:nvSpPr>
            <p:cNvPr id="28" name="右矢印 27"/>
            <p:cNvSpPr/>
            <p:nvPr/>
          </p:nvSpPr>
          <p:spPr>
            <a:xfrm rot="5400000">
              <a:off x="5081546" y="2903646"/>
              <a:ext cx="2264368" cy="422900"/>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29" name="テキスト ボックス 28"/>
            <p:cNvSpPr txBox="1"/>
            <p:nvPr/>
          </p:nvSpPr>
          <p:spPr>
            <a:xfrm>
              <a:off x="5757343" y="1617647"/>
              <a:ext cx="914400" cy="369332"/>
            </a:xfrm>
            <a:prstGeom prst="rect">
              <a:avLst/>
            </a:prstGeom>
            <a:noFill/>
          </p:spPr>
          <p:txBody>
            <a:bodyPr wrap="square" rtlCol="0">
              <a:spAutoFit/>
            </a:bodyPr>
            <a:lstStyle/>
            <a:p>
              <a:pPr algn="ctr"/>
              <a:r>
                <a:rPr kumimoji="1" lang="ja-JP" altLang="en-US" dirty="0" smtClean="0">
                  <a:latin typeface="HGP創英角ｺﾞｼｯｸUB" panose="020B0900000000000000" pitchFamily="50" charset="-128"/>
                  <a:ea typeface="HGP創英角ｺﾞｼｯｸUB" panose="020B0900000000000000" pitchFamily="50" charset="-128"/>
                </a:rPr>
                <a:t>時間軸</a:t>
              </a: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30" name="乗算記号 29"/>
            <p:cNvSpPr/>
            <p:nvPr/>
          </p:nvSpPr>
          <p:spPr>
            <a:xfrm>
              <a:off x="2040793" y="2489597"/>
              <a:ext cx="616449" cy="602240"/>
            </a:xfrm>
            <a:prstGeom prst="mathMultiply">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err="1" smtClean="0">
                <a:solidFill>
                  <a:schemeClr val="tx1"/>
                </a:solidFill>
              </a:endParaRPr>
            </a:p>
          </p:txBody>
        </p:sp>
        <p:sp>
          <p:nvSpPr>
            <p:cNvPr id="39" name="乗算記号 38"/>
            <p:cNvSpPr/>
            <p:nvPr/>
          </p:nvSpPr>
          <p:spPr>
            <a:xfrm>
              <a:off x="2832555" y="2414580"/>
              <a:ext cx="616449" cy="602240"/>
            </a:xfrm>
            <a:prstGeom prst="mathMultiply">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err="1" smtClean="0">
                <a:solidFill>
                  <a:schemeClr val="tx1"/>
                </a:solidFill>
              </a:endParaRPr>
            </a:p>
          </p:txBody>
        </p:sp>
      </p:grpSp>
      <p:sp>
        <p:nvSpPr>
          <p:cNvPr id="37" name="テキスト ボックス 36"/>
          <p:cNvSpPr txBox="1"/>
          <p:nvPr/>
        </p:nvSpPr>
        <p:spPr>
          <a:xfrm>
            <a:off x="1380217" y="3449910"/>
            <a:ext cx="1299681" cy="37759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postgres1</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38" name="テキスト ボックス 37"/>
          <p:cNvSpPr txBox="1"/>
          <p:nvPr/>
        </p:nvSpPr>
        <p:spPr>
          <a:xfrm>
            <a:off x="4379197" y="3455668"/>
            <a:ext cx="1299681" cy="37759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postgres2</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36" name="角丸四角形 35"/>
          <p:cNvSpPr/>
          <p:nvPr/>
        </p:nvSpPr>
        <p:spPr>
          <a:xfrm>
            <a:off x="7813964" y="488435"/>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smtClean="0">
                <a:solidFill>
                  <a:schemeClr val="bg1"/>
                </a:solidFill>
                <a:latin typeface="HG創英角ｺﾞｼｯｸUB" panose="020B0909000000000000" pitchFamily="49" charset="-128"/>
                <a:ea typeface="HG創英角ｺﾞｼｯｸUB" panose="020B0909000000000000" pitchFamily="49" charset="-128"/>
              </a:rPr>
              <a:t>デモ</a:t>
            </a:r>
            <a:endParaRPr kumimoji="1" lang="ja-JP" altLang="en-US" sz="2400" dirty="0" err="1" smtClean="0">
              <a:solidFill>
                <a:schemeClr val="bg1"/>
              </a:solidFill>
              <a:latin typeface="HG創英角ｺﾞｼｯｸUB" panose="020B0909000000000000" pitchFamily="49" charset="-128"/>
              <a:ea typeface="HG創英角ｺﾞｼｯｸUB" panose="020B0909000000000000" pitchFamily="49" charset="-128"/>
            </a:endParaRP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28</a:t>
            </a:fld>
            <a:endParaRPr lang="en-US" altLang="ja-JP"/>
          </a:p>
        </p:txBody>
      </p:sp>
    </p:spTree>
    <p:extLst>
      <p:ext uri="{BB962C8B-B14F-4D97-AF65-F5344CB8AC3E}">
        <p14:creationId xmlns:p14="http://schemas.microsoft.com/office/powerpoint/2010/main" val="21844665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運用</a:t>
            </a:r>
            <a:r>
              <a:rPr lang="ja-JP" altLang="en-US" dirty="0"/>
              <a:t>時</a:t>
            </a:r>
            <a:r>
              <a:rPr lang="ja-JP" altLang="en-US" dirty="0" smtClean="0"/>
              <a:t>に知っておきたいこと④</a:t>
            </a:r>
            <a:endParaRPr lang="en-US" altLang="ja-JP" dirty="0"/>
          </a:p>
        </p:txBody>
      </p:sp>
      <p:grpSp>
        <p:nvGrpSpPr>
          <p:cNvPr id="18" name="グループ化 17"/>
          <p:cNvGrpSpPr/>
          <p:nvPr/>
        </p:nvGrpSpPr>
        <p:grpSpPr>
          <a:xfrm>
            <a:off x="289501" y="1221800"/>
            <a:ext cx="8041699" cy="895390"/>
            <a:chOff x="5315150" y="2188526"/>
            <a:chExt cx="7406924" cy="895390"/>
          </a:xfrm>
        </p:grpSpPr>
        <p:sp>
          <p:nvSpPr>
            <p:cNvPr id="19" name="テキスト ボックス 18"/>
            <p:cNvSpPr txBox="1"/>
            <p:nvPr/>
          </p:nvSpPr>
          <p:spPr>
            <a:xfrm>
              <a:off x="5428138" y="2622251"/>
              <a:ext cx="7293936" cy="461665"/>
            </a:xfrm>
            <a:prstGeom prst="rect">
              <a:avLst/>
            </a:prstGeom>
            <a:noFill/>
          </p:spPr>
          <p:txBody>
            <a:bodyPr wrap="square" rtlCol="0">
              <a:spAutoFit/>
            </a:bodyPr>
            <a:lstStyle/>
            <a:p>
              <a:pPr>
                <a:buClr>
                  <a:schemeClr val="bg2">
                    <a:lumMod val="25000"/>
                  </a:schemeClr>
                </a:buClr>
                <a:buSzPct val="60000"/>
              </a:pPr>
              <a:r>
                <a:rPr lang="ja-JP" altLang="en-US" sz="2400" smtClean="0">
                  <a:latin typeface="HGP創英角ｺﾞｼｯｸUB" panose="020B0900000000000000" pitchFamily="50" charset="-128"/>
                  <a:ea typeface="HGP創英角ｺﾞｼｯｸUB" panose="020B0900000000000000" pitchFamily="50" charset="-128"/>
                </a:rPr>
                <a:t>・ </a:t>
              </a:r>
              <a:r>
                <a:rPr lang="ja-JP" altLang="en-US" sz="2400">
                  <a:latin typeface="HGP創英角ｺﾞｼｯｸUB" panose="020B0900000000000000" pitchFamily="50" charset="-128"/>
                  <a:ea typeface="HGP創英角ｺﾞｼｯｸUB" panose="020B0900000000000000" pitchFamily="50" charset="-128"/>
                </a:rPr>
                <a:t>スレーブ</a:t>
              </a:r>
              <a:r>
                <a:rPr lang="ja-JP" altLang="en-US" sz="2400" smtClean="0">
                  <a:latin typeface="HGP創英角ｺﾞｼｯｸUB" panose="020B0900000000000000" pitchFamily="50" charset="-128"/>
                  <a:ea typeface="HGP創英角ｺﾞｼｯｸUB" panose="020B0900000000000000" pitchFamily="50" charset="-128"/>
                </a:rPr>
                <a:t>障害時の復旧方法のデモは省略します。</a:t>
              </a:r>
              <a:endParaRPr lang="en-US" altLang="ja-JP" sz="2400" smtClean="0">
                <a:latin typeface="HGP創英角ｺﾞｼｯｸUB" panose="020B0900000000000000" pitchFamily="50" charset="-128"/>
                <a:ea typeface="HGP創英角ｺﾞｼｯｸUB" panose="020B0900000000000000" pitchFamily="50" charset="-128"/>
              </a:endParaRPr>
            </a:p>
          </p:txBody>
        </p:sp>
        <p:grpSp>
          <p:nvGrpSpPr>
            <p:cNvPr id="20" name="グループ化 19"/>
            <p:cNvGrpSpPr/>
            <p:nvPr/>
          </p:nvGrpSpPr>
          <p:grpSpPr>
            <a:xfrm>
              <a:off x="5315150" y="2188526"/>
              <a:ext cx="3570169" cy="535576"/>
              <a:chOff x="5429450" y="2150426"/>
              <a:chExt cx="3570169" cy="535576"/>
            </a:xfrm>
          </p:grpSpPr>
          <p:sp>
            <p:nvSpPr>
              <p:cNvPr id="21" name="円/楕円 20"/>
              <p:cNvSpPr/>
              <p:nvPr/>
            </p:nvSpPr>
            <p:spPr>
              <a:xfrm>
                <a:off x="5429450" y="2193406"/>
                <a:ext cx="451571" cy="492596"/>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2800" b="1"/>
                  <a:t>A</a:t>
                </a:r>
                <a:endParaRPr kumimoji="1" lang="ja-JP" altLang="en-US" sz="2800" b="1"/>
              </a:p>
            </p:txBody>
          </p:sp>
          <p:sp>
            <p:nvSpPr>
              <p:cNvPr id="22" name="正方形/長方形 21"/>
              <p:cNvSpPr/>
              <p:nvPr/>
            </p:nvSpPr>
            <p:spPr>
              <a:xfrm>
                <a:off x="5881020" y="2150426"/>
                <a:ext cx="3118599" cy="523220"/>
              </a:xfrm>
              <a:prstGeom prst="rect">
                <a:avLst/>
              </a:prstGeom>
            </p:spPr>
            <p:txBody>
              <a:bodyPr wrap="none">
                <a:spAutoFit/>
              </a:bodyPr>
              <a:lstStyle/>
              <a:p>
                <a:r>
                  <a:rPr lang="en-US" altLang="ja-JP" sz="2800" b="1" err="1" smtClean="0">
                    <a:solidFill>
                      <a:schemeClr val="accent2"/>
                    </a:solidFill>
                    <a:latin typeface="HGP創英角ｺﾞｼｯｸUB" panose="020B0900000000000000" pitchFamily="50" charset="-128"/>
                    <a:ea typeface="HGP創英角ｺﾞｼｯｸUB" panose="020B0900000000000000" pitchFamily="50" charset="-128"/>
                  </a:rPr>
                  <a:t>PGECons</a:t>
                </a:r>
                <a:r>
                  <a:rPr lang="ja-JP" altLang="en-US" sz="2800" b="1" smtClean="0">
                    <a:solidFill>
                      <a:schemeClr val="accent2"/>
                    </a:solidFill>
                    <a:latin typeface="HGP創英角ｺﾞｼｯｸUB" panose="020B0900000000000000" pitchFamily="50" charset="-128"/>
                    <a:ea typeface="HGP創英角ｺﾞｼｯｸUB" panose="020B0900000000000000" pitchFamily="50" charset="-128"/>
                  </a:rPr>
                  <a:t>の調査結果</a:t>
                </a:r>
                <a:endParaRPr lang="en-US" altLang="ja-JP" sz="2800" b="1">
                  <a:solidFill>
                    <a:schemeClr val="accent2"/>
                  </a:solidFill>
                  <a:latin typeface="HGP創英角ｺﾞｼｯｸUB" panose="020B0900000000000000" pitchFamily="50" charset="-128"/>
                  <a:ea typeface="HGP創英角ｺﾞｼｯｸUB" panose="020B0900000000000000" pitchFamily="50" charset="-128"/>
                </a:endParaRPr>
              </a:p>
            </p:txBody>
          </p:sp>
        </p:grpSp>
      </p:grpSp>
      <p:grpSp>
        <p:nvGrpSpPr>
          <p:cNvPr id="38" name="グループ化 37"/>
          <p:cNvGrpSpPr/>
          <p:nvPr/>
        </p:nvGrpSpPr>
        <p:grpSpPr>
          <a:xfrm>
            <a:off x="1154403" y="3036539"/>
            <a:ext cx="4935508" cy="413875"/>
            <a:chOff x="1140707" y="2041650"/>
            <a:chExt cx="4935508" cy="413875"/>
          </a:xfrm>
        </p:grpSpPr>
        <p:sp>
          <p:nvSpPr>
            <p:cNvPr id="41" name="正方形/長方形 40"/>
            <p:cNvSpPr/>
            <p:nvPr/>
          </p:nvSpPr>
          <p:spPr>
            <a:xfrm>
              <a:off x="1140707" y="2041650"/>
              <a:ext cx="1943100" cy="41387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5" name="正方形/長方形 54"/>
            <p:cNvSpPr/>
            <p:nvPr/>
          </p:nvSpPr>
          <p:spPr>
            <a:xfrm>
              <a:off x="4133115" y="2041650"/>
              <a:ext cx="1943100" cy="41387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6" name="右矢印 55"/>
            <p:cNvSpPr/>
            <p:nvPr/>
          </p:nvSpPr>
          <p:spPr>
            <a:xfrm>
              <a:off x="3165640" y="2101731"/>
              <a:ext cx="875364"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grpSp>
        <p:nvGrpSpPr>
          <p:cNvPr id="57" name="グループ化 56"/>
          <p:cNvGrpSpPr/>
          <p:nvPr/>
        </p:nvGrpSpPr>
        <p:grpSpPr>
          <a:xfrm>
            <a:off x="1154403" y="3698859"/>
            <a:ext cx="4935508" cy="413875"/>
            <a:chOff x="1140707" y="2041650"/>
            <a:chExt cx="4935508" cy="413875"/>
          </a:xfrm>
        </p:grpSpPr>
        <p:sp>
          <p:nvSpPr>
            <p:cNvPr id="58" name="正方形/長方形 57"/>
            <p:cNvSpPr/>
            <p:nvPr/>
          </p:nvSpPr>
          <p:spPr>
            <a:xfrm>
              <a:off x="1140707" y="2041650"/>
              <a:ext cx="1943100" cy="41387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9" name="正方形/長方形 58"/>
            <p:cNvSpPr/>
            <p:nvPr/>
          </p:nvSpPr>
          <p:spPr>
            <a:xfrm>
              <a:off x="4133115" y="2041650"/>
              <a:ext cx="1943100" cy="413875"/>
            </a:xfrm>
            <a:prstGeom prst="rect">
              <a:avLst/>
            </a:prstGeom>
            <a:solidFill>
              <a:schemeClr val="bg1">
                <a:lumMod val="85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grpSp>
      <p:grpSp>
        <p:nvGrpSpPr>
          <p:cNvPr id="61" name="グループ化 60"/>
          <p:cNvGrpSpPr/>
          <p:nvPr/>
        </p:nvGrpSpPr>
        <p:grpSpPr>
          <a:xfrm>
            <a:off x="1154403" y="4388391"/>
            <a:ext cx="4935508" cy="413875"/>
            <a:chOff x="1140707" y="2041650"/>
            <a:chExt cx="4935508" cy="413875"/>
          </a:xfrm>
        </p:grpSpPr>
        <p:sp>
          <p:nvSpPr>
            <p:cNvPr id="62" name="正方形/長方形 61"/>
            <p:cNvSpPr/>
            <p:nvPr/>
          </p:nvSpPr>
          <p:spPr>
            <a:xfrm>
              <a:off x="1140707" y="2041650"/>
              <a:ext cx="1943100" cy="413875"/>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20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3" name="正方形/長方形 62"/>
            <p:cNvSpPr/>
            <p:nvPr/>
          </p:nvSpPr>
          <p:spPr>
            <a:xfrm>
              <a:off x="4133115" y="2041650"/>
              <a:ext cx="1943100" cy="413875"/>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000">
                  <a:solidFill>
                    <a:schemeClr val="tx1"/>
                  </a:solidFill>
                  <a:latin typeface="HGP創英角ｺﾞｼｯｸUB" panose="020B0900000000000000" pitchFamily="50" charset="-128"/>
                  <a:ea typeface="HGP創英角ｺﾞｼｯｸUB" panose="020B0900000000000000" pitchFamily="50" charset="-128"/>
                </a:rPr>
                <a:t>スレーブ</a:t>
              </a:r>
            </a:p>
          </p:txBody>
        </p:sp>
        <p:sp>
          <p:nvSpPr>
            <p:cNvPr id="64" name="右矢印 63"/>
            <p:cNvSpPr/>
            <p:nvPr/>
          </p:nvSpPr>
          <p:spPr>
            <a:xfrm>
              <a:off x="3165640" y="2101731"/>
              <a:ext cx="875364"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sp>
        <p:nvSpPr>
          <p:cNvPr id="65" name="乗算記号 64"/>
          <p:cNvSpPr/>
          <p:nvPr/>
        </p:nvSpPr>
        <p:spPr>
          <a:xfrm>
            <a:off x="5598094" y="3024817"/>
            <a:ext cx="616449" cy="602240"/>
          </a:xfrm>
          <a:prstGeom prst="mathMultiply">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err="1" smtClean="0">
              <a:solidFill>
                <a:schemeClr val="tx1"/>
              </a:solidFill>
            </a:endParaRPr>
          </a:p>
        </p:txBody>
      </p:sp>
      <p:sp>
        <p:nvSpPr>
          <p:cNvPr id="66" name="右矢印 65"/>
          <p:cNvSpPr/>
          <p:nvPr/>
        </p:nvSpPr>
        <p:spPr>
          <a:xfrm rot="5400000">
            <a:off x="5754989" y="3702092"/>
            <a:ext cx="1777448" cy="422900"/>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25" name="テキスト ボックス 24"/>
          <p:cNvSpPr txBox="1"/>
          <p:nvPr/>
        </p:nvSpPr>
        <p:spPr>
          <a:xfrm>
            <a:off x="1475103" y="2647692"/>
            <a:ext cx="1299681" cy="377592"/>
          </a:xfrm>
          <a:prstGeom prst="rect">
            <a:avLst/>
          </a:prstGeom>
          <a:noFill/>
        </p:spPr>
        <p:txBody>
          <a:bodyPr wrap="square" rtlCol="0">
            <a:spAutoFit/>
          </a:bodyPr>
          <a:lstStyle/>
          <a:p>
            <a:pPr algn="ctr"/>
            <a:r>
              <a:rPr kumimoji="1" lang="en-US" altLang="ja-JP" dirty="0" smtClean="0">
                <a:latin typeface="HGP創英角ｺﾞｼｯｸUB" panose="020B0900000000000000" pitchFamily="50" charset="-128"/>
                <a:ea typeface="HGP創英角ｺﾞｼｯｸUB" panose="020B0900000000000000" pitchFamily="50" charset="-128"/>
              </a:rPr>
              <a:t>postgres1</a:t>
            </a: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26" name="テキスト ボックス 25"/>
          <p:cNvSpPr txBox="1"/>
          <p:nvPr/>
        </p:nvSpPr>
        <p:spPr>
          <a:xfrm>
            <a:off x="4474083" y="2653450"/>
            <a:ext cx="1299681" cy="377592"/>
          </a:xfrm>
          <a:prstGeom prst="rect">
            <a:avLst/>
          </a:prstGeom>
          <a:noFill/>
        </p:spPr>
        <p:txBody>
          <a:bodyPr wrap="square" rtlCol="0">
            <a:spAutoFit/>
          </a:bodyPr>
          <a:lstStyle/>
          <a:p>
            <a:pPr algn="ctr"/>
            <a:r>
              <a:rPr kumimoji="1" lang="en-US" altLang="ja-JP" smtClean="0">
                <a:latin typeface="HGP創英角ｺﾞｼｯｸUB" panose="020B0900000000000000" pitchFamily="50" charset="-128"/>
                <a:ea typeface="HGP創英角ｺﾞｼｯｸUB" panose="020B0900000000000000" pitchFamily="50" charset="-128"/>
              </a:rPr>
              <a:t>postgres2</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24" name="テキスト ボックス 23"/>
          <p:cNvSpPr txBox="1"/>
          <p:nvPr/>
        </p:nvSpPr>
        <p:spPr>
          <a:xfrm>
            <a:off x="6162886" y="2669844"/>
            <a:ext cx="914400" cy="369332"/>
          </a:xfrm>
          <a:prstGeom prst="rect">
            <a:avLst/>
          </a:prstGeom>
          <a:noFill/>
        </p:spPr>
        <p:txBody>
          <a:bodyPr wrap="square" rtlCol="0">
            <a:spAutoFit/>
          </a:bodyPr>
          <a:lstStyle/>
          <a:p>
            <a:pPr algn="ctr"/>
            <a:r>
              <a:rPr kumimoji="1" lang="ja-JP" altLang="en-US" dirty="0" smtClean="0">
                <a:latin typeface="HGP創英角ｺﾞｼｯｸUB" panose="020B0900000000000000" pitchFamily="50" charset="-128"/>
                <a:ea typeface="HGP創英角ｺﾞｼｯｸUB" panose="020B0900000000000000" pitchFamily="50" charset="-128"/>
              </a:rPr>
              <a:t>時間軸</a:t>
            </a: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29</a:t>
            </a:fld>
            <a:endParaRPr lang="en-US" altLang="ja-JP"/>
          </a:p>
        </p:txBody>
      </p:sp>
    </p:spTree>
    <p:extLst>
      <p:ext uri="{BB962C8B-B14F-4D97-AF65-F5344CB8AC3E}">
        <p14:creationId xmlns:p14="http://schemas.microsoft.com/office/powerpoint/2010/main" val="40303575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1"/>
          <p:cNvSpPr/>
          <p:nvPr/>
        </p:nvSpPr>
        <p:spPr>
          <a:xfrm>
            <a:off x="456260" y="4497149"/>
            <a:ext cx="8040040" cy="1357383"/>
          </a:xfrm>
          <a:prstGeom prst="rect">
            <a:avLst/>
          </a:prstGeom>
          <a:noFill/>
          <a:ln>
            <a:noFill/>
          </a:ln>
        </p:spPr>
        <p:txBody>
          <a:bodyPr lIns="90000" tIns="45000" rIns="90000" bIns="45000"/>
          <a:lstStyle/>
          <a:p>
            <a:r>
              <a:rPr lang="ja-JP" altLang="en-US" sz="3600" b="1" i="1">
                <a:latin typeface="HGP創英角ｺﾞｼｯｸUB" panose="020B0900000000000000" pitchFamily="50" charset="-128"/>
                <a:ea typeface="HGP創英角ｺﾞｼｯｸUB" panose="020B0900000000000000" pitchFamily="50" charset="-128"/>
              </a:rPr>
              <a:t>レプリケーションの基本を理解しよう</a:t>
            </a:r>
            <a:endParaRPr lang="en-US" altLang="ja-JP" sz="3600" b="1" i="1">
              <a:latin typeface="HGP創英角ｺﾞｼｯｸUB" panose="020B0900000000000000" pitchFamily="50" charset="-128"/>
              <a:ea typeface="HGP創英角ｺﾞｼｯｸUB" panose="020B0900000000000000" pitchFamily="50" charset="-128"/>
            </a:endParaRPr>
          </a:p>
        </p:txBody>
      </p:sp>
      <p:sp>
        <p:nvSpPr>
          <p:cNvPr id="2" name="正方形/長方形 1"/>
          <p:cNvSpPr/>
          <p:nvPr/>
        </p:nvSpPr>
        <p:spPr>
          <a:xfrm>
            <a:off x="456260" y="4285207"/>
            <a:ext cx="5400000" cy="54000"/>
          </a:xfrm>
          <a:prstGeom prst="rect">
            <a:avLst/>
          </a:prstGeom>
          <a:gradFill>
            <a:gsLst>
              <a:gs pos="0">
                <a:srgbClr val="0070C0"/>
              </a:gs>
              <a:gs pos="50000">
                <a:schemeClr val="accent1">
                  <a:tint val="44500"/>
                  <a:satMod val="160000"/>
                </a:schemeClr>
              </a:gs>
              <a:gs pos="9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3</a:t>
            </a:fld>
            <a:endParaRPr lang="en-US" altLang="ja-JP"/>
          </a:p>
        </p:txBody>
      </p:sp>
    </p:spTree>
    <p:extLst>
      <p:ext uri="{BB962C8B-B14F-4D97-AF65-F5344CB8AC3E}">
        <p14:creationId xmlns:p14="http://schemas.microsoft.com/office/powerpoint/2010/main" val="8090159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1"/>
          <p:cNvSpPr/>
          <p:nvPr/>
        </p:nvSpPr>
        <p:spPr>
          <a:xfrm>
            <a:off x="456260" y="4497149"/>
            <a:ext cx="8040040" cy="1357383"/>
          </a:xfrm>
          <a:prstGeom prst="rect">
            <a:avLst/>
          </a:prstGeom>
          <a:noFill/>
          <a:ln>
            <a:noFill/>
          </a:ln>
        </p:spPr>
        <p:txBody>
          <a:bodyPr lIns="90000" tIns="45000" rIns="90000" bIns="45000"/>
          <a:lstStyle/>
          <a:p>
            <a:pPr>
              <a:lnSpc>
                <a:spcPct val="150000"/>
              </a:lnSpc>
            </a:pPr>
            <a:r>
              <a:rPr lang="en-US" altLang="ja-JP" sz="3600" b="1" i="1" smtClean="0">
                <a:latin typeface="HGP創英角ｺﾞｼｯｸUB" panose="020B0900000000000000" pitchFamily="50" charset="-128"/>
                <a:ea typeface="HGP創英角ｺﾞｼｯｸUB" panose="020B0900000000000000" pitchFamily="50" charset="-128"/>
              </a:rPr>
              <a:t>SR</a:t>
            </a:r>
            <a:r>
              <a:rPr lang="ja-JP" altLang="en-US" sz="3600" b="1" i="1" smtClean="0">
                <a:latin typeface="HGP創英角ｺﾞｼｯｸUB" panose="020B0900000000000000" pitchFamily="50" charset="-128"/>
                <a:ea typeface="HGP創英角ｺﾞｼｯｸUB" panose="020B0900000000000000" pitchFamily="50" charset="-128"/>
              </a:rPr>
              <a:t>の</a:t>
            </a:r>
            <a:r>
              <a:rPr lang="ja-JP" altLang="en-US" sz="3600" b="1" i="1">
                <a:latin typeface="HGP創英角ｺﾞｼｯｸUB" panose="020B0900000000000000" pitchFamily="50" charset="-128"/>
                <a:ea typeface="HGP創英角ｺﾞｼｯｸUB" panose="020B0900000000000000" pitchFamily="50" charset="-128"/>
              </a:rPr>
              <a:t>応用的な機能を使ってみよう</a:t>
            </a:r>
            <a:endParaRPr lang="en-US" altLang="zh-TW" sz="3600" b="1" i="1">
              <a:latin typeface="HGP創英角ｺﾞｼｯｸUB" panose="020B0900000000000000" pitchFamily="50" charset="-128"/>
              <a:ea typeface="HGP創英角ｺﾞｼｯｸUB" panose="020B0900000000000000" pitchFamily="50" charset="-128"/>
            </a:endParaRPr>
          </a:p>
        </p:txBody>
      </p:sp>
      <p:sp>
        <p:nvSpPr>
          <p:cNvPr id="2" name="正方形/長方形 1"/>
          <p:cNvSpPr/>
          <p:nvPr/>
        </p:nvSpPr>
        <p:spPr>
          <a:xfrm>
            <a:off x="456260" y="4285207"/>
            <a:ext cx="5400000" cy="54000"/>
          </a:xfrm>
          <a:prstGeom prst="rect">
            <a:avLst/>
          </a:prstGeom>
          <a:gradFill>
            <a:gsLst>
              <a:gs pos="0">
                <a:srgbClr val="0070C0"/>
              </a:gs>
              <a:gs pos="50000">
                <a:schemeClr val="accent1">
                  <a:tint val="44500"/>
                  <a:satMod val="160000"/>
                </a:schemeClr>
              </a:gs>
              <a:gs pos="9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30</a:t>
            </a:fld>
            <a:endParaRPr lang="en-US" altLang="ja-JP"/>
          </a:p>
        </p:txBody>
      </p:sp>
    </p:spTree>
    <p:extLst>
      <p:ext uri="{BB962C8B-B14F-4D97-AF65-F5344CB8AC3E}">
        <p14:creationId xmlns:p14="http://schemas.microsoft.com/office/powerpoint/2010/main" val="5574548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図形 6"/>
          <p:cNvSpPr/>
          <p:nvPr/>
        </p:nvSpPr>
        <p:spPr>
          <a:xfrm rot="15339738" flipV="1">
            <a:off x="2492197" y="641358"/>
            <a:ext cx="4197354" cy="6052823"/>
          </a:xfrm>
          <a:prstGeom prst="swooshArrow">
            <a:avLst>
              <a:gd name="adj1" fmla="val 19928"/>
              <a:gd name="adj2" fmla="val 29206"/>
            </a:avLst>
          </a:prstGeom>
        </p:spPr>
        <p:style>
          <a:lnRef idx="1">
            <a:schemeClr val="accent4"/>
          </a:lnRef>
          <a:fillRef idx="3">
            <a:schemeClr val="accent4"/>
          </a:fillRef>
          <a:effectRef idx="2">
            <a:schemeClr val="accent4"/>
          </a:effectRef>
          <a:fontRef idx="minor">
            <a:schemeClr val="lt1"/>
          </a:fontRef>
        </p:style>
      </p:sp>
      <p:sp>
        <p:nvSpPr>
          <p:cNvPr id="2" name="タイトル 1"/>
          <p:cNvSpPr>
            <a:spLocks noGrp="1"/>
          </p:cNvSpPr>
          <p:nvPr>
            <p:ph type="title"/>
          </p:nvPr>
        </p:nvSpPr>
        <p:spPr/>
        <p:txBody>
          <a:bodyPr/>
          <a:lstStyle/>
          <a:p>
            <a:r>
              <a:rPr lang="en-US" altLang="ja-JP"/>
              <a:t>PostgreSQL</a:t>
            </a:r>
            <a:r>
              <a:rPr lang="ja-JP" altLang="en-US"/>
              <a:t>の</a:t>
            </a:r>
            <a:r>
              <a:rPr lang="ja-JP" altLang="en-US" smtClean="0"/>
              <a:t>レプリケーション進化の</a:t>
            </a:r>
            <a:r>
              <a:rPr lang="ja-JP" altLang="en-US"/>
              <a:t>歴史</a:t>
            </a:r>
            <a:endParaRPr kumimoji="1" lang="ja-JP" altLang="en-US"/>
          </a:p>
        </p:txBody>
      </p:sp>
      <p:sp>
        <p:nvSpPr>
          <p:cNvPr id="20" name="強調線吹き出し 1 19"/>
          <p:cNvSpPr/>
          <p:nvPr/>
        </p:nvSpPr>
        <p:spPr bwMode="gray">
          <a:xfrm flipH="1">
            <a:off x="75426" y="4976697"/>
            <a:ext cx="2748089" cy="931616"/>
          </a:xfrm>
          <a:prstGeom prst="accentCallout1">
            <a:avLst>
              <a:gd name="adj1" fmla="val 92446"/>
              <a:gd name="adj2" fmla="val -124"/>
              <a:gd name="adj3" fmla="val 92537"/>
              <a:gd name="adj4" fmla="val -15950"/>
            </a:avLst>
          </a:prstGeom>
          <a:no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none" lIns="84406" tIns="42203" rIns="84406" bIns="42203" numCol="1" spcCol="0" rtlCol="0" fromWordArt="0" anchor="ctr" anchorCtr="0" forceAA="0" compatLnSpc="1">
            <a:prstTxWarp prst="textNoShape">
              <a:avLst/>
            </a:prstTxWarp>
            <a:spAutoFit/>
          </a:bodyPr>
          <a:lstStyle/>
          <a:p>
            <a:pPr fontAlgn="ctr">
              <a:spcBef>
                <a:spcPct val="0"/>
              </a:spcBef>
              <a:spcAft>
                <a:spcPct val="0"/>
              </a:spcAft>
            </a:pPr>
            <a:r>
              <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r>
              <a:rPr lang="en-US" altLang="ja-JP" sz="1100" dirty="0" smtClean="0">
                <a:latin typeface="HGP創英角ｺﾞｼｯｸUB" panose="020B0900000000000000" pitchFamily="50" charset="-128"/>
                <a:ea typeface="HGP創英角ｺﾞｼｯｸUB" panose="020B0900000000000000" pitchFamily="50" charset="-128"/>
                <a:cs typeface="メイリオ" panose="020B0604030504040204" pitchFamily="50" charset="-128"/>
              </a:rPr>
              <a:t>2011/09)</a:t>
            </a:r>
            <a:endPar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rPr>
              <a:t>・同期</a:t>
            </a:r>
            <a:r>
              <a:rPr lang="ja-JP" altLang="en-US" sz="1100" dirty="0">
                <a:latin typeface="HGP創英角ｺﾞｼｯｸUB" panose="020B0900000000000000" pitchFamily="50" charset="-128"/>
                <a:ea typeface="HGP創英角ｺﾞｼｯｸUB" panose="020B0900000000000000" pitchFamily="50" charset="-128"/>
              </a:rPr>
              <a:t>モードの</a:t>
            </a:r>
            <a:r>
              <a:rPr lang="ja-JP" altLang="en-US" sz="1100" dirty="0" smtClean="0">
                <a:latin typeface="HGP創英角ｺﾞｼｯｸUB" panose="020B0900000000000000" pitchFamily="50" charset="-128"/>
                <a:ea typeface="HGP創英角ｺﾞｼｯｸUB" panose="020B0900000000000000" pitchFamily="50" charset="-128"/>
              </a:rPr>
              <a:t>実装</a:t>
            </a:r>
            <a:endParaRPr lang="en-US" altLang="ja-JP" sz="1100" dirty="0" smtClean="0">
              <a:latin typeface="HGP創英角ｺﾞｼｯｸUB" panose="020B0900000000000000" pitchFamily="50" charset="-128"/>
              <a:ea typeface="HGP創英角ｺﾞｼｯｸUB" panose="020B0900000000000000"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rPr>
              <a:t>・</a:t>
            </a:r>
            <a:r>
              <a:rPr lang="en-US" altLang="ja-JP" sz="1100" dirty="0" err="1" smtClean="0">
                <a:latin typeface="HGP創英角ｺﾞｼｯｸUB" panose="020B0900000000000000" pitchFamily="50" charset="-128"/>
                <a:ea typeface="HGP創英角ｺﾞｼｯｸUB" panose="020B0900000000000000" pitchFamily="50" charset="-128"/>
              </a:rPr>
              <a:t>pg_ctl</a:t>
            </a:r>
            <a:r>
              <a:rPr lang="en-US" altLang="ja-JP" sz="1100" dirty="0" smtClean="0">
                <a:latin typeface="HGP創英角ｺﾞｼｯｸUB" panose="020B0900000000000000" pitchFamily="50" charset="-128"/>
                <a:ea typeface="HGP創英角ｺﾞｼｯｸUB" panose="020B0900000000000000" pitchFamily="50" charset="-128"/>
              </a:rPr>
              <a:t> </a:t>
            </a:r>
            <a:r>
              <a:rPr lang="en-US" altLang="ja-JP" sz="1100" dirty="0">
                <a:latin typeface="HGP創英角ｺﾞｼｯｸUB" panose="020B0900000000000000" pitchFamily="50" charset="-128"/>
                <a:ea typeface="HGP創英角ｺﾞｼｯｸUB" panose="020B0900000000000000" pitchFamily="50" charset="-128"/>
              </a:rPr>
              <a:t>promote </a:t>
            </a:r>
            <a:r>
              <a:rPr lang="ja-JP" altLang="en-US" sz="1100" dirty="0" smtClean="0">
                <a:latin typeface="HGP創英角ｺﾞｼｯｸUB" panose="020B0900000000000000" pitchFamily="50" charset="-128"/>
                <a:ea typeface="HGP創英角ｺﾞｼｯｸUB" panose="020B0900000000000000" pitchFamily="50" charset="-128"/>
              </a:rPr>
              <a:t>コマンド</a:t>
            </a:r>
            <a:r>
              <a:rPr lang="ja-JP" altLang="en-US" sz="1100" dirty="0">
                <a:latin typeface="HGP創英角ｺﾞｼｯｸUB" panose="020B0900000000000000" pitchFamily="50" charset="-128"/>
                <a:ea typeface="HGP創英角ｺﾞｼｯｸUB" panose="020B0900000000000000" pitchFamily="50" charset="-128"/>
              </a:rPr>
              <a:t>に</a:t>
            </a:r>
            <a:r>
              <a:rPr lang="ja-JP" altLang="en-US" sz="1100" dirty="0" smtClean="0">
                <a:latin typeface="HGP創英角ｺﾞｼｯｸUB" panose="020B0900000000000000" pitchFamily="50" charset="-128"/>
                <a:ea typeface="HGP創英角ｺﾞｼｯｸUB" panose="020B0900000000000000" pitchFamily="50" charset="-128"/>
              </a:rPr>
              <a:t>よる昇格</a:t>
            </a:r>
            <a:endParaRPr lang="en-US" altLang="ja-JP" sz="1100" dirty="0" smtClean="0">
              <a:latin typeface="HGP創英角ｺﾞｼｯｸUB" panose="020B0900000000000000" pitchFamily="50" charset="-128"/>
              <a:ea typeface="HGP創英角ｺﾞｼｯｸUB" panose="020B0900000000000000"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rPr>
              <a:t>・</a:t>
            </a:r>
            <a:r>
              <a:rPr lang="en-US" altLang="ja-JP" sz="1100" dirty="0" err="1" smtClean="0">
                <a:latin typeface="HGP創英角ｺﾞｼｯｸUB" panose="020B0900000000000000" pitchFamily="50" charset="-128"/>
                <a:ea typeface="HGP創英角ｺﾞｼｯｸUB" panose="020B0900000000000000" pitchFamily="50" charset="-128"/>
              </a:rPr>
              <a:t>pg_stat_replication</a:t>
            </a:r>
            <a:r>
              <a:rPr lang="ja-JP" altLang="en-US" sz="1100" dirty="0">
                <a:latin typeface="HGP創英角ｺﾞｼｯｸUB" panose="020B0900000000000000" pitchFamily="50" charset="-128"/>
                <a:ea typeface="HGP創英角ｺﾞｼｯｸUB" panose="020B0900000000000000" pitchFamily="50" charset="-128"/>
              </a:rPr>
              <a:t>ビューの</a:t>
            </a:r>
            <a:r>
              <a:rPr lang="ja-JP" altLang="en-US" sz="1100" dirty="0" smtClean="0">
                <a:latin typeface="HGP創英角ｺﾞｼｯｸUB" panose="020B0900000000000000" pitchFamily="50" charset="-128"/>
                <a:ea typeface="HGP創英角ｺﾞｼｯｸUB" panose="020B0900000000000000" pitchFamily="50" charset="-128"/>
              </a:rPr>
              <a:t>追加</a:t>
            </a:r>
            <a:endParaRPr lang="en-US" altLang="ja-JP" sz="1100" dirty="0" smtClean="0">
              <a:latin typeface="HGP創英角ｺﾞｼｯｸUB" panose="020B0900000000000000" pitchFamily="50" charset="-128"/>
              <a:ea typeface="HGP創英角ｺﾞｼｯｸUB" panose="020B0900000000000000"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rPr>
              <a:t>・</a:t>
            </a:r>
            <a:r>
              <a:rPr lang="en-US" altLang="ja-JP" sz="1100" dirty="0" err="1" smtClean="0">
                <a:latin typeface="HGP創英角ｺﾞｼｯｸUB" panose="020B0900000000000000" pitchFamily="50" charset="-128"/>
                <a:ea typeface="HGP創英角ｺﾞｼｯｸUB" panose="020B0900000000000000" pitchFamily="50" charset="-128"/>
              </a:rPr>
              <a:t>pg_last_xact_replay_timestamp</a:t>
            </a:r>
            <a:r>
              <a:rPr lang="ja-JP" altLang="en-US" sz="1100" dirty="0">
                <a:latin typeface="HGP創英角ｺﾞｼｯｸUB" panose="020B0900000000000000" pitchFamily="50" charset="-128"/>
                <a:ea typeface="HGP創英角ｺﾞｼｯｸUB" panose="020B0900000000000000" pitchFamily="50" charset="-128"/>
              </a:rPr>
              <a:t>関数の追加</a:t>
            </a:r>
            <a:endParaRPr lang="en-US" altLang="ja-JP" sz="1100" u="sng" dirty="0">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p:txBody>
      </p:sp>
      <p:sp>
        <p:nvSpPr>
          <p:cNvPr id="21" name="強調線吹き出し 1 20"/>
          <p:cNvSpPr/>
          <p:nvPr/>
        </p:nvSpPr>
        <p:spPr bwMode="gray">
          <a:xfrm flipH="1">
            <a:off x="6721485" y="3895213"/>
            <a:ext cx="2257570" cy="762339"/>
          </a:xfrm>
          <a:prstGeom prst="accentCallout1">
            <a:avLst>
              <a:gd name="adj1" fmla="val 48847"/>
              <a:gd name="adj2" fmla="val 99666"/>
              <a:gd name="adj3" fmla="val 49943"/>
              <a:gd name="adj4" fmla="val 170028"/>
            </a:avLst>
          </a:prstGeom>
          <a:no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none" lIns="84406" tIns="42203" rIns="84406" bIns="42203" numCol="1" spcCol="0" rtlCol="0" fromWordArt="0" anchor="ctr" anchorCtr="0" forceAA="0" compatLnSpc="1">
            <a:prstTxWarp prst="textNoShape">
              <a:avLst/>
            </a:prstTxWarp>
            <a:spAutoFit/>
          </a:bodyPr>
          <a:lstStyle/>
          <a:p>
            <a:pPr fontAlgn="ctr"/>
            <a:r>
              <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rPr>
              <a:t>(2014/12)</a:t>
            </a:r>
          </a:p>
          <a:p>
            <a:pPr fontAlgn="ctr"/>
            <a:r>
              <a:rPr lang="ja-JP" altLang="en-US" sz="1100" dirty="0">
                <a:latin typeface="HGP創英角ｺﾞｼｯｸUB" panose="020B0900000000000000" pitchFamily="50" charset="-128"/>
                <a:ea typeface="HGP創英角ｺﾞｼｯｸUB" panose="020B0900000000000000" pitchFamily="50" charset="-128"/>
              </a:rPr>
              <a:t>・</a:t>
            </a:r>
            <a:r>
              <a:rPr lang="ja-JP" altLang="en-US" sz="1100" dirty="0">
                <a:solidFill>
                  <a:srgbClr val="FF0000"/>
                </a:solidFill>
                <a:latin typeface="HGP創英角ｺﾞｼｯｸUB" panose="020B0900000000000000" pitchFamily="50" charset="-128"/>
                <a:ea typeface="HGP創英角ｺﾞｼｯｸUB" panose="020B0900000000000000" pitchFamily="50" charset="-128"/>
              </a:rPr>
              <a:t>遅延レプリケーション</a:t>
            </a:r>
            <a:r>
              <a:rPr lang="ja-JP" altLang="en-US" sz="1100" dirty="0">
                <a:latin typeface="HGP創英角ｺﾞｼｯｸUB" panose="020B0900000000000000" pitchFamily="50" charset="-128"/>
                <a:ea typeface="HGP創英角ｺﾞｼｯｸUB" panose="020B0900000000000000" pitchFamily="50" charset="-128"/>
              </a:rPr>
              <a:t>の実装</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a:t>
            </a:r>
            <a:r>
              <a:rPr lang="ja-JP" altLang="en-US" sz="1100" dirty="0">
                <a:solidFill>
                  <a:srgbClr val="FF0000"/>
                </a:solidFill>
                <a:latin typeface="HGP創英角ｺﾞｼｯｸUB" panose="020B0900000000000000" pitchFamily="50" charset="-128"/>
                <a:ea typeface="HGP創英角ｺﾞｼｯｸUB" panose="020B0900000000000000" pitchFamily="50" charset="-128"/>
              </a:rPr>
              <a:t>レプリケーションスロット</a:t>
            </a:r>
            <a:r>
              <a:rPr lang="ja-JP" altLang="en-US" sz="1100" dirty="0">
                <a:latin typeface="HGP創英角ｺﾞｼｯｸUB" panose="020B0900000000000000" pitchFamily="50" charset="-128"/>
                <a:ea typeface="HGP創英角ｺﾞｼｯｸUB" panose="020B0900000000000000" pitchFamily="50" charset="-128"/>
              </a:rPr>
              <a:t>の実装</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・論理レプリケーションの関数の実装</a:t>
            </a:r>
            <a:endParaRPr lang="en-US" altLang="ja-JP" sz="1100" dirty="0">
              <a:latin typeface="HGP創英角ｺﾞｼｯｸUB" panose="020B0900000000000000" pitchFamily="50" charset="-128"/>
              <a:ea typeface="HGP創英角ｺﾞｼｯｸUB" panose="020B0900000000000000" pitchFamily="50" charset="-128"/>
            </a:endParaRPr>
          </a:p>
        </p:txBody>
      </p:sp>
      <p:sp>
        <p:nvSpPr>
          <p:cNvPr id="22" name="強調線吹き出し 1 21"/>
          <p:cNvSpPr/>
          <p:nvPr/>
        </p:nvSpPr>
        <p:spPr bwMode="gray">
          <a:xfrm flipH="1">
            <a:off x="2247976" y="2938870"/>
            <a:ext cx="2430695" cy="931616"/>
          </a:xfrm>
          <a:prstGeom prst="accentCallout1">
            <a:avLst>
              <a:gd name="adj1" fmla="val 49721"/>
              <a:gd name="adj2" fmla="val -88"/>
              <a:gd name="adj3" fmla="val 49645"/>
              <a:gd name="adj4" fmla="val -46033"/>
            </a:avLst>
          </a:prstGeom>
          <a:no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none" lIns="84406" tIns="42203" rIns="84406" bIns="42203" numCol="1" spcCol="0" rtlCol="0" fromWordArt="0" anchor="ctr" anchorCtr="0" forceAA="0" compatLnSpc="1">
            <a:prstTxWarp prst="textNoShape">
              <a:avLst/>
            </a:prstTxWarp>
            <a:spAutoFit/>
          </a:bodyPr>
          <a:lstStyle/>
          <a:p>
            <a:pPr fontAlgn="ctr"/>
            <a:r>
              <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rPr>
              <a:t>(2016/01)</a:t>
            </a:r>
          </a:p>
          <a:p>
            <a:pPr fontAlgn="ctr"/>
            <a:r>
              <a:rPr lang="ja-JP" altLang="en-US" sz="1100" dirty="0">
                <a:latin typeface="HGP創英角ｺﾞｼｯｸUB" panose="020B0900000000000000" pitchFamily="50" charset="-128"/>
                <a:ea typeface="HGP創英角ｺﾞｼｯｸUB" panose="020B0900000000000000" pitchFamily="50" charset="-128"/>
              </a:rPr>
              <a:t>・</a:t>
            </a:r>
            <a:r>
              <a:rPr lang="en-US" altLang="ja-JP" sz="1100" dirty="0">
                <a:latin typeface="HGP創英角ｺﾞｼｯｸUB" panose="020B0900000000000000" pitchFamily="50" charset="-128"/>
                <a:ea typeface="HGP創英角ｺﾞｼｯｸUB" panose="020B0900000000000000" pitchFamily="50" charset="-128"/>
              </a:rPr>
              <a:t>WAL</a:t>
            </a:r>
            <a:r>
              <a:rPr lang="ja-JP" altLang="en-US" sz="1100" dirty="0">
                <a:latin typeface="HGP創英角ｺﾞｼｯｸUB" panose="020B0900000000000000" pitchFamily="50" charset="-128"/>
                <a:ea typeface="HGP創英角ｺﾞｼｯｸUB" panose="020B0900000000000000" pitchFamily="50" charset="-128"/>
              </a:rPr>
              <a:t>圧縮機能の実装</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a:t>
            </a:r>
            <a:r>
              <a:rPr lang="en-US" altLang="ja-JP" sz="1100" dirty="0" err="1">
                <a:solidFill>
                  <a:srgbClr val="FF0000"/>
                </a:solidFill>
                <a:latin typeface="HGP創英角ｺﾞｼｯｸUB" panose="020B0900000000000000" pitchFamily="50" charset="-128"/>
                <a:ea typeface="HGP創英角ｺﾞｼｯｸUB" panose="020B0900000000000000" pitchFamily="50" charset="-128"/>
              </a:rPr>
              <a:t>pg_rewind</a:t>
            </a:r>
            <a:r>
              <a:rPr lang="ja-JP" altLang="en-US" sz="1100" dirty="0">
                <a:latin typeface="HGP創英角ｺﾞｼｯｸUB" panose="020B0900000000000000" pitchFamily="50" charset="-128"/>
                <a:ea typeface="HGP創英角ｺﾞｼｯｸUB" panose="020B0900000000000000" pitchFamily="50" charset="-128"/>
              </a:rPr>
              <a:t>コマンドの実装</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・レプリケーション</a:t>
            </a:r>
            <a:r>
              <a:rPr lang="ja-JP" altLang="en-US" sz="1100" dirty="0" smtClean="0">
                <a:latin typeface="HGP創英角ｺﾞｼｯｸUB" panose="020B0900000000000000" pitchFamily="50" charset="-128"/>
                <a:ea typeface="HGP創英角ｺﾞｼｯｸUB" panose="020B0900000000000000" pitchFamily="50" charset="-128"/>
              </a:rPr>
              <a:t>関連メッセージ</a:t>
            </a:r>
            <a:r>
              <a:rPr lang="ja-JP" altLang="en-US" sz="1100" dirty="0">
                <a:latin typeface="HGP創英角ｺﾞｼｯｸUB" panose="020B0900000000000000" pitchFamily="50" charset="-128"/>
                <a:ea typeface="HGP創英角ｺﾞｼｯｸUB" panose="020B0900000000000000" pitchFamily="50" charset="-128"/>
              </a:rPr>
              <a:t>の出力</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r>
              <a:rPr lang="ja-JP" altLang="en-US" sz="1100" dirty="0">
                <a:latin typeface="HGP創英角ｺﾞｼｯｸUB" panose="020B0900000000000000" pitchFamily="50" charset="-128"/>
                <a:ea typeface="HGP創英角ｺﾞｼｯｸUB" panose="020B0900000000000000" pitchFamily="50" charset="-128"/>
              </a:rPr>
              <a:t>スレーブで</a:t>
            </a:r>
            <a:r>
              <a:rPr lang="ja-JP" altLang="en-US" sz="1100" dirty="0" smtClean="0">
                <a:latin typeface="HGP創英角ｺﾞｼｯｸUB" panose="020B0900000000000000" pitchFamily="50" charset="-128"/>
                <a:ea typeface="HGP創英角ｺﾞｼｯｸUB" panose="020B0900000000000000" pitchFamily="50" charset="-128"/>
              </a:rPr>
              <a:t>のアーカイブ</a:t>
            </a:r>
            <a:r>
              <a:rPr lang="ja-JP" altLang="en-US" sz="1100" dirty="0">
                <a:latin typeface="HGP創英角ｺﾞｼｯｸUB" panose="020B0900000000000000" pitchFamily="50" charset="-128"/>
                <a:ea typeface="HGP創英角ｺﾞｼｯｸUB" panose="020B0900000000000000" pitchFamily="50" charset="-128"/>
              </a:rPr>
              <a:t>出力機能</a:t>
            </a:r>
            <a:endParaRPr lang="en-US" altLang="ja-JP" sz="1100" dirty="0">
              <a:latin typeface="HGP創英角ｺﾞｼｯｸUB" panose="020B0900000000000000" pitchFamily="50" charset="-128"/>
              <a:ea typeface="HGP創英角ｺﾞｼｯｸUB" panose="020B0900000000000000" pitchFamily="50" charset="-128"/>
            </a:endParaRPr>
          </a:p>
        </p:txBody>
      </p:sp>
      <p:sp>
        <p:nvSpPr>
          <p:cNvPr id="23" name="強調線吹き出し 1 22"/>
          <p:cNvSpPr/>
          <p:nvPr/>
        </p:nvSpPr>
        <p:spPr bwMode="gray">
          <a:xfrm flipH="1">
            <a:off x="6249045" y="4801710"/>
            <a:ext cx="2153376" cy="762339"/>
          </a:xfrm>
          <a:prstGeom prst="accentCallout1">
            <a:avLst>
              <a:gd name="adj1" fmla="val 51384"/>
              <a:gd name="adj2" fmla="val 99989"/>
              <a:gd name="adj3" fmla="val 52310"/>
              <a:gd name="adj4" fmla="val 197654"/>
            </a:avLst>
          </a:prstGeom>
          <a:no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none" lIns="84406" tIns="42203" rIns="84406" bIns="42203" numCol="1" spcCol="0" rtlCol="0" fromWordArt="0" anchor="ctr" anchorCtr="0" forceAA="0" compatLnSpc="1">
            <a:prstTxWarp prst="textNoShape">
              <a:avLst/>
            </a:prstTxWarp>
            <a:spAutoFit/>
          </a:bodyPr>
          <a:lstStyle/>
          <a:p>
            <a:pPr fontAlgn="ctr"/>
            <a:r>
              <a:rPr lang="en-US" altLang="ja-JP" sz="1100" dirty="0" smtClean="0">
                <a:latin typeface="HGP創英角ｺﾞｼｯｸUB" panose="020B0900000000000000" pitchFamily="50" charset="-128"/>
                <a:ea typeface="HGP創英角ｺﾞｼｯｸUB" panose="020B0900000000000000" pitchFamily="50" charset="-128"/>
                <a:cs typeface="メイリオ" panose="020B0604030504040204" pitchFamily="50" charset="-128"/>
              </a:rPr>
              <a:t>(2012/09</a:t>
            </a:r>
            <a:r>
              <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p>
          <a:p>
            <a:pPr fontAlgn="ctr"/>
            <a:r>
              <a:rPr lang="ja-JP" altLang="en-US" sz="1100" dirty="0">
                <a:latin typeface="HGP創英角ｺﾞｼｯｸUB" panose="020B0900000000000000" pitchFamily="50" charset="-128"/>
                <a:ea typeface="HGP創英角ｺﾞｼｯｸUB" panose="020B0900000000000000" pitchFamily="50" charset="-128"/>
              </a:rPr>
              <a:t>・同期方式に</a:t>
            </a:r>
            <a:r>
              <a:rPr lang="en-US" altLang="ja-JP" sz="1100" dirty="0" err="1">
                <a:latin typeface="HGP創英角ｺﾞｼｯｸUB" panose="020B0900000000000000" pitchFamily="50" charset="-128"/>
                <a:ea typeface="HGP創英角ｺﾞｼｯｸUB" panose="020B0900000000000000" pitchFamily="50" charset="-128"/>
              </a:rPr>
              <a:t>remote_write</a:t>
            </a:r>
            <a:r>
              <a:rPr lang="ja-JP" altLang="en-US" sz="1100" dirty="0">
                <a:latin typeface="HGP創英角ｺﾞｼｯｸUB" panose="020B0900000000000000" pitchFamily="50" charset="-128"/>
                <a:ea typeface="HGP創英角ｺﾞｼｯｸUB" panose="020B0900000000000000" pitchFamily="50" charset="-128"/>
              </a:rPr>
              <a:t>の追加</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a:t>
            </a:r>
            <a:r>
              <a:rPr lang="ja-JP" altLang="en-US" sz="1100" dirty="0">
                <a:solidFill>
                  <a:srgbClr val="FF0000"/>
                </a:solidFill>
                <a:latin typeface="HGP創英角ｺﾞｼｯｸUB" panose="020B0900000000000000" pitchFamily="50" charset="-128"/>
                <a:ea typeface="HGP創英角ｺﾞｼｯｸUB" panose="020B0900000000000000" pitchFamily="50" charset="-128"/>
              </a:rPr>
              <a:t>カスケードレプリケーション</a:t>
            </a:r>
            <a:r>
              <a:rPr lang="ja-JP" altLang="en-US" sz="1100" dirty="0">
                <a:latin typeface="HGP創英角ｺﾞｼｯｸUB" panose="020B0900000000000000" pitchFamily="50" charset="-128"/>
                <a:ea typeface="HGP創英角ｺﾞｼｯｸUB" panose="020B0900000000000000" pitchFamily="50" charset="-128"/>
              </a:rPr>
              <a:t>の実装</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a:t>
            </a:r>
            <a:r>
              <a:rPr lang="en-US" altLang="ja-JP" sz="1100" dirty="0" err="1">
                <a:latin typeface="HGP創英角ｺﾞｼｯｸUB" panose="020B0900000000000000" pitchFamily="50" charset="-128"/>
                <a:ea typeface="HGP創英角ｺﾞｼｯｸUB" panose="020B0900000000000000" pitchFamily="50" charset="-128"/>
              </a:rPr>
              <a:t>pg_xlog_location_diff</a:t>
            </a:r>
            <a:r>
              <a:rPr lang="ja-JP" altLang="en-US" sz="1100" dirty="0">
                <a:latin typeface="HGP創英角ｺﾞｼｯｸUB" panose="020B0900000000000000" pitchFamily="50" charset="-128"/>
                <a:ea typeface="HGP創英角ｺﾞｼｯｸUB" panose="020B0900000000000000" pitchFamily="50" charset="-128"/>
              </a:rPr>
              <a:t>関数の</a:t>
            </a:r>
            <a:r>
              <a:rPr lang="ja-JP" altLang="en-US" sz="1100" dirty="0" smtClean="0">
                <a:latin typeface="HGP創英角ｺﾞｼｯｸUB" panose="020B0900000000000000" pitchFamily="50" charset="-128"/>
                <a:ea typeface="HGP創英角ｺﾞｼｯｸUB" panose="020B0900000000000000" pitchFamily="50" charset="-128"/>
              </a:rPr>
              <a:t>追加</a:t>
            </a:r>
            <a:endParaRPr lang="en-US" altLang="ja-JP" sz="1100" u="sng" dirty="0">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p:txBody>
      </p:sp>
      <p:sp>
        <p:nvSpPr>
          <p:cNvPr id="24" name="強調線吹き出し 1 23"/>
          <p:cNvSpPr/>
          <p:nvPr/>
        </p:nvSpPr>
        <p:spPr bwMode="gray">
          <a:xfrm flipH="1">
            <a:off x="611389" y="4174783"/>
            <a:ext cx="2556000" cy="762339"/>
          </a:xfrm>
          <a:prstGeom prst="accentCallout1">
            <a:avLst>
              <a:gd name="adj1" fmla="val 70449"/>
              <a:gd name="adj2" fmla="val -645"/>
              <a:gd name="adj3" fmla="val 69773"/>
              <a:gd name="adj4" fmla="val -58792"/>
            </a:avLst>
          </a:prstGeom>
          <a:no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square" lIns="84406" tIns="42203" rIns="84406" bIns="42203" numCol="1" spcCol="0" rtlCol="0" fromWordArt="0" anchor="ctr" anchorCtr="0" forceAA="0" compatLnSpc="1">
            <a:prstTxWarp prst="textNoShape">
              <a:avLst/>
            </a:prstTxWarp>
            <a:spAutoFit/>
          </a:bodyPr>
          <a:lstStyle/>
          <a:p>
            <a:pPr fontAlgn="ctr"/>
            <a:r>
              <a:rPr lang="en-US" altLang="ja-JP" sz="1100" dirty="0" smtClean="0">
                <a:latin typeface="HGP創英角ｺﾞｼｯｸUB" panose="020B0900000000000000" pitchFamily="50" charset="-128"/>
                <a:ea typeface="HGP創英角ｺﾞｼｯｸUB" panose="020B0900000000000000" pitchFamily="50" charset="-128"/>
                <a:cs typeface="メイリオ" panose="020B0604030504040204" pitchFamily="50" charset="-128"/>
              </a:rPr>
              <a:t>(2013/09)</a:t>
            </a:r>
            <a:endPar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・スイッチバックの実装</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a:t>
            </a:r>
            <a:r>
              <a:rPr lang="ja-JP" altLang="en-US" sz="1100" dirty="0">
                <a:solidFill>
                  <a:srgbClr val="FF0000"/>
                </a:solidFill>
                <a:latin typeface="HGP創英角ｺﾞｼｯｸUB" panose="020B0900000000000000" pitchFamily="50" charset="-128"/>
                <a:ea typeface="HGP創英角ｺﾞｼｯｸUB" panose="020B0900000000000000" pitchFamily="50" charset="-128"/>
              </a:rPr>
              <a:t>カスケードレプリケーション</a:t>
            </a:r>
            <a:r>
              <a:rPr lang="ja-JP" altLang="en-US" sz="1100" dirty="0">
                <a:latin typeface="HGP創英角ｺﾞｼｯｸUB" panose="020B0900000000000000" pitchFamily="50" charset="-128"/>
                <a:ea typeface="HGP創英角ｺﾞｼｯｸUB" panose="020B0900000000000000" pitchFamily="50" charset="-128"/>
              </a:rPr>
              <a:t>の管理性向上</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・昇格処理の</a:t>
            </a:r>
            <a:r>
              <a:rPr lang="ja-JP" altLang="en-US" sz="1100" dirty="0" smtClean="0">
                <a:latin typeface="HGP創英角ｺﾞｼｯｸUB" panose="020B0900000000000000" pitchFamily="50" charset="-128"/>
                <a:ea typeface="HGP創英角ｺﾞｼｯｸUB" panose="020B0900000000000000" pitchFamily="50" charset="-128"/>
              </a:rPr>
              <a:t>高速化</a:t>
            </a:r>
            <a:endParaRPr lang="en-US" altLang="ja-JP" sz="1100" u="sng" dirty="0">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p:txBody>
      </p:sp>
      <p:sp>
        <p:nvSpPr>
          <p:cNvPr id="25" name="強調線吹き出し 1 24"/>
          <p:cNvSpPr/>
          <p:nvPr/>
        </p:nvSpPr>
        <p:spPr bwMode="gray">
          <a:xfrm flipH="1">
            <a:off x="6721485" y="2526840"/>
            <a:ext cx="2467564" cy="1100893"/>
          </a:xfrm>
          <a:prstGeom prst="accentCallout1">
            <a:avLst>
              <a:gd name="adj1" fmla="val 16377"/>
              <a:gd name="adj2" fmla="val 100109"/>
              <a:gd name="adj3" fmla="val 16076"/>
              <a:gd name="adj4" fmla="val 127432"/>
            </a:avLst>
          </a:prstGeom>
          <a:no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none" lIns="84406" tIns="42203" rIns="84406" bIns="42203" numCol="1" spcCol="0" rtlCol="0" fromWordArt="0" anchor="ctr" anchorCtr="0" forceAA="0" compatLnSpc="1">
            <a:prstTxWarp prst="textNoShape">
              <a:avLst/>
            </a:prstTxWarp>
            <a:spAutoFit/>
          </a:bodyPr>
          <a:lstStyle/>
          <a:p>
            <a:pPr fontAlgn="ctr">
              <a:spcBef>
                <a:spcPct val="0"/>
              </a:spcBef>
              <a:spcAft>
                <a:spcPct val="0"/>
              </a:spcAft>
            </a:pPr>
            <a:r>
              <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r>
              <a:rPr lang="en-US" altLang="ja-JP" sz="1100" dirty="0" smtClean="0">
                <a:latin typeface="HGP創英角ｺﾞｼｯｸUB" panose="020B0900000000000000" pitchFamily="50" charset="-128"/>
                <a:ea typeface="HGP創英角ｺﾞｼｯｸUB" panose="020B0900000000000000" pitchFamily="50" charset="-128"/>
                <a:cs typeface="メイリオ" panose="020B0604030504040204" pitchFamily="50" charset="-128"/>
              </a:rPr>
              <a:t>2016/09)</a:t>
            </a:r>
            <a:endPar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rPr>
              <a:t>・</a:t>
            </a:r>
            <a:r>
              <a:rPr lang="ja-JP" altLang="en-US" sz="1100" dirty="0">
                <a:latin typeface="HGP創英角ｺﾞｼｯｸUB" panose="020B0900000000000000" pitchFamily="50" charset="-128"/>
                <a:ea typeface="HGP創英角ｺﾞｼｯｸUB" panose="020B0900000000000000" pitchFamily="50" charset="-128"/>
              </a:rPr>
              <a:t>完全</a:t>
            </a:r>
            <a:r>
              <a:rPr lang="ja-JP" altLang="en-US" sz="1100" dirty="0">
                <a:solidFill>
                  <a:srgbClr val="FF0000"/>
                </a:solidFill>
                <a:latin typeface="HGP創英角ｺﾞｼｯｸUB" panose="020B0900000000000000" pitchFamily="50" charset="-128"/>
                <a:ea typeface="HGP創英角ｺﾞｼｯｸUB" panose="020B0900000000000000" pitchFamily="50" charset="-128"/>
              </a:rPr>
              <a:t>同期レプリケーション</a:t>
            </a:r>
            <a:r>
              <a:rPr lang="ja-JP" altLang="en-US" sz="1100" dirty="0">
                <a:latin typeface="HGP創英角ｺﾞｼｯｸUB" panose="020B0900000000000000" pitchFamily="50" charset="-128"/>
                <a:ea typeface="HGP創英角ｺﾞｼｯｸUB" panose="020B0900000000000000" pitchFamily="50" charset="-128"/>
              </a:rPr>
              <a:t>機能の</a:t>
            </a:r>
            <a:r>
              <a:rPr lang="ja-JP" altLang="en-US" sz="1100" dirty="0" smtClean="0">
                <a:latin typeface="HGP創英角ｺﾞｼｯｸUB" panose="020B0900000000000000" pitchFamily="50" charset="-128"/>
                <a:ea typeface="HGP創英角ｺﾞｼｯｸUB" panose="020B0900000000000000" pitchFamily="50" charset="-128"/>
              </a:rPr>
              <a:t>実装</a:t>
            </a:r>
            <a:endParaRPr lang="en-US" altLang="ja-JP" sz="1100" dirty="0" smtClean="0">
              <a:latin typeface="HGP創英角ｺﾞｼｯｸUB" panose="020B0900000000000000" pitchFamily="50" charset="-128"/>
              <a:ea typeface="HGP創英角ｺﾞｼｯｸUB" panose="020B0900000000000000"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rPr>
              <a:t>・</a:t>
            </a:r>
            <a:r>
              <a:rPr lang="ja-JP" altLang="en-US" sz="1100" dirty="0">
                <a:latin typeface="HGP創英角ｺﾞｼｯｸUB" panose="020B0900000000000000" pitchFamily="50" charset="-128"/>
                <a:ea typeface="HGP創英角ｺﾞｼｯｸUB" panose="020B0900000000000000" pitchFamily="50" charset="-128"/>
              </a:rPr>
              <a:t>複数同期スレーブ構成</a:t>
            </a:r>
            <a:r>
              <a:rPr lang="ja-JP" altLang="en-US" sz="1100" dirty="0" smtClean="0">
                <a:latin typeface="HGP創英角ｺﾞｼｯｸUB" panose="020B0900000000000000" pitchFamily="50" charset="-128"/>
                <a:ea typeface="HGP創英角ｺﾞｼｯｸUB" panose="020B0900000000000000" pitchFamily="50" charset="-128"/>
              </a:rPr>
              <a:t>機能</a:t>
            </a:r>
            <a:endParaRPr lang="en-US" altLang="ja-JP" sz="1100" dirty="0" smtClean="0">
              <a:latin typeface="HGP創英角ｺﾞｼｯｸUB" panose="020B0900000000000000" pitchFamily="50" charset="-128"/>
              <a:ea typeface="HGP創英角ｺﾞｼｯｸUB" panose="020B0900000000000000"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rPr>
              <a:t>・</a:t>
            </a:r>
            <a:r>
              <a:rPr lang="en-US" altLang="ja-JP" sz="1100" dirty="0" err="1">
                <a:latin typeface="HGP創英角ｺﾞｼｯｸUB" panose="020B0900000000000000" pitchFamily="50" charset="-128"/>
                <a:ea typeface="HGP創英角ｺﾞｼｯｸUB" panose="020B0900000000000000" pitchFamily="50" charset="-128"/>
              </a:rPr>
              <a:t>pg_stat_wal_receiver</a:t>
            </a:r>
            <a:r>
              <a:rPr lang="ja-JP" altLang="en-US" sz="1100" dirty="0">
                <a:latin typeface="HGP創英角ｺﾞｼｯｸUB" panose="020B0900000000000000" pitchFamily="50" charset="-128"/>
                <a:ea typeface="HGP創英角ｺﾞｼｯｸUB" panose="020B0900000000000000" pitchFamily="50" charset="-128"/>
              </a:rPr>
              <a:t>ビューの</a:t>
            </a:r>
            <a:r>
              <a:rPr lang="ja-JP" altLang="en-US" sz="1100" dirty="0" smtClean="0">
                <a:latin typeface="HGP創英角ｺﾞｼｯｸUB" panose="020B0900000000000000" pitchFamily="50" charset="-128"/>
                <a:ea typeface="HGP創英角ｺﾞｼｯｸUB" panose="020B0900000000000000" pitchFamily="50" charset="-128"/>
              </a:rPr>
              <a:t>追加</a:t>
            </a:r>
            <a:endParaRPr lang="en-US" altLang="ja-JP" sz="1100" dirty="0" smtClean="0">
              <a:latin typeface="HGP創英角ｺﾞｼｯｸUB" panose="020B0900000000000000" pitchFamily="50" charset="-128"/>
              <a:ea typeface="HGP創英角ｺﾞｼｯｸUB" panose="020B0900000000000000"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r>
              <a:rPr lang="en-US" altLang="ja-JP" sz="1100" dirty="0" err="1">
                <a:latin typeface="HGP創英角ｺﾞｼｯｸUB" panose="020B0900000000000000" pitchFamily="50" charset="-128"/>
                <a:ea typeface="HGP創英角ｺﾞｼｯｸUB" panose="020B0900000000000000" pitchFamily="50" charset="-128"/>
              </a:rPr>
              <a:t>pg_control_recovery</a:t>
            </a:r>
            <a:r>
              <a:rPr lang="ja-JP" altLang="en-US" sz="1100" dirty="0">
                <a:latin typeface="HGP創英角ｺﾞｼｯｸUB" panose="020B0900000000000000" pitchFamily="50" charset="-128"/>
                <a:ea typeface="HGP創英角ｺﾞｼｯｸUB" panose="020B0900000000000000" pitchFamily="50" charset="-128"/>
              </a:rPr>
              <a:t>関数の</a:t>
            </a:r>
            <a:r>
              <a:rPr lang="ja-JP" altLang="en-US" sz="1100" dirty="0" smtClean="0">
                <a:latin typeface="HGP創英角ｺﾞｼｯｸUB" panose="020B0900000000000000" pitchFamily="50" charset="-128"/>
                <a:ea typeface="HGP創英角ｺﾞｼｯｸUB" panose="020B0900000000000000" pitchFamily="50" charset="-128"/>
              </a:rPr>
              <a:t>追加</a:t>
            </a:r>
            <a:endParaRPr lang="en-US" altLang="ja-JP" sz="1100" dirty="0" smtClean="0">
              <a:latin typeface="HGP創英角ｺﾞｼｯｸUB" panose="020B0900000000000000" pitchFamily="50" charset="-128"/>
              <a:ea typeface="HGP創英角ｺﾞｼｯｸUB" panose="020B0900000000000000"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r>
              <a:rPr lang="en-US" altLang="ja-JP" sz="1100" dirty="0" err="1">
                <a:solidFill>
                  <a:srgbClr val="FF0000"/>
                </a:solidFill>
                <a:latin typeface="HGP創英角ｺﾞｼｯｸUB" panose="020B0900000000000000" pitchFamily="50" charset="-128"/>
                <a:ea typeface="HGP創英角ｺﾞｼｯｸUB" panose="020B0900000000000000" pitchFamily="50" charset="-128"/>
              </a:rPr>
              <a:t>pg_rewind</a:t>
            </a:r>
            <a:r>
              <a:rPr lang="ja-JP" altLang="en-US" sz="1100" dirty="0">
                <a:latin typeface="HGP創英角ｺﾞｼｯｸUB" panose="020B0900000000000000" pitchFamily="50" charset="-128"/>
                <a:ea typeface="HGP創英角ｺﾞｼｯｸUB" panose="020B0900000000000000" pitchFamily="50" charset="-128"/>
              </a:rPr>
              <a:t>の機能拡張</a:t>
            </a:r>
            <a:endPar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p:txBody>
      </p:sp>
      <p:sp>
        <p:nvSpPr>
          <p:cNvPr id="14" name="強調線吹き出し 1 13"/>
          <p:cNvSpPr/>
          <p:nvPr/>
        </p:nvSpPr>
        <p:spPr bwMode="gray">
          <a:xfrm flipH="1">
            <a:off x="5000742" y="5899267"/>
            <a:ext cx="2340927" cy="593062"/>
          </a:xfrm>
          <a:prstGeom prst="accentCallout1">
            <a:avLst>
              <a:gd name="adj1" fmla="val 84897"/>
              <a:gd name="adj2" fmla="val 99888"/>
              <a:gd name="adj3" fmla="val 85788"/>
              <a:gd name="adj4" fmla="val 219066"/>
            </a:avLst>
          </a:prstGeom>
          <a:no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none" lIns="84406" tIns="42203" rIns="84406" bIns="42203" numCol="1" spcCol="0" rtlCol="0" fromWordArt="0" anchor="ctr" anchorCtr="0" forceAA="0" compatLnSpc="1">
            <a:prstTxWarp prst="textNoShape">
              <a:avLst/>
            </a:prstTxWarp>
            <a:spAutoFit/>
          </a:bodyPr>
          <a:lstStyle/>
          <a:p>
            <a:pPr fontAlgn="ctr"/>
            <a:r>
              <a:rPr lang="en-US" altLang="ja-JP" sz="1100" dirty="0" smtClean="0">
                <a:latin typeface="HGP創英角ｺﾞｼｯｸUB" panose="020B0900000000000000" pitchFamily="50" charset="-128"/>
                <a:ea typeface="HGP創英角ｺﾞｼｯｸUB" panose="020B0900000000000000" pitchFamily="50" charset="-128"/>
                <a:cs typeface="メイリオ" panose="020B0604030504040204" pitchFamily="50" charset="-128"/>
              </a:rPr>
              <a:t>(2010/09</a:t>
            </a:r>
            <a:r>
              <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p>
          <a:p>
            <a:pPr fontAlgn="ctr"/>
            <a:r>
              <a:rPr lang="ja-JP" altLang="en-US" sz="1100" dirty="0" smtClean="0">
                <a:latin typeface="HGP創英角ｺﾞｼｯｸUB" panose="020B0900000000000000" pitchFamily="50" charset="-128"/>
                <a:ea typeface="HGP創英角ｺﾞｼｯｸUB" panose="020B0900000000000000" pitchFamily="50" charset="-128"/>
              </a:rPr>
              <a:t>・ストリーミングレプリケーションの実装</a:t>
            </a:r>
            <a:endParaRPr lang="en-US" altLang="ja-JP" sz="1100" dirty="0">
              <a:latin typeface="HGP創英角ｺﾞｼｯｸUB" panose="020B0900000000000000" pitchFamily="50" charset="-128"/>
              <a:ea typeface="HGP創英角ｺﾞｼｯｸUB" panose="020B0900000000000000" pitchFamily="50" charset="-128"/>
            </a:endParaRPr>
          </a:p>
          <a:p>
            <a:pPr fontAlgn="ctr"/>
            <a:r>
              <a:rPr lang="ja-JP" altLang="en-US" sz="1100" dirty="0" smtClean="0">
                <a:latin typeface="HGP創英角ｺﾞｼｯｸUB" panose="020B0900000000000000" pitchFamily="50" charset="-128"/>
                <a:ea typeface="HGP創英角ｺﾞｼｯｸUB" panose="020B0900000000000000" pitchFamily="50" charset="-128"/>
              </a:rPr>
              <a:t>・ホットスタンバイの実装</a:t>
            </a:r>
            <a:endParaRPr lang="en-US" altLang="ja-JP" sz="1100" dirty="0">
              <a:latin typeface="HGP創英角ｺﾞｼｯｸUB" panose="020B0900000000000000" pitchFamily="50" charset="-128"/>
              <a:ea typeface="HGP創英角ｺﾞｼｯｸUB" panose="020B0900000000000000" pitchFamily="50" charset="-128"/>
            </a:endParaRPr>
          </a:p>
        </p:txBody>
      </p:sp>
      <p:sp>
        <p:nvSpPr>
          <p:cNvPr id="42" name="強調線吹き出し 1 41"/>
          <p:cNvSpPr/>
          <p:nvPr/>
        </p:nvSpPr>
        <p:spPr bwMode="gray">
          <a:xfrm flipH="1">
            <a:off x="1749659" y="1763685"/>
            <a:ext cx="2929012" cy="762339"/>
          </a:xfrm>
          <a:prstGeom prst="accentCallout1">
            <a:avLst>
              <a:gd name="adj1" fmla="val 22508"/>
              <a:gd name="adj2" fmla="val -62"/>
              <a:gd name="adj3" fmla="val 22261"/>
              <a:gd name="adj4" fmla="val -49671"/>
            </a:avLst>
          </a:prstGeom>
          <a:noFill/>
          <a:ln w="9525" cap="flat" cmpd="sng" algn="ctr">
            <a:solidFill>
              <a:schemeClr val="tx1"/>
            </a:solidFill>
            <a:prstDash val="solid"/>
            <a:round/>
            <a:headEnd type="none" w="med" len="med"/>
            <a:tailEnd type="none" w="med" len="med"/>
          </a:ln>
          <a:effectLst/>
          <a:extLst/>
        </p:spPr>
        <p:txBody>
          <a:bodyPr rot="0" spcFirstLastPara="0" vertOverflow="overflow" horzOverflow="overflow" vert="horz" wrap="square" lIns="84406" tIns="42203" rIns="84406" bIns="42203" numCol="1" spcCol="0" rtlCol="0" fromWordArt="0" anchor="ctr" anchorCtr="0" forceAA="0" compatLnSpc="1">
            <a:prstTxWarp prst="textNoShape">
              <a:avLst/>
            </a:prstTxWarp>
            <a:spAutoFit/>
          </a:bodyPr>
          <a:lstStyle/>
          <a:p>
            <a:pPr fontAlgn="ctr"/>
            <a:r>
              <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r>
              <a:rPr lang="en-US" altLang="ja-JP" sz="1100" dirty="0" smtClean="0">
                <a:latin typeface="HGP創英角ｺﾞｼｯｸUB" panose="020B0900000000000000" pitchFamily="50" charset="-128"/>
                <a:ea typeface="HGP創英角ｺﾞｼｯｸUB" panose="020B0900000000000000" pitchFamily="50" charset="-128"/>
                <a:cs typeface="メイリオ" panose="020B0604030504040204" pitchFamily="50" charset="-128"/>
              </a:rPr>
              <a:t>2017/10)</a:t>
            </a:r>
            <a:endParaRPr lang="en-US" altLang="ja-JP" sz="1100" dirty="0">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a:p>
            <a:pPr fontAlgn="ctr"/>
            <a:r>
              <a:rPr lang="ja-JP" altLang="en-US" sz="1100" dirty="0">
                <a:latin typeface="HGP創英角ｺﾞｼｯｸUB" panose="020B0900000000000000" pitchFamily="50" charset="-128"/>
                <a:ea typeface="HGP創英角ｺﾞｼｯｸUB" panose="020B0900000000000000" pitchFamily="50" charset="-128"/>
              </a:rPr>
              <a:t>・論理レプリケーションの実装</a:t>
            </a:r>
          </a:p>
          <a:p>
            <a:pPr fontAlgn="ctr"/>
            <a:r>
              <a:rPr lang="ja-JP" altLang="en-US" sz="1100" dirty="0">
                <a:latin typeface="HGP創英角ｺﾞｼｯｸUB" panose="020B0900000000000000" pitchFamily="50" charset="-128"/>
                <a:ea typeface="HGP創英角ｺﾞｼｯｸUB" panose="020B0900000000000000" pitchFamily="50" charset="-128"/>
              </a:rPr>
              <a:t>・</a:t>
            </a:r>
            <a:r>
              <a:rPr lang="en-US" altLang="ja-JP" sz="1100" dirty="0">
                <a:latin typeface="HGP創英角ｺﾞｼｯｸUB" panose="020B0900000000000000" pitchFamily="50" charset="-128"/>
                <a:ea typeface="HGP創英角ｺﾞｼｯｸUB" panose="020B0900000000000000" pitchFamily="50" charset="-128"/>
              </a:rPr>
              <a:t>Quorum</a:t>
            </a:r>
            <a:r>
              <a:rPr lang="ja-JP" altLang="en-US" sz="1100" dirty="0">
                <a:latin typeface="HGP創英角ｺﾞｼｯｸUB" panose="020B0900000000000000" pitchFamily="50" charset="-128"/>
                <a:ea typeface="HGP創英角ｺﾞｼｯｸUB" panose="020B0900000000000000" pitchFamily="50" charset="-128"/>
              </a:rPr>
              <a:t>ベース</a:t>
            </a:r>
            <a:r>
              <a:rPr lang="ja-JP" altLang="en-US" sz="1100" dirty="0">
                <a:solidFill>
                  <a:srgbClr val="FF0000"/>
                </a:solidFill>
                <a:latin typeface="HGP創英角ｺﾞｼｯｸUB" panose="020B0900000000000000" pitchFamily="50" charset="-128"/>
                <a:ea typeface="HGP創英角ｺﾞｼｯｸUB" panose="020B0900000000000000" pitchFamily="50" charset="-128"/>
              </a:rPr>
              <a:t>同期レプリケーション</a:t>
            </a:r>
            <a:r>
              <a:rPr lang="ja-JP" altLang="en-US" sz="1100" dirty="0">
                <a:latin typeface="HGP創英角ｺﾞｼｯｸUB" panose="020B0900000000000000" pitchFamily="50" charset="-128"/>
                <a:ea typeface="HGP創英角ｺﾞｼｯｸUB" panose="020B0900000000000000" pitchFamily="50" charset="-128"/>
              </a:rPr>
              <a:t>の実装</a:t>
            </a:r>
          </a:p>
          <a:p>
            <a:pPr fontAlgn="ctr"/>
            <a:r>
              <a:rPr lang="ja-JP" altLang="en-US" sz="1100" dirty="0">
                <a:latin typeface="HGP創英角ｺﾞｼｯｸUB" panose="020B0900000000000000" pitchFamily="50" charset="-128"/>
                <a:ea typeface="HGP創英角ｺﾞｼｯｸUB" panose="020B0900000000000000" pitchFamily="50" charset="-128"/>
              </a:rPr>
              <a:t>・</a:t>
            </a:r>
            <a:r>
              <a:rPr lang="en-US" altLang="ja-JP" sz="1100" dirty="0">
                <a:latin typeface="HGP創英角ｺﾞｼｯｸUB" panose="020B0900000000000000" pitchFamily="50" charset="-128"/>
                <a:ea typeface="HGP創英角ｺﾞｼｯｸUB" panose="020B0900000000000000" pitchFamily="50" charset="-128"/>
              </a:rPr>
              <a:t>localhost</a:t>
            </a:r>
            <a:r>
              <a:rPr lang="ja-JP" altLang="en-US" sz="1100" dirty="0">
                <a:latin typeface="HGP創英角ｺﾞｼｯｸUB" panose="020B0900000000000000" pitchFamily="50" charset="-128"/>
                <a:ea typeface="HGP創英角ｺﾞｼｯｸUB" panose="020B0900000000000000" pitchFamily="50" charset="-128"/>
              </a:rPr>
              <a:t>からのレプリケーション接続の有効化</a:t>
            </a:r>
            <a:endParaRPr lang="en-US" altLang="ja-JP" sz="1100" dirty="0">
              <a:latin typeface="HGP創英角ｺﾞｼｯｸUB" panose="020B0900000000000000" pitchFamily="50" charset="-128"/>
              <a:ea typeface="HGP創英角ｺﾞｼｯｸUB" panose="020B0900000000000000" pitchFamily="50" charset="-128"/>
            </a:endParaRPr>
          </a:p>
        </p:txBody>
      </p:sp>
      <p:sp>
        <p:nvSpPr>
          <p:cNvPr id="11" name="フリーフォーム 10"/>
          <p:cNvSpPr/>
          <p:nvPr/>
        </p:nvSpPr>
        <p:spPr>
          <a:xfrm>
            <a:off x="3848735" y="5833484"/>
            <a:ext cx="1152007" cy="641481"/>
          </a:xfrm>
          <a:custGeom>
            <a:avLst/>
            <a:gdLst>
              <a:gd name="connsiteX0" fmla="*/ 0 w 1152007"/>
              <a:gd name="connsiteY0" fmla="*/ 0 h 641481"/>
              <a:gd name="connsiteX1" fmla="*/ 1152007 w 1152007"/>
              <a:gd name="connsiteY1" fmla="*/ 0 h 641481"/>
              <a:gd name="connsiteX2" fmla="*/ 1152007 w 1152007"/>
              <a:gd name="connsiteY2" fmla="*/ 641481 h 641481"/>
              <a:gd name="connsiteX3" fmla="*/ 0 w 1152007"/>
              <a:gd name="connsiteY3" fmla="*/ 641481 h 641481"/>
              <a:gd name="connsiteX4" fmla="*/ 0 w 1152007"/>
              <a:gd name="connsiteY4" fmla="*/ 0 h 641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7" h="641481">
                <a:moveTo>
                  <a:pt x="0" y="0"/>
                </a:moveTo>
                <a:lnTo>
                  <a:pt x="1152007" y="0"/>
                </a:lnTo>
                <a:lnTo>
                  <a:pt x="1152007" y="641481"/>
                </a:lnTo>
                <a:lnTo>
                  <a:pt x="0" y="641481"/>
                </a:lnTo>
                <a:lnTo>
                  <a:pt x="0" y="0"/>
                </a:lnTo>
                <a:close/>
              </a:path>
            </a:pathLst>
          </a:custGeom>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kumimoji="1" lang="en-US" altLang="ja-JP" sz="2800" u="sng" kern="1200" dirty="0" smtClean="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v9.0</a:t>
            </a:r>
            <a:endParaRPr kumimoji="1" lang="ja-JP" altLang="en-US" sz="2800" u="sng" kern="1200" dirty="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sp>
        <p:nvSpPr>
          <p:cNvPr id="8" name="円/楕円 7"/>
          <p:cNvSpPr/>
          <p:nvPr/>
        </p:nvSpPr>
        <p:spPr>
          <a:xfrm>
            <a:off x="2149414" y="6364447"/>
            <a:ext cx="116694" cy="116694"/>
          </a:xfrm>
          <a:prstGeom prst="ellipse">
            <a:avLst/>
          </a:prstGeom>
        </p:spPr>
        <p:style>
          <a:lnRef idx="0">
            <a:schemeClr val="lt1">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dk1">
              <a:hueOff val="0"/>
              <a:satOff val="0"/>
              <a:lumOff val="0"/>
              <a:alphaOff val="0"/>
            </a:schemeClr>
          </a:fontRef>
        </p:style>
      </p:sp>
      <p:sp>
        <p:nvSpPr>
          <p:cNvPr id="13" name="フリーフォーム 12"/>
          <p:cNvSpPr/>
          <p:nvPr/>
        </p:nvSpPr>
        <p:spPr>
          <a:xfrm>
            <a:off x="2823515" y="5221813"/>
            <a:ext cx="1001766" cy="647999"/>
          </a:xfrm>
          <a:custGeom>
            <a:avLst/>
            <a:gdLst>
              <a:gd name="connsiteX0" fmla="*/ 0 w 1151987"/>
              <a:gd name="connsiteY0" fmla="*/ 0 h 647999"/>
              <a:gd name="connsiteX1" fmla="*/ 1151987 w 1151987"/>
              <a:gd name="connsiteY1" fmla="*/ 0 h 647999"/>
              <a:gd name="connsiteX2" fmla="*/ 1151987 w 1151987"/>
              <a:gd name="connsiteY2" fmla="*/ 647999 h 647999"/>
              <a:gd name="connsiteX3" fmla="*/ 0 w 1151987"/>
              <a:gd name="connsiteY3" fmla="*/ 647999 h 647999"/>
              <a:gd name="connsiteX4" fmla="*/ 0 w 1151987"/>
              <a:gd name="connsiteY4" fmla="*/ 0 h 64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987" h="647999">
                <a:moveTo>
                  <a:pt x="0" y="0"/>
                </a:moveTo>
                <a:lnTo>
                  <a:pt x="1151987" y="0"/>
                </a:lnTo>
                <a:lnTo>
                  <a:pt x="1151987" y="647999"/>
                </a:lnTo>
                <a:lnTo>
                  <a:pt x="0" y="647999"/>
                </a:lnTo>
                <a:lnTo>
                  <a:pt x="0" y="0"/>
                </a:lnTo>
                <a:close/>
              </a:path>
            </a:pathLst>
          </a:custGeom>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kumimoji="1" lang="en-US" altLang="ja-JP" sz="2800" u="sng" kern="1200" dirty="0" smtClean="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v9.1</a:t>
            </a:r>
            <a:endParaRPr kumimoji="1" lang="ja-JP" altLang="en-US" sz="2800" u="sng" kern="1200" dirty="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sp>
        <p:nvSpPr>
          <p:cNvPr id="9" name="円/楕円 8"/>
          <p:cNvSpPr/>
          <p:nvPr/>
        </p:nvSpPr>
        <p:spPr>
          <a:xfrm>
            <a:off x="3198679" y="5781297"/>
            <a:ext cx="116694" cy="116694"/>
          </a:xfrm>
          <a:prstGeom prst="ellipse">
            <a:avLst/>
          </a:prstGeom>
        </p:spPr>
        <p:style>
          <a:lnRef idx="0">
            <a:schemeClr val="lt1">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dk1">
              <a:hueOff val="0"/>
              <a:satOff val="0"/>
              <a:lumOff val="0"/>
              <a:alphaOff val="0"/>
            </a:schemeClr>
          </a:fontRef>
        </p:style>
      </p:sp>
      <p:sp>
        <p:nvSpPr>
          <p:cNvPr id="17" name="フリーフォーム 16"/>
          <p:cNvSpPr/>
          <p:nvPr/>
        </p:nvSpPr>
        <p:spPr>
          <a:xfrm>
            <a:off x="3188273" y="4131399"/>
            <a:ext cx="1014986" cy="647999"/>
          </a:xfrm>
          <a:custGeom>
            <a:avLst/>
            <a:gdLst>
              <a:gd name="connsiteX0" fmla="*/ 0 w 1151999"/>
              <a:gd name="connsiteY0" fmla="*/ 0 h 647999"/>
              <a:gd name="connsiteX1" fmla="*/ 1151999 w 1151999"/>
              <a:gd name="connsiteY1" fmla="*/ 0 h 647999"/>
              <a:gd name="connsiteX2" fmla="*/ 1151999 w 1151999"/>
              <a:gd name="connsiteY2" fmla="*/ 647999 h 647999"/>
              <a:gd name="connsiteX3" fmla="*/ 0 w 1151999"/>
              <a:gd name="connsiteY3" fmla="*/ 647999 h 647999"/>
              <a:gd name="connsiteX4" fmla="*/ 0 w 1151999"/>
              <a:gd name="connsiteY4" fmla="*/ 0 h 64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999" h="647999">
                <a:moveTo>
                  <a:pt x="0" y="0"/>
                </a:moveTo>
                <a:lnTo>
                  <a:pt x="1151999" y="0"/>
                </a:lnTo>
                <a:lnTo>
                  <a:pt x="1151999" y="647999"/>
                </a:lnTo>
                <a:lnTo>
                  <a:pt x="0" y="647999"/>
                </a:lnTo>
                <a:lnTo>
                  <a:pt x="0" y="0"/>
                </a:lnTo>
                <a:close/>
              </a:path>
            </a:pathLst>
          </a:custGeom>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kumimoji="1" lang="en-US" altLang="ja-JP" sz="2800" u="sng" kern="1200" dirty="0" smtClean="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v9.3</a:t>
            </a:r>
            <a:endParaRPr kumimoji="1" lang="ja-JP" altLang="en-US" sz="2800" u="sng" kern="1200" dirty="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sp>
        <p:nvSpPr>
          <p:cNvPr id="16" name="円/楕円 15"/>
          <p:cNvSpPr/>
          <p:nvPr/>
        </p:nvSpPr>
        <p:spPr>
          <a:xfrm>
            <a:off x="4618229" y="4651808"/>
            <a:ext cx="116694" cy="116694"/>
          </a:xfrm>
          <a:prstGeom prst="ellipse">
            <a:avLst/>
          </a:prstGeom>
        </p:spPr>
        <p:style>
          <a:lnRef idx="0">
            <a:schemeClr val="lt1">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dk1">
              <a:hueOff val="0"/>
              <a:satOff val="0"/>
              <a:lumOff val="0"/>
              <a:alphaOff val="0"/>
            </a:schemeClr>
          </a:fontRef>
        </p:style>
      </p:sp>
      <p:sp>
        <p:nvSpPr>
          <p:cNvPr id="19" name="フリーフォーム 18"/>
          <p:cNvSpPr/>
          <p:nvPr/>
        </p:nvSpPr>
        <p:spPr>
          <a:xfrm>
            <a:off x="5570855" y="3691288"/>
            <a:ext cx="1152007" cy="647999"/>
          </a:xfrm>
          <a:custGeom>
            <a:avLst/>
            <a:gdLst>
              <a:gd name="connsiteX0" fmla="*/ 0 w 1152007"/>
              <a:gd name="connsiteY0" fmla="*/ 0 h 647999"/>
              <a:gd name="connsiteX1" fmla="*/ 1152007 w 1152007"/>
              <a:gd name="connsiteY1" fmla="*/ 0 h 647999"/>
              <a:gd name="connsiteX2" fmla="*/ 1152007 w 1152007"/>
              <a:gd name="connsiteY2" fmla="*/ 647999 h 647999"/>
              <a:gd name="connsiteX3" fmla="*/ 0 w 1152007"/>
              <a:gd name="connsiteY3" fmla="*/ 647999 h 647999"/>
              <a:gd name="connsiteX4" fmla="*/ 0 w 1152007"/>
              <a:gd name="connsiteY4" fmla="*/ 0 h 64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7" h="647999">
                <a:moveTo>
                  <a:pt x="0" y="0"/>
                </a:moveTo>
                <a:lnTo>
                  <a:pt x="1152007" y="0"/>
                </a:lnTo>
                <a:lnTo>
                  <a:pt x="1152007" y="647999"/>
                </a:lnTo>
                <a:lnTo>
                  <a:pt x="0" y="647999"/>
                </a:lnTo>
                <a:lnTo>
                  <a:pt x="0" y="0"/>
                </a:lnTo>
                <a:close/>
              </a:path>
            </a:pathLst>
          </a:custGeom>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kumimoji="1" lang="en-US" altLang="ja-JP" sz="2800" u="sng" kern="1200" dirty="0" smtClean="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v9.4</a:t>
            </a:r>
            <a:endParaRPr kumimoji="1" lang="ja-JP" altLang="en-US" sz="2800" u="sng" kern="1200" dirty="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sp>
        <p:nvSpPr>
          <p:cNvPr id="26" name="円/楕円 25"/>
          <p:cNvSpPr/>
          <p:nvPr/>
        </p:nvSpPr>
        <p:spPr>
          <a:xfrm>
            <a:off x="5103355" y="4216236"/>
            <a:ext cx="116694" cy="116694"/>
          </a:xfrm>
          <a:prstGeom prst="ellipse">
            <a:avLst/>
          </a:prstGeom>
        </p:spPr>
        <p:style>
          <a:lnRef idx="0">
            <a:schemeClr val="lt1">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dk1">
              <a:hueOff val="0"/>
              <a:satOff val="0"/>
              <a:lumOff val="0"/>
              <a:alphaOff val="0"/>
            </a:schemeClr>
          </a:fontRef>
        </p:style>
      </p:sp>
      <p:sp>
        <p:nvSpPr>
          <p:cNvPr id="27" name="フリーフォーム 26"/>
          <p:cNvSpPr/>
          <p:nvPr/>
        </p:nvSpPr>
        <p:spPr>
          <a:xfrm>
            <a:off x="4685444" y="2825009"/>
            <a:ext cx="1014981" cy="647999"/>
          </a:xfrm>
          <a:custGeom>
            <a:avLst/>
            <a:gdLst>
              <a:gd name="connsiteX0" fmla="*/ 0 w 1151994"/>
              <a:gd name="connsiteY0" fmla="*/ 0 h 647999"/>
              <a:gd name="connsiteX1" fmla="*/ 1151994 w 1151994"/>
              <a:gd name="connsiteY1" fmla="*/ 0 h 647999"/>
              <a:gd name="connsiteX2" fmla="*/ 1151994 w 1151994"/>
              <a:gd name="connsiteY2" fmla="*/ 647999 h 647999"/>
              <a:gd name="connsiteX3" fmla="*/ 0 w 1151994"/>
              <a:gd name="connsiteY3" fmla="*/ 647999 h 647999"/>
              <a:gd name="connsiteX4" fmla="*/ 0 w 1151994"/>
              <a:gd name="connsiteY4" fmla="*/ 0 h 64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994" h="647999">
                <a:moveTo>
                  <a:pt x="0" y="0"/>
                </a:moveTo>
                <a:lnTo>
                  <a:pt x="1151994" y="0"/>
                </a:lnTo>
                <a:lnTo>
                  <a:pt x="1151994" y="647999"/>
                </a:lnTo>
                <a:lnTo>
                  <a:pt x="0" y="647999"/>
                </a:lnTo>
                <a:lnTo>
                  <a:pt x="0" y="0"/>
                </a:lnTo>
                <a:close/>
              </a:path>
            </a:pathLst>
          </a:custGeom>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kumimoji="1" lang="en-US" altLang="ja-JP" sz="2800" u="sng" kern="1200" dirty="0" smtClean="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v9.5</a:t>
            </a:r>
            <a:endParaRPr kumimoji="1" lang="ja-JP" altLang="en-US" sz="2800" u="sng" kern="1200" dirty="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sp>
        <p:nvSpPr>
          <p:cNvPr id="12" name="円/楕円 11"/>
          <p:cNvSpPr/>
          <p:nvPr/>
        </p:nvSpPr>
        <p:spPr>
          <a:xfrm>
            <a:off x="5730758" y="3331200"/>
            <a:ext cx="116694" cy="116694"/>
          </a:xfrm>
          <a:prstGeom prst="ellipse">
            <a:avLst/>
          </a:prstGeom>
        </p:spPr>
        <p:style>
          <a:lnRef idx="0">
            <a:schemeClr val="lt1">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dk1">
              <a:hueOff val="0"/>
              <a:satOff val="0"/>
              <a:lumOff val="0"/>
              <a:alphaOff val="0"/>
            </a:schemeClr>
          </a:fontRef>
        </p:style>
      </p:sp>
      <p:sp>
        <p:nvSpPr>
          <p:cNvPr id="28" name="フリーフォーム 27"/>
          <p:cNvSpPr/>
          <p:nvPr/>
        </p:nvSpPr>
        <p:spPr>
          <a:xfrm>
            <a:off x="5570855" y="2095366"/>
            <a:ext cx="1152007" cy="647999"/>
          </a:xfrm>
          <a:custGeom>
            <a:avLst/>
            <a:gdLst>
              <a:gd name="connsiteX0" fmla="*/ 0 w 1152007"/>
              <a:gd name="connsiteY0" fmla="*/ 0 h 647999"/>
              <a:gd name="connsiteX1" fmla="*/ 1152007 w 1152007"/>
              <a:gd name="connsiteY1" fmla="*/ 0 h 647999"/>
              <a:gd name="connsiteX2" fmla="*/ 1152007 w 1152007"/>
              <a:gd name="connsiteY2" fmla="*/ 647999 h 647999"/>
              <a:gd name="connsiteX3" fmla="*/ 0 w 1152007"/>
              <a:gd name="connsiteY3" fmla="*/ 647999 h 647999"/>
              <a:gd name="connsiteX4" fmla="*/ 0 w 1152007"/>
              <a:gd name="connsiteY4" fmla="*/ 0 h 64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7" h="647999">
                <a:moveTo>
                  <a:pt x="0" y="0"/>
                </a:moveTo>
                <a:lnTo>
                  <a:pt x="1152007" y="0"/>
                </a:lnTo>
                <a:lnTo>
                  <a:pt x="1152007" y="647999"/>
                </a:lnTo>
                <a:lnTo>
                  <a:pt x="0" y="647999"/>
                </a:lnTo>
                <a:lnTo>
                  <a:pt x="0" y="0"/>
                </a:lnTo>
                <a:close/>
              </a:path>
            </a:pathLst>
          </a:custGeom>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kumimoji="1" lang="en-US" altLang="ja-JP" sz="2800" u="sng" kern="1200" dirty="0" smtClean="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v9.6</a:t>
            </a:r>
            <a:endParaRPr kumimoji="1" lang="ja-JP" altLang="en-US" sz="2800" u="sng" kern="1200" dirty="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sp>
        <p:nvSpPr>
          <p:cNvPr id="29" name="円/楕円 28"/>
          <p:cNvSpPr/>
          <p:nvPr/>
        </p:nvSpPr>
        <p:spPr>
          <a:xfrm>
            <a:off x="5970172" y="2640546"/>
            <a:ext cx="116694" cy="116694"/>
          </a:xfrm>
          <a:prstGeom prst="ellipse">
            <a:avLst/>
          </a:prstGeom>
        </p:spPr>
        <p:style>
          <a:lnRef idx="0">
            <a:schemeClr val="lt1">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dk1">
              <a:hueOff val="0"/>
              <a:satOff val="0"/>
              <a:lumOff val="0"/>
              <a:alphaOff val="0"/>
            </a:schemeClr>
          </a:fontRef>
        </p:style>
      </p:sp>
      <p:sp>
        <p:nvSpPr>
          <p:cNvPr id="18" name="円/楕円 17"/>
          <p:cNvSpPr/>
          <p:nvPr/>
        </p:nvSpPr>
        <p:spPr>
          <a:xfrm>
            <a:off x="6075885" y="1870021"/>
            <a:ext cx="116694" cy="116694"/>
          </a:xfrm>
          <a:prstGeom prst="ellipse">
            <a:avLst/>
          </a:prstGeom>
        </p:spPr>
        <p:style>
          <a:lnRef idx="0">
            <a:schemeClr val="lt1">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dk1">
              <a:hueOff val="0"/>
              <a:satOff val="0"/>
              <a:lumOff val="0"/>
              <a:alphaOff val="0"/>
            </a:schemeClr>
          </a:fontRef>
        </p:style>
      </p:sp>
      <p:sp>
        <p:nvSpPr>
          <p:cNvPr id="43" name="フリーフォーム 42"/>
          <p:cNvSpPr/>
          <p:nvPr/>
        </p:nvSpPr>
        <p:spPr>
          <a:xfrm>
            <a:off x="4684123" y="1346046"/>
            <a:ext cx="1152007" cy="647999"/>
          </a:xfrm>
          <a:custGeom>
            <a:avLst/>
            <a:gdLst>
              <a:gd name="connsiteX0" fmla="*/ 0 w 1152007"/>
              <a:gd name="connsiteY0" fmla="*/ 0 h 647999"/>
              <a:gd name="connsiteX1" fmla="*/ 1152007 w 1152007"/>
              <a:gd name="connsiteY1" fmla="*/ 0 h 647999"/>
              <a:gd name="connsiteX2" fmla="*/ 1152007 w 1152007"/>
              <a:gd name="connsiteY2" fmla="*/ 647999 h 647999"/>
              <a:gd name="connsiteX3" fmla="*/ 0 w 1152007"/>
              <a:gd name="connsiteY3" fmla="*/ 647999 h 647999"/>
              <a:gd name="connsiteX4" fmla="*/ 0 w 1152007"/>
              <a:gd name="connsiteY4" fmla="*/ 0 h 64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7" h="647999">
                <a:moveTo>
                  <a:pt x="0" y="0"/>
                </a:moveTo>
                <a:lnTo>
                  <a:pt x="1152007" y="0"/>
                </a:lnTo>
                <a:lnTo>
                  <a:pt x="1152007" y="647999"/>
                </a:lnTo>
                <a:lnTo>
                  <a:pt x="0" y="647999"/>
                </a:lnTo>
                <a:lnTo>
                  <a:pt x="0" y="0"/>
                </a:lnTo>
                <a:close/>
              </a:path>
            </a:pathLst>
          </a:custGeom>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kumimoji="1" lang="en-US" altLang="ja-JP" sz="2800" u="sng" kern="1200" dirty="0" smtClean="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V10.0</a:t>
            </a:r>
            <a:endParaRPr kumimoji="1" lang="ja-JP" altLang="en-US" sz="2800" u="sng" kern="1200" dirty="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sp>
        <p:nvSpPr>
          <p:cNvPr id="15" name="フリーフォーム 14"/>
          <p:cNvSpPr/>
          <p:nvPr/>
        </p:nvSpPr>
        <p:spPr>
          <a:xfrm>
            <a:off x="5106042" y="4618294"/>
            <a:ext cx="1152000" cy="647999"/>
          </a:xfrm>
          <a:custGeom>
            <a:avLst/>
            <a:gdLst>
              <a:gd name="connsiteX0" fmla="*/ 0 w 1152000"/>
              <a:gd name="connsiteY0" fmla="*/ 0 h 647999"/>
              <a:gd name="connsiteX1" fmla="*/ 1152000 w 1152000"/>
              <a:gd name="connsiteY1" fmla="*/ 0 h 647999"/>
              <a:gd name="connsiteX2" fmla="*/ 1152000 w 1152000"/>
              <a:gd name="connsiteY2" fmla="*/ 647999 h 647999"/>
              <a:gd name="connsiteX3" fmla="*/ 0 w 1152000"/>
              <a:gd name="connsiteY3" fmla="*/ 647999 h 647999"/>
              <a:gd name="connsiteX4" fmla="*/ 0 w 1152000"/>
              <a:gd name="connsiteY4" fmla="*/ 0 h 64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0" h="647999">
                <a:moveTo>
                  <a:pt x="0" y="0"/>
                </a:moveTo>
                <a:lnTo>
                  <a:pt x="1152000" y="0"/>
                </a:lnTo>
                <a:lnTo>
                  <a:pt x="1152000" y="647999"/>
                </a:lnTo>
                <a:lnTo>
                  <a:pt x="0" y="647999"/>
                </a:lnTo>
                <a:lnTo>
                  <a:pt x="0" y="0"/>
                </a:lnTo>
                <a:close/>
              </a:path>
            </a:pathLst>
          </a:custGeom>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kumimoji="1" lang="en-US" altLang="ja-JP" sz="2800" u="sng" kern="1200" dirty="0" smtClean="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v9.2</a:t>
            </a:r>
            <a:endParaRPr kumimoji="1" lang="ja-JP" altLang="en-US" sz="2800" u="sng" kern="1200" dirty="0">
              <a:effectLst>
                <a:glow rad="101600">
                  <a:schemeClr val="bg1">
                    <a:alpha val="90000"/>
                  </a:schemeClr>
                </a:glow>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sp>
        <p:nvSpPr>
          <p:cNvPr id="44" name="円/楕円 43"/>
          <p:cNvSpPr/>
          <p:nvPr/>
        </p:nvSpPr>
        <p:spPr>
          <a:xfrm>
            <a:off x="4091931" y="5124532"/>
            <a:ext cx="116694" cy="116694"/>
          </a:xfrm>
          <a:prstGeom prst="ellipse">
            <a:avLst/>
          </a:prstGeom>
        </p:spPr>
        <p:style>
          <a:lnRef idx="0">
            <a:schemeClr val="lt1">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dk1">
              <a:hueOff val="0"/>
              <a:satOff val="0"/>
              <a:lumOff val="0"/>
              <a:alphaOff val="0"/>
            </a:schemeClr>
          </a:fontRef>
        </p:style>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31</a:t>
            </a:fld>
            <a:endParaRPr lang="en-US" altLang="ja-JP"/>
          </a:p>
        </p:txBody>
      </p:sp>
    </p:spTree>
    <p:extLst>
      <p:ext uri="{BB962C8B-B14F-4D97-AF65-F5344CB8AC3E}">
        <p14:creationId xmlns:p14="http://schemas.microsoft.com/office/powerpoint/2010/main" val="8649996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400" dirty="0" smtClean="0"/>
              <a:t>参考</a:t>
            </a:r>
            <a:r>
              <a:rPr lang="en-US" altLang="ja-JP" sz="2400" dirty="0" smtClean="0"/>
              <a:t>. PostgreSQL</a:t>
            </a:r>
            <a:r>
              <a:rPr lang="ja-JP" altLang="en-US" sz="2400" dirty="0"/>
              <a:t>の</a:t>
            </a:r>
            <a:r>
              <a:rPr lang="ja-JP" altLang="en-US" sz="2400" dirty="0" smtClean="0"/>
              <a:t>レプリケーション進化の歴史</a:t>
            </a:r>
            <a:r>
              <a:rPr lang="en-US" altLang="ja-JP" sz="2400" dirty="0" smtClean="0"/>
              <a:t>(1/3)</a:t>
            </a:r>
            <a:endParaRPr kumimoji="1" lang="ja-JP" altLang="en-US" sz="2400" dirty="0"/>
          </a:p>
        </p:txBody>
      </p:sp>
      <p:graphicFrame>
        <p:nvGraphicFramePr>
          <p:cNvPr id="5" name="表 4"/>
          <p:cNvGraphicFramePr>
            <a:graphicFrameLocks noGrp="1"/>
          </p:cNvGraphicFramePr>
          <p:nvPr>
            <p:extLst/>
          </p:nvPr>
        </p:nvGraphicFramePr>
        <p:xfrm>
          <a:off x="252000" y="1152000"/>
          <a:ext cx="8640000" cy="5265420"/>
        </p:xfrm>
        <a:graphic>
          <a:graphicData uri="http://schemas.openxmlformats.org/drawingml/2006/table">
            <a:tbl>
              <a:tblPr firstRow="1" bandRow="1">
                <a:tableStyleId>{5C22544A-7EE6-4342-B048-85BDC9FD1C3A}</a:tableStyleId>
              </a:tblPr>
              <a:tblGrid>
                <a:gridCol w="936000"/>
                <a:gridCol w="1872000"/>
                <a:gridCol w="3672000"/>
                <a:gridCol w="2160000"/>
              </a:tblGrid>
              <a:tr h="0">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バージョン</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分野または目的</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概要</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関連パラメータ</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r>
              <a:tr h="271782">
                <a:tc>
                  <a:txBody>
                    <a:bodyPr/>
                    <a:lstStyle/>
                    <a:p>
                      <a:r>
                        <a:rPr kumimoji="1" lang="en-US" altLang="ja-JP" sz="1400" smtClean="0">
                          <a:latin typeface="HGP創英角ｺﾞｼｯｸUB" panose="020B0900000000000000" pitchFamily="50" charset="-128"/>
                          <a:ea typeface="HGP創英角ｺﾞｼｯｸUB" panose="020B0900000000000000" pitchFamily="50" charset="-128"/>
                        </a:rPr>
                        <a:t>9.0</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管理性の向上</a:t>
                      </a:r>
                    </a:p>
                    <a:p>
                      <a:r>
                        <a:rPr kumimoji="1" lang="ja-JP" altLang="en-US" sz="14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データ保護</a:t>
                      </a:r>
                      <a:endParaRPr kumimoji="1" lang="ja-JP" altLang="en-US" sz="1400" b="0" i="0" kern="1200">
                        <a:solidFill>
                          <a:schemeClr val="dk1"/>
                        </a:solidFill>
                        <a:effectLst/>
                        <a:latin typeface="HGP創英角ｺﾞｼｯｸUB" panose="020B0900000000000000" pitchFamily="50" charset="-128"/>
                        <a:ea typeface="HGP創英角ｺﾞｼｯｸUB" panose="020B0900000000000000" pitchFamily="50" charset="-128"/>
                        <a:cs typeface="+mn-cs"/>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ストリーミングレプリケーションの実装</a:t>
                      </a:r>
                      <a:endParaRPr kumimoji="1" lang="en-US" altLang="ja-JP" sz="1400" smtClean="0">
                        <a:latin typeface="HGP創英角ｺﾞｼｯｸUB" panose="020B0900000000000000" pitchFamily="50" charset="-128"/>
                        <a:ea typeface="HGP創英角ｺﾞｼｯｸUB" panose="020B0900000000000000" pitchFamily="50" charset="-128"/>
                      </a:endParaRPr>
                    </a:p>
                    <a:p>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COMMIT</a:t>
                      </a:r>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時にマスタまでの</a:t>
                      </a:r>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WAL</a:t>
                      </a:r>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書き込みを保証する。</a:t>
                      </a:r>
                      <a:endPar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endParaRPr>
                    </a:p>
                    <a:p>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非同期レプリケーション</a:t>
                      </a:r>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endParaRPr kumimoji="1" lang="ja-JP" altLang="en-US" sz="1200" b="0">
                        <a:latin typeface="HGP創英角ｺﾞｼｯｸUB" panose="020B0900000000000000" pitchFamily="50" charset="-128"/>
                        <a:ea typeface="HGP創英角ｺﾞｼｯｸUB" panose="020B0900000000000000"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マスタの</a:t>
                      </a:r>
                      <a:r>
                        <a:rPr kumimoji="1" lang="en-US" altLang="ja-JP" sz="1200" b="0" i="0" kern="1200" err="1" smtClean="0">
                          <a:solidFill>
                            <a:schemeClr val="dk1"/>
                          </a:solidFill>
                          <a:effectLst/>
                          <a:latin typeface="HGP創英角ｺﾞｼｯｸUB" panose="020B0900000000000000" pitchFamily="50" charset="-128"/>
                          <a:ea typeface="HGP創英角ｺﾞｼｯｸUB" panose="020B0900000000000000" pitchFamily="50" charset="-128"/>
                          <a:cs typeface="+mn-cs"/>
                        </a:rPr>
                        <a:t>postgresql.conf</a:t>
                      </a:r>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p>
                    <a:p>
                      <a:r>
                        <a:rPr lang="en-US" altLang="ja-JP" sz="1200" err="1" smtClean="0">
                          <a:latin typeface="HGP創英角ｺﾞｼｯｸUB" panose="020B0900000000000000" pitchFamily="50" charset="-128"/>
                          <a:ea typeface="HGP創英角ｺﾞｼｯｸUB" panose="020B0900000000000000" pitchFamily="50" charset="-128"/>
                        </a:rPr>
                        <a:t>wal_level</a:t>
                      </a:r>
                      <a:endPar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endParaRPr>
                    </a:p>
                    <a:p>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スレーブの</a:t>
                      </a:r>
                      <a:r>
                        <a:rPr kumimoji="1" lang="en-US" altLang="ja-JP" sz="1200" b="0" i="0" kern="1200" err="1" smtClean="0">
                          <a:solidFill>
                            <a:schemeClr val="dk1"/>
                          </a:solidFill>
                          <a:effectLst/>
                          <a:latin typeface="HGP創英角ｺﾞｼｯｸUB" panose="020B0900000000000000" pitchFamily="50" charset="-128"/>
                          <a:ea typeface="HGP創英角ｺﾞｼｯｸUB" panose="020B0900000000000000" pitchFamily="50" charset="-128"/>
                          <a:cs typeface="+mn-cs"/>
                        </a:rPr>
                        <a:t>recovery.conf</a:t>
                      </a:r>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p>
                    <a:p>
                      <a:r>
                        <a:rPr lang="en-US" altLang="ja-JP" sz="1200" err="1" smtClean="0">
                          <a:latin typeface="HGP創英角ｺﾞｼｯｸUB" panose="020B0900000000000000" pitchFamily="50" charset="-128"/>
                          <a:ea typeface="HGP創英角ｺﾞｼｯｸUB" panose="020B0900000000000000" pitchFamily="50" charset="-128"/>
                        </a:rPr>
                        <a:t>standby_mode</a:t>
                      </a:r>
                      <a:endParaRPr lang="en-US" altLang="ja-JP" sz="1200" smtClean="0">
                        <a:latin typeface="HGP創英角ｺﾞｼｯｸUB" panose="020B0900000000000000" pitchFamily="50" charset="-128"/>
                        <a:ea typeface="HGP創英角ｺﾞｼｯｸUB" panose="020B0900000000000000" pitchFamily="50" charset="-128"/>
                      </a:endParaRPr>
                    </a:p>
                    <a:p>
                      <a:r>
                        <a:rPr lang="en-US" altLang="ja-JP" sz="1200" err="1" smtClean="0">
                          <a:latin typeface="HGP創英角ｺﾞｼｯｸUB" panose="020B0900000000000000" pitchFamily="50" charset="-128"/>
                          <a:ea typeface="HGP創英角ｺﾞｼｯｸUB" panose="020B0900000000000000" pitchFamily="50" charset="-128"/>
                        </a:rPr>
                        <a:t>primary_conninfo</a:t>
                      </a:r>
                      <a:endPar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endParaRPr>
                    </a:p>
                  </a:txBody>
                  <a:tcPr/>
                </a:tc>
              </a:tr>
              <a:tr h="172952">
                <a:tc>
                  <a:txBody>
                    <a:bodyPr/>
                    <a:lstStyle/>
                    <a:p>
                      <a:r>
                        <a:rPr kumimoji="1" lang="en-US" altLang="ja-JP" sz="1400" smtClean="0">
                          <a:latin typeface="HGP創英角ｺﾞｼｯｸUB" panose="020B0900000000000000" pitchFamily="50" charset="-128"/>
                          <a:ea typeface="HGP創英角ｺﾞｼｯｸUB" panose="020B0900000000000000" pitchFamily="50" charset="-128"/>
                        </a:rPr>
                        <a:t>9.0</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参照負荷分散</a:t>
                      </a: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ホットスタンバイの実装</a:t>
                      </a:r>
                      <a:endParaRPr kumimoji="1" lang="en-US" altLang="ja-JP" sz="1400" smtClean="0">
                        <a:latin typeface="HGP創英角ｺﾞｼｯｸUB" panose="020B0900000000000000" pitchFamily="50" charset="-128"/>
                        <a:ea typeface="HGP創英角ｺﾞｼｯｸUB" panose="020B0900000000000000" pitchFamily="50" charset="-128"/>
                      </a:endParaRPr>
                    </a:p>
                    <a:p>
                      <a:r>
                        <a:rPr kumimoji="1" lang="ja-JP" altLang="en-US" sz="1200" smtClean="0">
                          <a:latin typeface="HGP創英角ｺﾞｼｯｸUB" panose="020B0900000000000000" pitchFamily="50" charset="-128"/>
                          <a:ea typeface="HGP創英角ｺﾞｼｯｸUB" panose="020B0900000000000000" pitchFamily="50" charset="-128"/>
                        </a:rPr>
                        <a:t>リカバリ処理中の参照クエリを許可する。</a:t>
                      </a:r>
                      <a:endParaRPr kumimoji="1" lang="ja-JP" altLang="en-US" sz="12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スレーブの</a:t>
                      </a:r>
                      <a:r>
                        <a:rPr kumimoji="1" lang="en-US" altLang="ja-JP" sz="1200" b="0" i="0" kern="1200" err="1" smtClean="0">
                          <a:solidFill>
                            <a:schemeClr val="dk1"/>
                          </a:solidFill>
                          <a:effectLst/>
                          <a:latin typeface="HGP創英角ｺﾞｼｯｸUB" panose="020B0900000000000000" pitchFamily="50" charset="-128"/>
                          <a:ea typeface="HGP創英角ｺﾞｼｯｸUB" panose="020B0900000000000000" pitchFamily="50" charset="-128"/>
                          <a:cs typeface="+mn-cs"/>
                        </a:rPr>
                        <a:t>postgresql.conf</a:t>
                      </a:r>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p>
                    <a:p>
                      <a:r>
                        <a:rPr lang="en-US" altLang="ja-JP" sz="1200" err="1" smtClean="0">
                          <a:latin typeface="HGP創英角ｺﾞｼｯｸUB" panose="020B0900000000000000" pitchFamily="50" charset="-128"/>
                          <a:ea typeface="HGP創英角ｺﾞｼｯｸUB" panose="020B0900000000000000" pitchFamily="50" charset="-128"/>
                        </a:rPr>
                        <a:t>hot_standby</a:t>
                      </a:r>
                      <a:endPar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endParaRPr>
                    </a:p>
                    <a:p>
                      <a:endParaRPr kumimoji="1" lang="ja-JP" altLang="en-US" sz="1200">
                        <a:latin typeface="HGP創英角ｺﾞｼｯｸUB" panose="020B0900000000000000" pitchFamily="50" charset="-128"/>
                        <a:ea typeface="HGP創英角ｺﾞｼｯｸUB" panose="020B0900000000000000" pitchFamily="50" charset="-128"/>
                      </a:endParaRPr>
                    </a:p>
                  </a:txBody>
                  <a:tcPr/>
                </a:tc>
              </a:tr>
              <a:tr h="181188">
                <a:tc>
                  <a:txBody>
                    <a:bodyPr/>
                    <a:lstStyle/>
                    <a:p>
                      <a:r>
                        <a:rPr kumimoji="1" lang="en-US" altLang="ja-JP" sz="1400" smtClean="0">
                          <a:latin typeface="HGP創英角ｺﾞｼｯｸUB" panose="020B0900000000000000" pitchFamily="50" charset="-128"/>
                          <a:ea typeface="HGP創英角ｺﾞｼｯｸUB" panose="020B0900000000000000" pitchFamily="50" charset="-128"/>
                        </a:rPr>
                        <a:t>9.1</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管理性の向上</a:t>
                      </a:r>
                    </a:p>
                    <a:p>
                      <a:r>
                        <a:rPr kumimoji="1" lang="ja-JP" altLang="en-US" sz="14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データ保護</a:t>
                      </a:r>
                    </a:p>
                  </a:txBody>
                  <a:tcPr/>
                </a:tc>
                <a:tc>
                  <a:txBody>
                    <a:bodyPr/>
                    <a:lstStyle/>
                    <a:p>
                      <a:r>
                        <a:rPr kumimoji="1" lang="ja-JP" altLang="en-US" sz="1400" b="1"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同期モードの実装</a:t>
                      </a:r>
                      <a:endParaRPr kumimoji="1" lang="ja-JP" altLang="en-US" sz="14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endParaRPr>
                    </a:p>
                    <a:p>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COMMIT</a:t>
                      </a:r>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時に</a:t>
                      </a:r>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WAL</a:t>
                      </a:r>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の転送完了までを保証する。</a:t>
                      </a:r>
                    </a:p>
                    <a:p>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データ保護とパフォーマンスとのトレードオフ</a:t>
                      </a:r>
                    </a:p>
                  </a:txBody>
                  <a:tcPr/>
                </a:tc>
                <a:tc>
                  <a:txBody>
                    <a:bodyPr/>
                    <a:lstStyle/>
                    <a:p>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r>
                        <a:rPr kumimoji="1" lang="ja-JP" altLang="en-US"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マスタの</a:t>
                      </a:r>
                      <a:r>
                        <a:rPr kumimoji="1" lang="en-US" altLang="ja-JP" sz="1200" b="0" i="0" kern="1200" err="1" smtClean="0">
                          <a:solidFill>
                            <a:schemeClr val="dk1"/>
                          </a:solidFill>
                          <a:effectLst/>
                          <a:latin typeface="HGP創英角ｺﾞｼｯｸUB" panose="020B0900000000000000" pitchFamily="50" charset="-128"/>
                          <a:ea typeface="HGP創英角ｺﾞｼｯｸUB" panose="020B0900000000000000" pitchFamily="50" charset="-128"/>
                          <a:cs typeface="+mn-cs"/>
                        </a:rPr>
                        <a:t>postgresql.conf</a:t>
                      </a:r>
                      <a:r>
                        <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rPr>
                        <a:t>]</a:t>
                      </a:r>
                    </a:p>
                    <a:p>
                      <a:r>
                        <a:rPr kumimoji="1" lang="en-US" altLang="ja-JP" sz="1200" b="0" i="0" kern="1200" err="1" smtClean="0">
                          <a:solidFill>
                            <a:schemeClr val="dk1"/>
                          </a:solidFill>
                          <a:effectLst/>
                          <a:latin typeface="HGP創英角ｺﾞｼｯｸUB" panose="020B0900000000000000" pitchFamily="50" charset="-128"/>
                          <a:ea typeface="HGP創英角ｺﾞｼｯｸUB" panose="020B0900000000000000" pitchFamily="50" charset="-128"/>
                          <a:cs typeface="+mn-cs"/>
                        </a:rPr>
                        <a:t>synchronous_standby_names</a:t>
                      </a:r>
                      <a:endParaRPr kumimoji="1" lang="en-US" altLang="ja-JP" sz="1200" b="0" i="0" kern="1200" smtClean="0">
                        <a:solidFill>
                          <a:schemeClr val="dk1"/>
                        </a:solidFill>
                        <a:effectLst/>
                        <a:latin typeface="HGP創英角ｺﾞｼｯｸUB" panose="020B0900000000000000" pitchFamily="50" charset="-128"/>
                        <a:ea typeface="HGP創英角ｺﾞｼｯｸUB" panose="020B0900000000000000" pitchFamily="50" charset="-128"/>
                        <a:cs typeface="+mn-cs"/>
                      </a:endParaRPr>
                    </a:p>
                  </a:txBody>
                  <a:tcPr/>
                </a:tc>
              </a:tr>
              <a:tr h="2306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smtClean="0">
                          <a:latin typeface="HGP創英角ｺﾞｼｯｸUB" panose="020B0900000000000000" pitchFamily="50" charset="-128"/>
                          <a:ea typeface="HGP創英角ｺﾞｼｯｸUB" panose="020B0900000000000000" pitchFamily="50" charset="-128"/>
                        </a:rPr>
                        <a:t>9.1</a:t>
                      </a:r>
                      <a:endParaRPr kumimoji="1" lang="ja-JP" altLang="en-US" sz="1400" smtClean="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管理性向上</a:t>
                      </a:r>
                    </a:p>
                    <a:p>
                      <a:r>
                        <a:rPr kumimoji="1" lang="ja-JP" altLang="en-US" sz="1400" smtClean="0">
                          <a:latin typeface="HGP創英角ｺﾞｼｯｸUB" panose="020B0900000000000000" pitchFamily="50" charset="-128"/>
                          <a:ea typeface="HGP創英角ｺﾞｼｯｸUB" panose="020B0900000000000000" pitchFamily="50" charset="-128"/>
                        </a:rPr>
                        <a:t>昇格処理の明瞭化</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en-US" altLang="ja-JP" sz="1400" err="1" smtClean="0">
                          <a:latin typeface="HGP創英角ｺﾞｼｯｸUB" panose="020B0900000000000000" pitchFamily="50" charset="-128"/>
                          <a:ea typeface="HGP創英角ｺﾞｼｯｸUB" panose="020B0900000000000000" pitchFamily="50" charset="-128"/>
                        </a:rPr>
                        <a:t>pg_ctl</a:t>
                      </a:r>
                      <a:r>
                        <a:rPr kumimoji="1" lang="en-US" altLang="ja-JP" sz="1400" smtClean="0">
                          <a:latin typeface="HGP創英角ｺﾞｼｯｸUB" panose="020B0900000000000000" pitchFamily="50" charset="-128"/>
                          <a:ea typeface="HGP創英角ｺﾞｼｯｸUB" panose="020B0900000000000000" pitchFamily="50" charset="-128"/>
                        </a:rPr>
                        <a:t> promote </a:t>
                      </a:r>
                      <a:r>
                        <a:rPr kumimoji="1" lang="ja-JP" altLang="en-US" sz="1400" smtClean="0">
                          <a:latin typeface="HGP創英角ｺﾞｼｯｸUB" panose="020B0900000000000000" pitchFamily="50" charset="-128"/>
                          <a:ea typeface="HGP創英角ｺﾞｼｯｸUB" panose="020B0900000000000000" pitchFamily="50" charset="-128"/>
                        </a:rPr>
                        <a:t>コマンドによる昇格</a:t>
                      </a:r>
                      <a:endParaRPr kumimoji="1" lang="en-US" altLang="ja-JP" sz="1400" smtClean="0">
                        <a:latin typeface="HGP創英角ｺﾞｼｯｸUB" panose="020B0900000000000000" pitchFamily="50" charset="-128"/>
                        <a:ea typeface="HGP創英角ｺﾞｼｯｸUB" panose="020B0900000000000000" pitchFamily="50" charset="-128"/>
                      </a:endParaRPr>
                    </a:p>
                    <a:p>
                      <a:r>
                        <a:rPr kumimoji="1" lang="ja-JP" altLang="en-US" sz="1200" smtClean="0">
                          <a:latin typeface="HGP創英角ｺﾞｼｯｸUB" panose="020B0900000000000000" pitchFamily="50" charset="-128"/>
                          <a:ea typeface="HGP創英角ｺﾞｼｯｸUB" panose="020B0900000000000000" pitchFamily="50" charset="-128"/>
                        </a:rPr>
                        <a:t>明確なコマンドとなり分かり易くなった。</a:t>
                      </a:r>
                    </a:p>
                    <a:p>
                      <a:r>
                        <a:rPr kumimoji="1" lang="ja-JP" altLang="en-US" sz="1200" smtClean="0">
                          <a:latin typeface="HGP創英角ｺﾞｼｯｸUB" panose="020B0900000000000000" pitchFamily="50" charset="-128"/>
                          <a:ea typeface="HGP創英角ｺﾞｼｯｸUB" panose="020B0900000000000000" pitchFamily="50" charset="-128"/>
                        </a:rPr>
                        <a:t>従来は</a:t>
                      </a:r>
                      <a:r>
                        <a:rPr kumimoji="1" lang="en-US" altLang="ja-JP" sz="1200" err="1" smtClean="0">
                          <a:latin typeface="HGP創英角ｺﾞｼｯｸUB" panose="020B0900000000000000" pitchFamily="50" charset="-128"/>
                          <a:ea typeface="HGP創英角ｺﾞｼｯｸUB" panose="020B0900000000000000" pitchFamily="50" charset="-128"/>
                        </a:rPr>
                        <a:t>trigger_file</a:t>
                      </a:r>
                      <a:r>
                        <a:rPr kumimoji="1" lang="ja-JP" altLang="en-US" sz="1200" smtClean="0">
                          <a:latin typeface="HGP創英角ｺﾞｼｯｸUB" panose="020B0900000000000000" pitchFamily="50" charset="-128"/>
                          <a:ea typeface="HGP創英角ｺﾞｼｯｸUB" panose="020B0900000000000000" pitchFamily="50" charset="-128"/>
                        </a:rPr>
                        <a:t>で設定したパスに</a:t>
                      </a:r>
                      <a:r>
                        <a:rPr kumimoji="1" lang="en-US" altLang="ja-JP" sz="1200" smtClean="0">
                          <a:latin typeface="HGP創英角ｺﾞｼｯｸUB" panose="020B0900000000000000" pitchFamily="50" charset="-128"/>
                          <a:ea typeface="HGP創英角ｺﾞｼｯｸUB" panose="020B0900000000000000" pitchFamily="50" charset="-128"/>
                        </a:rPr>
                        <a:t>touch</a:t>
                      </a:r>
                      <a:r>
                        <a:rPr kumimoji="1" lang="ja-JP" altLang="en-US" sz="1200" smtClean="0">
                          <a:latin typeface="HGP創英角ｺﾞｼｯｸUB" panose="020B0900000000000000" pitchFamily="50" charset="-128"/>
                          <a:ea typeface="HGP創英角ｺﾞｼｯｸUB" panose="020B0900000000000000" pitchFamily="50" charset="-128"/>
                        </a:rPr>
                        <a:t>コマンド等でファイルを作成する方式であった。</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endParaRPr kumimoji="1" lang="ja-JP" altLang="en-US" sz="1400">
                        <a:latin typeface="HGP創英角ｺﾞｼｯｸUB" panose="020B0900000000000000" pitchFamily="50" charset="-128"/>
                        <a:ea typeface="HGP創英角ｺﾞｼｯｸUB" panose="020B0900000000000000" pitchFamily="50" charset="-128"/>
                      </a:endParaRPr>
                    </a:p>
                  </a:txBody>
                  <a:tcPr/>
                </a:tc>
              </a:tr>
              <a:tr h="0">
                <a:tc>
                  <a:txBody>
                    <a:bodyPr/>
                    <a:lstStyle/>
                    <a:p>
                      <a:r>
                        <a:rPr lang="en-US" altLang="ja-JP" sz="1400">
                          <a:effectLst/>
                          <a:latin typeface="HGP創英角ｺﾞｼｯｸUB" panose="020B0900000000000000" pitchFamily="50" charset="-128"/>
                          <a:ea typeface="HGP創英角ｺﾞｼｯｸUB" panose="020B0900000000000000" pitchFamily="50" charset="-128"/>
                        </a:rPr>
                        <a:t>9.2</a:t>
                      </a:r>
                    </a:p>
                  </a:txBody>
                  <a:tcPr marL="47625" marR="47625" marT="28575" marB="28575" anchor="ctr"/>
                </a:tc>
                <a:tc>
                  <a:txBody>
                    <a:bodyPr/>
                    <a:lstStyle/>
                    <a:p>
                      <a:r>
                        <a:rPr lang="ja-JP" altLang="en-US" sz="1400">
                          <a:effectLst/>
                          <a:latin typeface="HGP創英角ｺﾞｼｯｸUB" panose="020B0900000000000000" pitchFamily="50" charset="-128"/>
                          <a:ea typeface="HGP創英角ｺﾞｼｯｸUB" panose="020B0900000000000000" pitchFamily="50" charset="-128"/>
                        </a:rPr>
                        <a:t>高可用性の向上</a:t>
                      </a:r>
                    </a:p>
                  </a:txBody>
                  <a:tcPr marL="47625" marR="47625" marT="28575" marB="28575" anchor="ctr"/>
                </a:tc>
                <a:tc>
                  <a:txBody>
                    <a:bodyPr/>
                    <a:lstStyle/>
                    <a:p>
                      <a:r>
                        <a:rPr lang="ja-JP" altLang="en-US" sz="1400" b="1">
                          <a:effectLst/>
                          <a:latin typeface="HGP創英角ｺﾞｼｯｸUB" panose="020B0900000000000000" pitchFamily="50" charset="-128"/>
                          <a:ea typeface="HGP創英角ｺﾞｼｯｸUB" panose="020B0900000000000000" pitchFamily="50" charset="-128"/>
                        </a:rPr>
                        <a:t>カスケードレプリケーションの実装</a:t>
                      </a:r>
                      <a:endParaRPr lang="ja-JP" altLang="en-US"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endParaRPr kumimoji="1" lang="ja-JP" altLang="en-US" sz="1400">
                        <a:latin typeface="HGP創英角ｺﾞｼｯｸUB" panose="020B0900000000000000" pitchFamily="50" charset="-128"/>
                        <a:ea typeface="HGP創英角ｺﾞｼｯｸUB" panose="020B0900000000000000" pitchFamily="50" charset="-128"/>
                      </a:endParaRPr>
                    </a:p>
                  </a:txBody>
                  <a:tcPr/>
                </a:tc>
              </a:tr>
              <a:tr h="130743">
                <a:tc>
                  <a:txBody>
                    <a:bodyPr/>
                    <a:lstStyle/>
                    <a:p>
                      <a:r>
                        <a:rPr lang="en-US" altLang="ja-JP" sz="1400">
                          <a:effectLst/>
                          <a:latin typeface="HGP創英角ｺﾞｼｯｸUB" panose="020B0900000000000000" pitchFamily="50" charset="-128"/>
                          <a:ea typeface="HGP創英角ｺﾞｼｯｸUB" panose="020B0900000000000000" pitchFamily="50" charset="-128"/>
                        </a:rPr>
                        <a:t>9.3</a:t>
                      </a:r>
                    </a:p>
                  </a:txBody>
                  <a:tcPr marL="47625" marR="47625" marT="28575" marB="28575" anchor="ctr"/>
                </a:tc>
                <a:tc>
                  <a:txBody>
                    <a:bodyPr/>
                    <a:lstStyle/>
                    <a:p>
                      <a:r>
                        <a:rPr lang="ja-JP" altLang="en-US" sz="1400">
                          <a:effectLst/>
                          <a:latin typeface="HGP創英角ｺﾞｼｯｸUB" panose="020B0900000000000000" pitchFamily="50" charset="-128"/>
                          <a:ea typeface="HGP創英角ｺﾞｼｯｸUB" panose="020B0900000000000000" pitchFamily="50" charset="-128"/>
                        </a:rPr>
                        <a:t>管理性の向上</a:t>
                      </a:r>
                    </a:p>
                    <a:p>
                      <a:r>
                        <a:rPr lang="ja-JP" altLang="en-US" sz="1400">
                          <a:effectLst/>
                          <a:latin typeface="HGP創英角ｺﾞｼｯｸUB" panose="020B0900000000000000" pitchFamily="50" charset="-128"/>
                          <a:ea typeface="HGP創英角ｺﾞｼｯｸUB" panose="020B0900000000000000" pitchFamily="50" charset="-128"/>
                        </a:rPr>
                        <a:t>役割交換の効率化</a:t>
                      </a:r>
                    </a:p>
                  </a:txBody>
                  <a:tcPr marL="47625" marR="47625" marT="28575" marB="28575" anchor="ctr"/>
                </a:tc>
                <a:tc>
                  <a:txBody>
                    <a:bodyPr/>
                    <a:lstStyle/>
                    <a:p>
                      <a:r>
                        <a:rPr lang="ja-JP" altLang="en-US" sz="1400" b="1">
                          <a:effectLst/>
                          <a:latin typeface="HGP創英角ｺﾞｼｯｸUB" panose="020B0900000000000000" pitchFamily="50" charset="-128"/>
                          <a:ea typeface="HGP創英角ｺﾞｼｯｸUB" panose="020B0900000000000000" pitchFamily="50" charset="-128"/>
                        </a:rPr>
                        <a:t>スイッチバックの実装</a:t>
                      </a:r>
                      <a:endParaRPr lang="ja-JP" altLang="en-US" sz="1400">
                        <a:effectLst/>
                        <a:latin typeface="HGP創英角ｺﾞｼｯｸUB" panose="020B0900000000000000" pitchFamily="50" charset="-128"/>
                        <a:ea typeface="HGP創英角ｺﾞｼｯｸUB" panose="020B0900000000000000" pitchFamily="50" charset="-128"/>
                      </a:endParaRPr>
                    </a:p>
                    <a:p>
                      <a:r>
                        <a:rPr lang="en-US" altLang="ja-JP" sz="1200">
                          <a:effectLst/>
                          <a:latin typeface="HGP創英角ｺﾞｼｯｸUB" panose="020B0900000000000000" pitchFamily="50" charset="-128"/>
                          <a:ea typeface="HGP創英角ｺﾞｼｯｸUB" panose="020B0900000000000000" pitchFamily="50" charset="-128"/>
                        </a:rPr>
                        <a:t>history</a:t>
                      </a:r>
                      <a:r>
                        <a:rPr lang="ja-JP" altLang="en-US" sz="1200">
                          <a:effectLst/>
                          <a:latin typeface="HGP創英角ｺﾞｼｯｸUB" panose="020B0900000000000000" pitchFamily="50" charset="-128"/>
                          <a:ea typeface="HGP創英角ｺﾞｼｯｸUB" panose="020B0900000000000000" pitchFamily="50" charset="-128"/>
                        </a:rPr>
                        <a:t>ファイルの転送により実装</a:t>
                      </a:r>
                    </a:p>
                  </a:txBody>
                  <a:tcPr marL="47625" marR="47625" marT="28575" marB="28575" anchor="ctr"/>
                </a:tc>
                <a:tc>
                  <a:txBody>
                    <a:bodyPr/>
                    <a:lstStyle/>
                    <a:p>
                      <a:endParaRPr kumimoji="1" lang="ja-JP" altLang="en-US" sz="1400">
                        <a:latin typeface="HGP創英角ｺﾞｼｯｸUB" panose="020B0900000000000000" pitchFamily="50" charset="-128"/>
                        <a:ea typeface="HGP創英角ｺﾞｼｯｸUB" panose="020B0900000000000000" pitchFamily="50" charset="-128"/>
                      </a:endParaRPr>
                    </a:p>
                  </a:txBody>
                  <a:tcPr/>
                </a:tc>
              </a:tr>
              <a:tr h="270752">
                <a:tc>
                  <a:txBody>
                    <a:bodyPr/>
                    <a:lstStyle/>
                    <a:p>
                      <a:r>
                        <a:rPr lang="en-US" altLang="ja-JP" sz="1400">
                          <a:effectLst/>
                          <a:latin typeface="HGP創英角ｺﾞｼｯｸUB" panose="020B0900000000000000" pitchFamily="50" charset="-128"/>
                          <a:ea typeface="HGP創英角ｺﾞｼｯｸUB" panose="020B0900000000000000" pitchFamily="50" charset="-128"/>
                        </a:rPr>
                        <a:t>9.4</a:t>
                      </a:r>
                    </a:p>
                  </a:txBody>
                  <a:tcPr marL="47625" marR="47625" marT="28575" marB="28575" anchor="ctr"/>
                </a:tc>
                <a:tc>
                  <a:txBody>
                    <a:bodyPr/>
                    <a:lstStyle/>
                    <a:p>
                      <a:r>
                        <a:rPr lang="ja-JP" altLang="en-US" sz="1400">
                          <a:effectLst/>
                          <a:latin typeface="HGP創英角ｺﾞｼｯｸUB" panose="020B0900000000000000" pitchFamily="50" charset="-128"/>
                          <a:ea typeface="HGP創英角ｺﾞｼｯｸUB" panose="020B0900000000000000" pitchFamily="50" charset="-128"/>
                        </a:rPr>
                        <a:t>管理性の向上</a:t>
                      </a:r>
                    </a:p>
                    <a:p>
                      <a:r>
                        <a:rPr lang="en-US" altLang="ja-JP" sz="1400">
                          <a:effectLst/>
                          <a:latin typeface="HGP創英角ｺﾞｼｯｸUB" panose="020B0900000000000000" pitchFamily="50" charset="-128"/>
                          <a:ea typeface="HGP創英角ｺﾞｼｯｸUB" panose="020B0900000000000000" pitchFamily="50" charset="-128"/>
                        </a:rPr>
                        <a:t>WAL</a:t>
                      </a:r>
                      <a:r>
                        <a:rPr lang="ja-JP" altLang="en-US" sz="1400">
                          <a:effectLst/>
                          <a:latin typeface="HGP創英角ｺﾞｼｯｸUB" panose="020B0900000000000000" pitchFamily="50" charset="-128"/>
                          <a:ea typeface="HGP創英角ｺﾞｼｯｸUB" panose="020B0900000000000000" pitchFamily="50" charset="-128"/>
                        </a:rPr>
                        <a:t>保持の保証</a:t>
                      </a:r>
                    </a:p>
                  </a:txBody>
                  <a:tcPr marL="47625" marR="47625" marT="28575" marB="28575" anchor="ctr"/>
                </a:tc>
                <a:tc>
                  <a:txBody>
                    <a:bodyPr/>
                    <a:lstStyle/>
                    <a:p>
                      <a:r>
                        <a:rPr lang="ja-JP" altLang="en-US" sz="1400" b="1">
                          <a:effectLst/>
                          <a:latin typeface="HGP創英角ｺﾞｼｯｸUB" panose="020B0900000000000000" pitchFamily="50" charset="-128"/>
                          <a:ea typeface="HGP創英角ｺﾞｼｯｸUB" panose="020B0900000000000000" pitchFamily="50" charset="-128"/>
                        </a:rPr>
                        <a:t>レプリケーションスロットの実装</a:t>
                      </a:r>
                      <a:endParaRPr lang="ja-JP" altLang="en-US" sz="1400">
                        <a:effectLst/>
                        <a:latin typeface="HGP創英角ｺﾞｼｯｸUB" panose="020B0900000000000000" pitchFamily="50" charset="-128"/>
                        <a:ea typeface="HGP創英角ｺﾞｼｯｸUB" panose="020B0900000000000000" pitchFamily="50" charset="-128"/>
                      </a:endParaRPr>
                    </a:p>
                    <a:p>
                      <a:r>
                        <a:rPr lang="ja-JP" altLang="en-US" sz="1200">
                          <a:effectLst/>
                          <a:latin typeface="HGP創英角ｺﾞｼｯｸUB" panose="020B0900000000000000" pitchFamily="50" charset="-128"/>
                          <a:ea typeface="HGP創英角ｺﾞｼｯｸUB" panose="020B0900000000000000" pitchFamily="50" charset="-128"/>
                        </a:rPr>
                        <a:t>スレーブに必要な</a:t>
                      </a:r>
                      <a:r>
                        <a:rPr lang="en-US" altLang="ja-JP" sz="1200">
                          <a:effectLst/>
                          <a:latin typeface="HGP創英角ｺﾞｼｯｸUB" panose="020B0900000000000000" pitchFamily="50" charset="-128"/>
                          <a:ea typeface="HGP創英角ｺﾞｼｯｸUB" panose="020B0900000000000000" pitchFamily="50" charset="-128"/>
                        </a:rPr>
                        <a:t>WAL</a:t>
                      </a:r>
                      <a:r>
                        <a:rPr lang="ja-JP" altLang="en-US" sz="1200">
                          <a:effectLst/>
                          <a:latin typeface="HGP創英角ｺﾞｼｯｸUB" panose="020B0900000000000000" pitchFamily="50" charset="-128"/>
                          <a:ea typeface="HGP創英角ｺﾞｼｯｸUB" panose="020B0900000000000000" pitchFamily="50" charset="-128"/>
                        </a:rPr>
                        <a:t>をマスタで保持し続ける事を保証。</a:t>
                      </a:r>
                    </a:p>
                    <a:p>
                      <a:r>
                        <a:rPr lang="ja-JP" altLang="en-US" sz="1200">
                          <a:effectLst/>
                          <a:latin typeface="HGP創英角ｺﾞｼｯｸUB" panose="020B0900000000000000" pitchFamily="50" charset="-128"/>
                          <a:ea typeface="HGP創英角ｺﾞｼｯｸUB" panose="020B0900000000000000" pitchFamily="50" charset="-128"/>
                        </a:rPr>
                        <a:t>特に複数スレーブ構成にて効果的。以下の事項に注意。</a:t>
                      </a:r>
                    </a:p>
                    <a:p>
                      <a:pPr>
                        <a:buFont typeface="Arial" panose="020B0604020202020204" pitchFamily="34" charset="0"/>
                        <a:buChar char="•"/>
                      </a:pPr>
                      <a:r>
                        <a:rPr lang="ja-JP" altLang="en-US" sz="1200">
                          <a:effectLst/>
                          <a:latin typeface="HGP創英角ｺﾞｼｯｸUB" panose="020B0900000000000000" pitchFamily="50" charset="-128"/>
                          <a:ea typeface="HGP創英角ｺﾞｼｯｸUB" panose="020B0900000000000000" pitchFamily="50" charset="-128"/>
                        </a:rPr>
                        <a:t>マスタの</a:t>
                      </a:r>
                      <a:r>
                        <a:rPr lang="en-US" altLang="ja-JP" sz="1200">
                          <a:effectLst/>
                          <a:latin typeface="HGP創英角ｺﾞｼｯｸUB" panose="020B0900000000000000" pitchFamily="50" charset="-128"/>
                          <a:ea typeface="HGP創英角ｺﾞｼｯｸUB" panose="020B0900000000000000" pitchFamily="50" charset="-128"/>
                        </a:rPr>
                        <a:t>WAL</a:t>
                      </a:r>
                      <a:r>
                        <a:rPr lang="ja-JP" altLang="en-US" sz="1200">
                          <a:effectLst/>
                          <a:latin typeface="HGP創英角ｺﾞｼｯｸUB" panose="020B0900000000000000" pitchFamily="50" charset="-128"/>
                          <a:ea typeface="HGP創英角ｺﾞｼｯｸUB" panose="020B0900000000000000" pitchFamily="50" charset="-128"/>
                        </a:rPr>
                        <a:t>領域が溢れないように監視を検討</a:t>
                      </a:r>
                    </a:p>
                    <a:p>
                      <a:pPr>
                        <a:buFont typeface="Arial" panose="020B0604020202020204" pitchFamily="34" charset="0"/>
                        <a:buChar char="•"/>
                      </a:pPr>
                      <a:r>
                        <a:rPr lang="ja-JP" altLang="en-US" sz="1200">
                          <a:effectLst/>
                          <a:latin typeface="HGP創英角ｺﾞｼｯｸUB" panose="020B0900000000000000" pitchFamily="50" charset="-128"/>
                          <a:ea typeface="HGP創英角ｺﾞｼｯｸUB" panose="020B0900000000000000" pitchFamily="50" charset="-128"/>
                        </a:rPr>
                        <a:t>不要スロットは削除（残存していると</a:t>
                      </a:r>
                      <a:r>
                        <a:rPr lang="en-US" altLang="ja-JP" sz="1200">
                          <a:effectLst/>
                          <a:latin typeface="HGP創英角ｺﾞｼｯｸUB" panose="020B0900000000000000" pitchFamily="50" charset="-128"/>
                          <a:ea typeface="HGP創英角ｺﾞｼｯｸUB" panose="020B0900000000000000" pitchFamily="50" charset="-128"/>
                        </a:rPr>
                        <a:t>WAL</a:t>
                      </a:r>
                      <a:r>
                        <a:rPr lang="ja-JP" altLang="en-US" sz="1200">
                          <a:effectLst/>
                          <a:latin typeface="HGP創英角ｺﾞｼｯｸUB" panose="020B0900000000000000" pitchFamily="50" charset="-128"/>
                          <a:ea typeface="HGP創英角ｺﾞｼｯｸUB" panose="020B0900000000000000" pitchFamily="50" charset="-128"/>
                        </a:rPr>
                        <a:t>を保持）</a:t>
                      </a:r>
                    </a:p>
                  </a:txBody>
                  <a:tcPr marL="47625" marR="47625" marT="28575" marB="28575" anchor="ctr"/>
                </a:tc>
                <a:tc>
                  <a:txBody>
                    <a:bodyPr/>
                    <a:lstStyle/>
                    <a:p>
                      <a:r>
                        <a:rPr lang="en-US" altLang="ja-JP" sz="1200">
                          <a:effectLst/>
                          <a:latin typeface="HGP創英角ｺﾞｼｯｸUB" panose="020B0900000000000000" pitchFamily="50" charset="-128"/>
                          <a:ea typeface="HGP創英角ｺﾞｼｯｸUB" panose="020B0900000000000000" pitchFamily="50" charset="-128"/>
                        </a:rPr>
                        <a:t>[</a:t>
                      </a:r>
                      <a:r>
                        <a:rPr lang="ja-JP" altLang="en-US" sz="1200">
                          <a:effectLst/>
                          <a:latin typeface="HGP創英角ｺﾞｼｯｸUB" panose="020B0900000000000000" pitchFamily="50" charset="-128"/>
                          <a:ea typeface="HGP創英角ｺﾞｼｯｸUB" panose="020B0900000000000000" pitchFamily="50" charset="-128"/>
                        </a:rPr>
                        <a:t>マスタの</a:t>
                      </a:r>
                      <a:r>
                        <a:rPr lang="en-US" sz="1200" err="1">
                          <a:effectLst/>
                          <a:latin typeface="HGP創英角ｺﾞｼｯｸUB" panose="020B0900000000000000" pitchFamily="50" charset="-128"/>
                          <a:ea typeface="HGP創英角ｺﾞｼｯｸUB" panose="020B0900000000000000" pitchFamily="50" charset="-128"/>
                        </a:rPr>
                        <a:t>postgresql.conf</a:t>
                      </a:r>
                      <a:r>
                        <a:rPr lang="en-US" sz="1200">
                          <a:effectLst/>
                          <a:latin typeface="HGP創英角ｺﾞｼｯｸUB" panose="020B0900000000000000" pitchFamily="50" charset="-128"/>
                          <a:ea typeface="HGP創英角ｺﾞｼｯｸUB" panose="020B0900000000000000" pitchFamily="50" charset="-128"/>
                        </a:rPr>
                        <a:t>]</a:t>
                      </a:r>
                    </a:p>
                    <a:p>
                      <a:r>
                        <a:rPr lang="en-US" sz="1200">
                          <a:effectLst/>
                          <a:latin typeface="HGP創英角ｺﾞｼｯｸUB" panose="020B0900000000000000" pitchFamily="50" charset="-128"/>
                          <a:ea typeface="HGP創英角ｺﾞｼｯｸUB" panose="020B0900000000000000" pitchFamily="50" charset="-128"/>
                        </a:rPr>
                        <a:t>　</a:t>
                      </a:r>
                      <a:r>
                        <a:rPr lang="en-US" sz="1200" err="1">
                          <a:effectLst/>
                          <a:latin typeface="HGP創英角ｺﾞｼｯｸUB" panose="020B0900000000000000" pitchFamily="50" charset="-128"/>
                          <a:ea typeface="HGP創英角ｺﾞｼｯｸUB" panose="020B0900000000000000" pitchFamily="50" charset="-128"/>
                        </a:rPr>
                        <a:t>max_replication_slots</a:t>
                      </a:r>
                      <a:endParaRPr lang="en-US" sz="1200">
                        <a:effectLst/>
                        <a:latin typeface="HGP創英角ｺﾞｼｯｸUB" panose="020B0900000000000000" pitchFamily="50" charset="-128"/>
                        <a:ea typeface="HGP創英角ｺﾞｼｯｸUB" panose="020B0900000000000000" pitchFamily="50" charset="-128"/>
                      </a:endParaRPr>
                    </a:p>
                    <a:p>
                      <a:r>
                        <a:rPr lang="en-US" sz="1200">
                          <a:effectLst/>
                          <a:latin typeface="HGP創英角ｺﾞｼｯｸUB" panose="020B0900000000000000" pitchFamily="50" charset="-128"/>
                          <a:ea typeface="HGP創英角ｺﾞｼｯｸUB" panose="020B0900000000000000" pitchFamily="50" charset="-128"/>
                        </a:rPr>
                        <a:t>[</a:t>
                      </a:r>
                      <a:r>
                        <a:rPr lang="ja-JP" altLang="en-US" sz="1200">
                          <a:effectLst/>
                          <a:latin typeface="HGP創英角ｺﾞｼｯｸUB" panose="020B0900000000000000" pitchFamily="50" charset="-128"/>
                          <a:ea typeface="HGP創英角ｺﾞｼｯｸUB" panose="020B0900000000000000" pitchFamily="50" charset="-128"/>
                        </a:rPr>
                        <a:t>スレーブの</a:t>
                      </a:r>
                      <a:r>
                        <a:rPr lang="en-US" sz="1200" err="1">
                          <a:effectLst/>
                          <a:latin typeface="HGP創英角ｺﾞｼｯｸUB" panose="020B0900000000000000" pitchFamily="50" charset="-128"/>
                          <a:ea typeface="HGP創英角ｺﾞｼｯｸUB" panose="020B0900000000000000" pitchFamily="50" charset="-128"/>
                        </a:rPr>
                        <a:t>postgresql.conf</a:t>
                      </a:r>
                      <a:r>
                        <a:rPr lang="en-US" sz="1200">
                          <a:effectLst/>
                          <a:latin typeface="HGP創英角ｺﾞｼｯｸUB" panose="020B0900000000000000" pitchFamily="50" charset="-128"/>
                          <a:ea typeface="HGP創英角ｺﾞｼｯｸUB" panose="020B0900000000000000" pitchFamily="50" charset="-128"/>
                        </a:rPr>
                        <a:t>]</a:t>
                      </a:r>
                    </a:p>
                    <a:p>
                      <a:r>
                        <a:rPr lang="en-US" sz="1200">
                          <a:effectLst/>
                          <a:latin typeface="HGP創英角ｺﾞｼｯｸUB" panose="020B0900000000000000" pitchFamily="50" charset="-128"/>
                          <a:ea typeface="HGP創英角ｺﾞｼｯｸUB" panose="020B0900000000000000" pitchFamily="50" charset="-128"/>
                        </a:rPr>
                        <a:t>　</a:t>
                      </a:r>
                      <a:r>
                        <a:rPr lang="en-US" sz="1200" err="1">
                          <a:effectLst/>
                          <a:latin typeface="HGP創英角ｺﾞｼｯｸUB" panose="020B0900000000000000" pitchFamily="50" charset="-128"/>
                          <a:ea typeface="HGP創英角ｺﾞｼｯｸUB" panose="020B0900000000000000" pitchFamily="50" charset="-128"/>
                        </a:rPr>
                        <a:t>hot_standby_feedback</a:t>
                      </a:r>
                      <a:endParaRPr lang="en-US" sz="12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r>
            </a:tbl>
          </a:graphicData>
        </a:graphic>
      </p:graphicFrame>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32</a:t>
            </a:fld>
            <a:endParaRPr lang="en-US" altLang="ja-JP"/>
          </a:p>
        </p:txBody>
      </p:sp>
    </p:spTree>
    <p:extLst>
      <p:ext uri="{BB962C8B-B14F-4D97-AF65-F5344CB8AC3E}">
        <p14:creationId xmlns:p14="http://schemas.microsoft.com/office/powerpoint/2010/main" val="1244480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400" dirty="0">
                <a:solidFill>
                  <a:prstClr val="black"/>
                </a:solidFill>
              </a:rPr>
              <a:t>参考</a:t>
            </a:r>
            <a:r>
              <a:rPr lang="en-US" altLang="ja-JP" sz="2400" dirty="0">
                <a:solidFill>
                  <a:prstClr val="black"/>
                </a:solidFill>
              </a:rPr>
              <a:t>. PostgreSQL</a:t>
            </a:r>
            <a:r>
              <a:rPr lang="ja-JP" altLang="en-US" sz="2400" dirty="0">
                <a:solidFill>
                  <a:prstClr val="black"/>
                </a:solidFill>
              </a:rPr>
              <a:t>のレプリケーション進化の歴史</a:t>
            </a:r>
            <a:r>
              <a:rPr lang="en-US" altLang="ja-JP" sz="2400" dirty="0" smtClean="0">
                <a:solidFill>
                  <a:prstClr val="black"/>
                </a:solidFill>
              </a:rPr>
              <a:t>(2/3)</a:t>
            </a:r>
            <a:endParaRPr kumimoji="1" lang="ja-JP" altLang="en-US" dirty="0"/>
          </a:p>
        </p:txBody>
      </p:sp>
      <p:graphicFrame>
        <p:nvGraphicFramePr>
          <p:cNvPr id="5" name="表 4"/>
          <p:cNvGraphicFramePr>
            <a:graphicFrameLocks noGrp="1"/>
          </p:cNvGraphicFramePr>
          <p:nvPr>
            <p:extLst/>
          </p:nvPr>
        </p:nvGraphicFramePr>
        <p:xfrm>
          <a:off x="252000" y="1152000"/>
          <a:ext cx="8640000" cy="5279623"/>
        </p:xfrm>
        <a:graphic>
          <a:graphicData uri="http://schemas.openxmlformats.org/drawingml/2006/table">
            <a:tbl>
              <a:tblPr firstRow="1" bandRow="1">
                <a:tableStyleId>{5C22544A-7EE6-4342-B048-85BDC9FD1C3A}</a:tableStyleId>
              </a:tblPr>
              <a:tblGrid>
                <a:gridCol w="936000"/>
                <a:gridCol w="1872000"/>
                <a:gridCol w="3672000"/>
                <a:gridCol w="2160000"/>
              </a:tblGrid>
              <a:tr h="343949">
                <a:tc>
                  <a:txBody>
                    <a:bodyPr/>
                    <a:lstStyle/>
                    <a:p>
                      <a:r>
                        <a:rPr kumimoji="1" lang="ja-JP" altLang="en-US" sz="1400" dirty="0" smtClean="0">
                          <a:latin typeface="HGP創英角ｺﾞｼｯｸUB" panose="020B0900000000000000" pitchFamily="50" charset="-128"/>
                          <a:ea typeface="HGP創英角ｺﾞｼｯｸUB" panose="020B0900000000000000" pitchFamily="50" charset="-128"/>
                        </a:rPr>
                        <a:t>バージョン</a:t>
                      </a:r>
                      <a:endParaRPr kumimoji="1" lang="ja-JP" altLang="en-US" sz="1400" dirty="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分野または目的</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概要</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関連パラメータ</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r>
              <a:tr h="1543473">
                <a:tc>
                  <a:txBody>
                    <a:bodyPr/>
                    <a:lstStyle/>
                    <a:p>
                      <a:r>
                        <a:rPr lang="en-US" altLang="ja-JP" sz="1400" smtClean="0">
                          <a:effectLst/>
                          <a:latin typeface="HGP創英角ｺﾞｼｯｸUB" panose="020B0900000000000000" pitchFamily="50" charset="-128"/>
                          <a:ea typeface="HGP創英角ｺﾞｼｯｸUB" panose="020B0900000000000000" pitchFamily="50" charset="-128"/>
                        </a:rPr>
                        <a:t>9.4</a:t>
                      </a:r>
                      <a:endParaRPr lang="en-US" altLang="ja-JP"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smtClean="0">
                          <a:effectLst/>
                          <a:latin typeface="HGP創英角ｺﾞｼｯｸUB" panose="020B0900000000000000" pitchFamily="50" charset="-128"/>
                          <a:ea typeface="HGP創英角ｺﾞｼｯｸUB" panose="020B0900000000000000" pitchFamily="50" charset="-128"/>
                        </a:rPr>
                        <a:t>論理レプリケーション</a:t>
                      </a:r>
                      <a:endParaRPr lang="ja-JP" altLang="en-US"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b="1" smtClean="0">
                          <a:effectLst/>
                          <a:latin typeface="HGP創英角ｺﾞｼｯｸUB" panose="020B0900000000000000" pitchFamily="50" charset="-128"/>
                          <a:ea typeface="HGP創英角ｺﾞｼｯｸUB" panose="020B0900000000000000" pitchFamily="50" charset="-128"/>
                        </a:rPr>
                        <a:t>論理レプリケーションの関数の実装</a:t>
                      </a:r>
                    </a:p>
                    <a:p>
                      <a:r>
                        <a:rPr lang="ja-JP" altLang="en-US" sz="1200" smtClean="0">
                          <a:effectLst/>
                          <a:latin typeface="HGP創英角ｺﾞｼｯｸUB" panose="020B0900000000000000" pitchFamily="50" charset="-128"/>
                          <a:ea typeface="HGP創英角ｺﾞｼｯｸUB" panose="020B0900000000000000" pitchFamily="50" charset="-128"/>
                        </a:rPr>
                        <a:t>行レベルの変更内容を出力する関数が実装された。</a:t>
                      </a:r>
                    </a:p>
                    <a:p>
                      <a:pPr>
                        <a:buFont typeface="Arial" panose="020B0604020202020204" pitchFamily="34" charset="0"/>
                        <a:buChar char="•"/>
                      </a:pPr>
                      <a:r>
                        <a:rPr lang="en-US" altLang="ja-JP" sz="1200" err="1" smtClean="0">
                          <a:effectLst/>
                          <a:latin typeface="HGP創英角ｺﾞｼｯｸUB" panose="020B0900000000000000" pitchFamily="50" charset="-128"/>
                          <a:ea typeface="HGP創英角ｺﾞｼｯｸUB" panose="020B0900000000000000" pitchFamily="50" charset="-128"/>
                        </a:rPr>
                        <a:t>pg_logical_slot_get_changes</a:t>
                      </a:r>
                      <a:r>
                        <a:rPr lang="ja-JP" altLang="en-US" sz="1200" smtClean="0">
                          <a:effectLst/>
                          <a:latin typeface="HGP創英角ｺﾞｼｯｸUB" panose="020B0900000000000000" pitchFamily="50" charset="-128"/>
                          <a:ea typeface="HGP創英角ｺﾞｼｯｸUB" panose="020B0900000000000000" pitchFamily="50" charset="-128"/>
                        </a:rPr>
                        <a:t>関数</a:t>
                      </a:r>
                    </a:p>
                    <a:p>
                      <a:pPr>
                        <a:buFont typeface="Arial" panose="020B0604020202020204" pitchFamily="34" charset="0"/>
                        <a:buChar char="•"/>
                      </a:pPr>
                      <a:r>
                        <a:rPr lang="en-US" altLang="ja-JP" sz="1200" err="1" smtClean="0">
                          <a:effectLst/>
                          <a:latin typeface="HGP創英角ｺﾞｼｯｸUB" panose="020B0900000000000000" pitchFamily="50" charset="-128"/>
                          <a:ea typeface="HGP創英角ｺﾞｼｯｸUB" panose="020B0900000000000000" pitchFamily="50" charset="-128"/>
                        </a:rPr>
                        <a:t>pg_logical_slot_peek_changes</a:t>
                      </a:r>
                      <a:r>
                        <a:rPr lang="ja-JP" altLang="en-US" sz="1200" smtClean="0">
                          <a:effectLst/>
                          <a:latin typeface="HGP創英角ｺﾞｼｯｸUB" panose="020B0900000000000000" pitchFamily="50" charset="-128"/>
                          <a:ea typeface="HGP創英角ｺﾞｼｯｸUB" panose="020B0900000000000000" pitchFamily="50" charset="-128"/>
                        </a:rPr>
                        <a:t>関数</a:t>
                      </a:r>
                    </a:p>
                    <a:p>
                      <a:r>
                        <a:rPr lang="ja-JP" altLang="en-US" sz="1200" smtClean="0">
                          <a:effectLst/>
                          <a:latin typeface="HGP創英角ｺﾞｼｯｸUB" panose="020B0900000000000000" pitchFamily="50" charset="-128"/>
                          <a:ea typeface="HGP創英角ｺﾞｼｯｸUB" panose="020B0900000000000000" pitchFamily="50" charset="-128"/>
                        </a:rPr>
                        <a:t>必要な設定</a:t>
                      </a:r>
                    </a:p>
                    <a:p>
                      <a:pPr>
                        <a:buFont typeface="Arial" panose="020B0604020202020204" pitchFamily="34" charset="0"/>
                        <a:buChar char="•"/>
                      </a:pPr>
                      <a:r>
                        <a:rPr lang="en-US" altLang="ja-JP" sz="1200" err="1" smtClean="0">
                          <a:effectLst/>
                          <a:latin typeface="HGP創英角ｺﾞｼｯｸUB" panose="020B0900000000000000" pitchFamily="50" charset="-128"/>
                          <a:ea typeface="HGP創英角ｺﾞｼｯｸUB" panose="020B0900000000000000" pitchFamily="50" charset="-128"/>
                        </a:rPr>
                        <a:t>wal_level</a:t>
                      </a:r>
                      <a:r>
                        <a:rPr lang="ja-JP" altLang="en-US" sz="1200" smtClean="0">
                          <a:effectLst/>
                          <a:latin typeface="HGP創英角ｺﾞｼｯｸUB" panose="020B0900000000000000" pitchFamily="50" charset="-128"/>
                          <a:ea typeface="HGP創英角ｺﾞｼｯｸUB" panose="020B0900000000000000" pitchFamily="50" charset="-128"/>
                        </a:rPr>
                        <a:t>を</a:t>
                      </a:r>
                      <a:r>
                        <a:rPr lang="en-US" altLang="ja-JP" sz="1200" smtClean="0">
                          <a:effectLst/>
                          <a:latin typeface="HGP創英角ｺﾞｼｯｸUB" panose="020B0900000000000000" pitchFamily="50" charset="-128"/>
                          <a:ea typeface="HGP創英角ｺﾞｼｯｸUB" panose="020B0900000000000000" pitchFamily="50" charset="-128"/>
                        </a:rPr>
                        <a:t>logical</a:t>
                      </a:r>
                      <a:r>
                        <a:rPr lang="ja-JP" altLang="en-US" sz="1200" smtClean="0">
                          <a:effectLst/>
                          <a:latin typeface="HGP創英角ｺﾞｼｯｸUB" panose="020B0900000000000000" pitchFamily="50" charset="-128"/>
                          <a:ea typeface="HGP創英角ｺﾞｼｯｸUB" panose="020B0900000000000000" pitchFamily="50" charset="-128"/>
                        </a:rPr>
                        <a:t>に設定</a:t>
                      </a:r>
                    </a:p>
                    <a:p>
                      <a:pPr>
                        <a:buFont typeface="Arial" panose="020B0604020202020204" pitchFamily="34" charset="0"/>
                        <a:buChar char="•"/>
                      </a:pPr>
                      <a:r>
                        <a:rPr lang="ja-JP" altLang="en-US" sz="1200" smtClean="0">
                          <a:effectLst/>
                          <a:latin typeface="HGP創英角ｺﾞｼｯｸUB" panose="020B0900000000000000" pitchFamily="50" charset="-128"/>
                          <a:ea typeface="HGP創英角ｺﾞｼｯｸUB" panose="020B0900000000000000" pitchFamily="50" charset="-128"/>
                        </a:rPr>
                        <a:t>論理レプリケーションスロットを作成</a:t>
                      </a:r>
                      <a:endParaRPr lang="ja-JP" altLang="en-US" sz="12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endParaRPr kumimoji="1" lang="ja-JP" altLang="en-US">
                        <a:latin typeface="HGP創英角ｺﾞｼｯｸUB" panose="020B0900000000000000" pitchFamily="50" charset="-128"/>
                        <a:ea typeface="HGP創英角ｺﾞｼｯｸUB" panose="020B0900000000000000" pitchFamily="50" charset="-128"/>
                      </a:endParaRPr>
                    </a:p>
                  </a:txBody>
                  <a:tcPr/>
                </a:tc>
              </a:tr>
              <a:tr h="1543473">
                <a:tc>
                  <a:txBody>
                    <a:bodyPr/>
                    <a:lstStyle/>
                    <a:p>
                      <a:r>
                        <a:rPr lang="en-US" altLang="ja-JP" sz="1400" smtClean="0">
                          <a:effectLst/>
                          <a:latin typeface="HGP創英角ｺﾞｼｯｸUB" panose="020B0900000000000000" pitchFamily="50" charset="-128"/>
                          <a:ea typeface="HGP創英角ｺﾞｼｯｸUB" panose="020B0900000000000000" pitchFamily="50" charset="-128"/>
                        </a:rPr>
                        <a:t>9.5</a:t>
                      </a:r>
                      <a:endParaRPr lang="en-US" altLang="ja-JP"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smtClean="0">
                          <a:effectLst/>
                          <a:latin typeface="HGP創英角ｺﾞｼｯｸUB" panose="020B0900000000000000" pitchFamily="50" charset="-128"/>
                          <a:ea typeface="HGP創英角ｺﾞｼｯｸUB" panose="020B0900000000000000" pitchFamily="50" charset="-128"/>
                        </a:rPr>
                        <a:t>管理性の向上</a:t>
                      </a:r>
                    </a:p>
                    <a:p>
                      <a:r>
                        <a:rPr lang="en-US" altLang="ja-JP" sz="1400" smtClean="0">
                          <a:effectLst/>
                          <a:latin typeface="HGP創英角ｺﾞｼｯｸUB" panose="020B0900000000000000" pitchFamily="50" charset="-128"/>
                          <a:ea typeface="HGP創英角ｺﾞｼｯｸUB" panose="020B0900000000000000" pitchFamily="50" charset="-128"/>
                        </a:rPr>
                        <a:t>SR</a:t>
                      </a:r>
                      <a:r>
                        <a:rPr lang="ja-JP" altLang="en-US" sz="1400" smtClean="0">
                          <a:effectLst/>
                          <a:latin typeface="HGP創英角ｺﾞｼｯｸUB" panose="020B0900000000000000" pitchFamily="50" charset="-128"/>
                          <a:ea typeface="HGP創英角ｺﾞｼｯｸUB" panose="020B0900000000000000" pitchFamily="50" charset="-128"/>
                        </a:rPr>
                        <a:t>構築の効率化</a:t>
                      </a:r>
                      <a:endParaRPr lang="ja-JP" altLang="en-US"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en-US" altLang="ja-JP" sz="1400" b="1" smtClean="0">
                          <a:effectLst/>
                          <a:latin typeface="HGP創英角ｺﾞｼｯｸUB" panose="020B0900000000000000" pitchFamily="50" charset="-128"/>
                          <a:ea typeface="HGP創英角ｺﾞｼｯｸUB" panose="020B0900000000000000" pitchFamily="50" charset="-128"/>
                        </a:rPr>
                        <a:t>pg_rewind</a:t>
                      </a:r>
                      <a:r>
                        <a:rPr lang="ja-JP" altLang="en-US" sz="1400" b="1" smtClean="0">
                          <a:effectLst/>
                          <a:latin typeface="HGP創英角ｺﾞｼｯｸUB" panose="020B0900000000000000" pitchFamily="50" charset="-128"/>
                          <a:ea typeface="HGP創英角ｺﾞｼｯｸUB" panose="020B0900000000000000" pitchFamily="50" charset="-128"/>
                        </a:rPr>
                        <a:t>コマンドの実装</a:t>
                      </a:r>
                      <a:endParaRPr lang="ja-JP" altLang="en-US" sz="1400" smtClean="0">
                        <a:effectLst/>
                        <a:latin typeface="HGP創英角ｺﾞｼｯｸUB" panose="020B0900000000000000" pitchFamily="50" charset="-128"/>
                        <a:ea typeface="HGP創英角ｺﾞｼｯｸUB" panose="020B0900000000000000" pitchFamily="50" charset="-128"/>
                      </a:endParaRPr>
                    </a:p>
                    <a:p>
                      <a:r>
                        <a:rPr lang="ja-JP" altLang="en-US" sz="1200" smtClean="0">
                          <a:effectLst/>
                          <a:latin typeface="HGP創英角ｺﾞｼｯｸUB" panose="020B0900000000000000" pitchFamily="50" charset="-128"/>
                          <a:ea typeface="HGP創英角ｺﾞｼｯｸUB" panose="020B0900000000000000" pitchFamily="50" charset="-128"/>
                        </a:rPr>
                        <a:t>昇格した新マスタと旧マスタを再同期する事で、レプリケーション構成を実装。物理的な障害でない場合は、</a:t>
                      </a:r>
                      <a:r>
                        <a:rPr lang="en-US" altLang="ja-JP" sz="1200" smtClean="0">
                          <a:effectLst/>
                          <a:latin typeface="HGP創英角ｺﾞｼｯｸUB" panose="020B0900000000000000" pitchFamily="50" charset="-128"/>
                          <a:ea typeface="HGP創英角ｺﾞｼｯｸUB" panose="020B0900000000000000" pitchFamily="50" charset="-128"/>
                        </a:rPr>
                        <a:t>pg_rewind</a:t>
                      </a:r>
                      <a:r>
                        <a:rPr lang="ja-JP" altLang="en-US" sz="1200" smtClean="0">
                          <a:effectLst/>
                          <a:latin typeface="HGP創英角ｺﾞｼｯｸUB" panose="020B0900000000000000" pitchFamily="50" charset="-128"/>
                          <a:ea typeface="HGP創英角ｺﾞｼｯｸUB" panose="020B0900000000000000" pitchFamily="50" charset="-128"/>
                        </a:rPr>
                        <a:t>にて対応可能な可能性がある。</a:t>
                      </a:r>
                    </a:p>
                    <a:p>
                      <a:r>
                        <a:rPr lang="ja-JP" altLang="en-US" sz="1200" smtClean="0">
                          <a:effectLst/>
                          <a:latin typeface="HGP創英角ｺﾞｼｯｸUB" panose="020B0900000000000000" pitchFamily="50" charset="-128"/>
                          <a:ea typeface="HGP創英角ｺﾞｼｯｸUB" panose="020B0900000000000000" pitchFamily="50" charset="-128"/>
                        </a:rPr>
                        <a:t>新マスタから旧マスタへ差分バックアップを転送および旧マスタの</a:t>
                      </a:r>
                      <a:r>
                        <a:rPr lang="en-US" altLang="ja-JP" sz="1200" smtClean="0">
                          <a:effectLst/>
                          <a:latin typeface="HGP創英角ｺﾞｼｯｸUB" panose="020B0900000000000000" pitchFamily="50" charset="-128"/>
                          <a:ea typeface="HGP創英角ｺﾞｼｯｸUB" panose="020B0900000000000000" pitchFamily="50" charset="-128"/>
                        </a:rPr>
                        <a:t>WAL</a:t>
                      </a:r>
                      <a:r>
                        <a:rPr lang="ja-JP" altLang="en-US" sz="1200" smtClean="0">
                          <a:effectLst/>
                          <a:latin typeface="HGP創英角ｺﾞｼｯｸUB" panose="020B0900000000000000" pitchFamily="50" charset="-128"/>
                          <a:ea typeface="HGP創英角ｺﾞｼｯｸUB" panose="020B0900000000000000" pitchFamily="50" charset="-128"/>
                        </a:rPr>
                        <a:t>を適用。差分バックアップの転送は</a:t>
                      </a:r>
                      <a:r>
                        <a:rPr lang="en-US" altLang="ja-JP" sz="1200" smtClean="0">
                          <a:effectLst/>
                          <a:latin typeface="HGP創英角ｺﾞｼｯｸUB" panose="020B0900000000000000" pitchFamily="50" charset="-128"/>
                          <a:ea typeface="HGP創英角ｺﾞｼｯｸUB" panose="020B0900000000000000" pitchFamily="50" charset="-128"/>
                        </a:rPr>
                        <a:t>pg_basebackup</a:t>
                      </a:r>
                      <a:r>
                        <a:rPr lang="ja-JP" altLang="en-US" sz="1200" smtClean="0">
                          <a:effectLst/>
                          <a:latin typeface="HGP創英角ｺﾞｼｯｸUB" panose="020B0900000000000000" pitchFamily="50" charset="-128"/>
                          <a:ea typeface="HGP創英角ｺﾞｼｯｸUB" panose="020B0900000000000000" pitchFamily="50" charset="-128"/>
                        </a:rPr>
                        <a:t>と同様であるため、同様の設定が必要。</a:t>
                      </a:r>
                      <a:endParaRPr lang="ja-JP" altLang="en-US" sz="12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en-US" altLang="ja-JP" sz="1200" smtClean="0">
                          <a:effectLst/>
                          <a:latin typeface="HGP創英角ｺﾞｼｯｸUB" panose="020B0900000000000000" pitchFamily="50" charset="-128"/>
                          <a:ea typeface="HGP創英角ｺﾞｼｯｸUB" panose="020B0900000000000000" pitchFamily="50" charset="-128"/>
                        </a:rPr>
                        <a:t>[</a:t>
                      </a:r>
                      <a:r>
                        <a:rPr lang="ja-JP" altLang="en-US" sz="1200" smtClean="0">
                          <a:effectLst/>
                          <a:latin typeface="HGP創英角ｺﾞｼｯｸUB" panose="020B0900000000000000" pitchFamily="50" charset="-128"/>
                          <a:ea typeface="HGP創英角ｺﾞｼｯｸUB" panose="020B0900000000000000" pitchFamily="50" charset="-128"/>
                        </a:rPr>
                        <a:t>マスタの</a:t>
                      </a:r>
                      <a:r>
                        <a:rPr lang="en-US" sz="1200" err="1" smtClean="0">
                          <a:effectLst/>
                          <a:latin typeface="HGP創英角ｺﾞｼｯｸUB" panose="020B0900000000000000" pitchFamily="50" charset="-128"/>
                          <a:ea typeface="HGP創英角ｺﾞｼｯｸUB" panose="020B0900000000000000" pitchFamily="50" charset="-128"/>
                        </a:rPr>
                        <a:t>postgresql.conf</a:t>
                      </a:r>
                      <a:r>
                        <a:rPr lang="en-US" sz="1200" smtClean="0">
                          <a:effectLst/>
                          <a:latin typeface="HGP創英角ｺﾞｼｯｸUB" panose="020B0900000000000000" pitchFamily="50" charset="-128"/>
                          <a:ea typeface="HGP創英角ｺﾞｼｯｸUB" panose="020B0900000000000000" pitchFamily="50" charset="-128"/>
                        </a:rPr>
                        <a:t>]</a:t>
                      </a:r>
                    </a:p>
                    <a:p>
                      <a:r>
                        <a:rPr lang="en-US" sz="1200" smtClean="0">
                          <a:effectLst/>
                          <a:latin typeface="HGP創英角ｺﾞｼｯｸUB" panose="020B0900000000000000" pitchFamily="50" charset="-128"/>
                          <a:ea typeface="HGP創英角ｺﾞｼｯｸUB" panose="020B0900000000000000" pitchFamily="50" charset="-128"/>
                        </a:rPr>
                        <a:t>　</a:t>
                      </a:r>
                      <a:r>
                        <a:rPr lang="en-US" sz="1200" err="1" smtClean="0">
                          <a:effectLst/>
                          <a:latin typeface="HGP創英角ｺﾞｼｯｸUB" panose="020B0900000000000000" pitchFamily="50" charset="-128"/>
                          <a:ea typeface="HGP創英角ｺﾞｼｯｸUB" panose="020B0900000000000000" pitchFamily="50" charset="-128"/>
                        </a:rPr>
                        <a:t>wal_log_hints</a:t>
                      </a:r>
                      <a:endParaRPr lang="en-US" sz="1200" smtClean="0">
                        <a:effectLst/>
                        <a:latin typeface="HGP創英角ｺﾞｼｯｸUB" panose="020B0900000000000000" pitchFamily="50" charset="-128"/>
                        <a:ea typeface="HGP創英角ｺﾞｼｯｸUB" panose="020B0900000000000000" pitchFamily="50" charset="-128"/>
                      </a:endParaRPr>
                    </a:p>
                    <a:p>
                      <a:r>
                        <a:rPr lang="en-US" sz="1200" smtClean="0">
                          <a:effectLst/>
                          <a:latin typeface="HGP創英角ｺﾞｼｯｸUB" panose="020B0900000000000000" pitchFamily="50" charset="-128"/>
                          <a:ea typeface="HGP創英角ｺﾞｼｯｸUB" panose="020B0900000000000000" pitchFamily="50" charset="-128"/>
                        </a:rPr>
                        <a:t>　</a:t>
                      </a:r>
                      <a:r>
                        <a:rPr lang="en-US" sz="1200" err="1" smtClean="0">
                          <a:effectLst/>
                          <a:latin typeface="HGP創英角ｺﾞｼｯｸUB" panose="020B0900000000000000" pitchFamily="50" charset="-128"/>
                          <a:ea typeface="HGP創英角ｺﾞｼｯｸUB" panose="020B0900000000000000" pitchFamily="50" charset="-128"/>
                        </a:rPr>
                        <a:t>full_page_writes</a:t>
                      </a:r>
                      <a:endParaRPr lang="en-US" sz="1200" smtClean="0">
                        <a:effectLst/>
                        <a:latin typeface="HGP創英角ｺﾞｼｯｸUB" panose="020B0900000000000000" pitchFamily="50" charset="-128"/>
                        <a:ea typeface="HGP創英角ｺﾞｼｯｸUB" panose="020B0900000000000000" pitchFamily="50" charset="-128"/>
                      </a:endParaRPr>
                    </a:p>
                    <a:p>
                      <a:r>
                        <a:rPr lang="en-US" sz="1200" smtClean="0">
                          <a:effectLst/>
                          <a:latin typeface="HGP創英角ｺﾞｼｯｸUB" panose="020B0900000000000000" pitchFamily="50" charset="-128"/>
                          <a:ea typeface="HGP創英角ｺﾞｼｯｸUB" panose="020B0900000000000000" pitchFamily="50" charset="-128"/>
                        </a:rPr>
                        <a:t>　</a:t>
                      </a:r>
                      <a:r>
                        <a:rPr lang="en-US" sz="1200" err="1" smtClean="0">
                          <a:effectLst/>
                          <a:latin typeface="HGP創英角ｺﾞｼｯｸUB" panose="020B0900000000000000" pitchFamily="50" charset="-128"/>
                          <a:ea typeface="HGP創英角ｺﾞｼｯｸUB" panose="020B0900000000000000" pitchFamily="50" charset="-128"/>
                        </a:rPr>
                        <a:t>max_wal_senders</a:t>
                      </a:r>
                      <a:endParaRPr lang="en-US" sz="1200" smtClean="0">
                        <a:effectLst/>
                        <a:latin typeface="HGP創英角ｺﾞｼｯｸUB" panose="020B0900000000000000" pitchFamily="50" charset="-128"/>
                        <a:ea typeface="HGP創英角ｺﾞｼｯｸUB" panose="020B0900000000000000" pitchFamily="50" charset="-128"/>
                      </a:endParaRPr>
                    </a:p>
                    <a:p>
                      <a:r>
                        <a:rPr lang="en-US" sz="1200" smtClean="0">
                          <a:effectLst/>
                          <a:latin typeface="HGP創英角ｺﾞｼｯｸUB" panose="020B0900000000000000" pitchFamily="50" charset="-128"/>
                          <a:ea typeface="HGP創英角ｺﾞｼｯｸUB" panose="020B0900000000000000" pitchFamily="50" charset="-128"/>
                        </a:rPr>
                        <a:t>[</a:t>
                      </a:r>
                      <a:r>
                        <a:rPr lang="ja-JP" altLang="en-US" sz="1200" smtClean="0">
                          <a:effectLst/>
                          <a:latin typeface="HGP創英角ｺﾞｼｯｸUB" panose="020B0900000000000000" pitchFamily="50" charset="-128"/>
                          <a:ea typeface="HGP創英角ｺﾞｼｯｸUB" panose="020B0900000000000000" pitchFamily="50" charset="-128"/>
                        </a:rPr>
                        <a:t>マスタの</a:t>
                      </a:r>
                      <a:r>
                        <a:rPr lang="en-US" sz="1200" err="1" smtClean="0">
                          <a:effectLst/>
                          <a:latin typeface="HGP創英角ｺﾞｼｯｸUB" panose="020B0900000000000000" pitchFamily="50" charset="-128"/>
                          <a:ea typeface="HGP創英角ｺﾞｼｯｸUB" panose="020B0900000000000000" pitchFamily="50" charset="-128"/>
                        </a:rPr>
                        <a:t>pg_hba.conf</a:t>
                      </a:r>
                      <a:r>
                        <a:rPr lang="en-US" sz="1200" smtClean="0">
                          <a:effectLst/>
                          <a:latin typeface="HGP創英角ｺﾞｼｯｸUB" panose="020B0900000000000000" pitchFamily="50" charset="-128"/>
                          <a:ea typeface="HGP創英角ｺﾞｼｯｸUB" panose="020B0900000000000000" pitchFamily="50" charset="-128"/>
                        </a:rPr>
                        <a:t>]</a:t>
                      </a:r>
                    </a:p>
                    <a:p>
                      <a:r>
                        <a:rPr lang="en-US" sz="1200" smtClean="0">
                          <a:effectLst/>
                          <a:latin typeface="HGP創英角ｺﾞｼｯｸUB" panose="020B0900000000000000" pitchFamily="50" charset="-128"/>
                          <a:ea typeface="HGP創英角ｺﾞｼｯｸUB" panose="020B0900000000000000" pitchFamily="50" charset="-128"/>
                        </a:rPr>
                        <a:t>　replication</a:t>
                      </a:r>
                      <a:r>
                        <a:rPr lang="ja-JP" altLang="en-US" sz="1200" smtClean="0">
                          <a:effectLst/>
                          <a:latin typeface="HGP創英角ｺﾞｼｯｸUB" panose="020B0900000000000000" pitchFamily="50" charset="-128"/>
                          <a:ea typeface="HGP創英角ｺﾞｼｯｸUB" panose="020B0900000000000000" pitchFamily="50" charset="-128"/>
                        </a:rPr>
                        <a:t>疑似データベースとの認証設定</a:t>
                      </a:r>
                      <a:endParaRPr lang="ja-JP" altLang="en-US" sz="12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r>
              <a:tr h="924364">
                <a:tc>
                  <a:txBody>
                    <a:bodyPr/>
                    <a:lstStyle/>
                    <a:p>
                      <a:r>
                        <a:rPr lang="en-US" altLang="ja-JP" sz="1400" smtClean="0">
                          <a:effectLst/>
                          <a:latin typeface="HGP創英角ｺﾞｼｯｸUB" panose="020B0900000000000000" pitchFamily="50" charset="-128"/>
                          <a:ea typeface="HGP創英角ｺﾞｼｯｸUB" panose="020B0900000000000000" pitchFamily="50" charset="-128"/>
                        </a:rPr>
                        <a:t>9.6</a:t>
                      </a:r>
                      <a:endParaRPr lang="en-US" altLang="ja-JP"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smtClean="0">
                          <a:effectLst/>
                          <a:latin typeface="HGP創英角ｺﾞｼｯｸUB" panose="020B0900000000000000" pitchFamily="50" charset="-128"/>
                          <a:ea typeface="HGP創英角ｺﾞｼｯｸUB" panose="020B0900000000000000" pitchFamily="50" charset="-128"/>
                        </a:rPr>
                        <a:t>スケールアウト</a:t>
                      </a:r>
                    </a:p>
                    <a:p>
                      <a:r>
                        <a:rPr lang="ja-JP" altLang="en-US" sz="1400" smtClean="0">
                          <a:effectLst/>
                          <a:latin typeface="HGP創英角ｺﾞｼｯｸUB" panose="020B0900000000000000" pitchFamily="50" charset="-128"/>
                          <a:ea typeface="HGP創英角ｺﾞｼｯｸUB" panose="020B0900000000000000" pitchFamily="50" charset="-128"/>
                        </a:rPr>
                        <a:t>参照負荷分散</a:t>
                      </a:r>
                      <a:endParaRPr lang="ja-JP" altLang="en-US"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b="1" smtClean="0">
                          <a:effectLst/>
                          <a:latin typeface="HGP創英角ｺﾞｼｯｸUB" panose="020B0900000000000000" pitchFamily="50" charset="-128"/>
                          <a:ea typeface="HGP創英角ｺﾞｼｯｸUB" panose="020B0900000000000000" pitchFamily="50" charset="-128"/>
                        </a:rPr>
                        <a:t>完全同期レプリケーション機能の実装</a:t>
                      </a:r>
                      <a:endParaRPr lang="ja-JP" altLang="en-US" sz="1400" smtClean="0">
                        <a:effectLst/>
                        <a:latin typeface="HGP創英角ｺﾞｼｯｸUB" panose="020B0900000000000000" pitchFamily="50" charset="-128"/>
                        <a:ea typeface="HGP創英角ｺﾞｼｯｸUB" panose="020B0900000000000000" pitchFamily="50" charset="-128"/>
                      </a:endParaRPr>
                    </a:p>
                    <a:p>
                      <a:r>
                        <a:rPr lang="ja-JP" altLang="en-US" sz="1200" smtClean="0">
                          <a:effectLst/>
                          <a:latin typeface="HGP創英角ｺﾞｼｯｸUB" panose="020B0900000000000000" pitchFamily="50" charset="-128"/>
                          <a:ea typeface="HGP創英角ｺﾞｼｯｸUB" panose="020B0900000000000000" pitchFamily="50" charset="-128"/>
                        </a:rPr>
                        <a:t>スレーブへの適用完了までを保証。</a:t>
                      </a:r>
                    </a:p>
                    <a:p>
                      <a:r>
                        <a:rPr lang="ja-JP" altLang="en-US" sz="1200" smtClean="0">
                          <a:effectLst/>
                          <a:latin typeface="HGP創英角ｺﾞｼｯｸUB" panose="020B0900000000000000" pitchFamily="50" charset="-128"/>
                          <a:ea typeface="HGP創英角ｺﾞｼｯｸUB" panose="020B0900000000000000" pitchFamily="50" charset="-128"/>
                        </a:rPr>
                        <a:t>スレーブ参照時にマスタと同一データが保証される事で、参照負荷分散によるスケールアウトが期待される。</a:t>
                      </a:r>
                      <a:endParaRPr lang="ja-JP" altLang="en-US" sz="12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en-US" altLang="ja-JP" sz="1200" smtClean="0">
                          <a:effectLst/>
                          <a:latin typeface="HGP創英角ｺﾞｼｯｸUB" panose="020B0900000000000000" pitchFamily="50" charset="-128"/>
                          <a:ea typeface="HGP創英角ｺﾞｼｯｸUB" panose="020B0900000000000000" pitchFamily="50" charset="-128"/>
                        </a:rPr>
                        <a:t>[</a:t>
                      </a:r>
                      <a:r>
                        <a:rPr lang="ja-JP" altLang="en-US" sz="1200" smtClean="0">
                          <a:effectLst/>
                          <a:latin typeface="HGP創英角ｺﾞｼｯｸUB" panose="020B0900000000000000" pitchFamily="50" charset="-128"/>
                          <a:ea typeface="HGP創英角ｺﾞｼｯｸUB" panose="020B0900000000000000" pitchFamily="50" charset="-128"/>
                        </a:rPr>
                        <a:t>マスタの</a:t>
                      </a:r>
                      <a:r>
                        <a:rPr lang="en-US" sz="1200" err="1" smtClean="0">
                          <a:effectLst/>
                          <a:latin typeface="HGP創英角ｺﾞｼｯｸUB" panose="020B0900000000000000" pitchFamily="50" charset="-128"/>
                          <a:ea typeface="HGP創英角ｺﾞｼｯｸUB" panose="020B0900000000000000" pitchFamily="50" charset="-128"/>
                        </a:rPr>
                        <a:t>postgresql.conf</a:t>
                      </a:r>
                      <a:r>
                        <a:rPr lang="en-US" sz="1200" smtClean="0">
                          <a:effectLst/>
                          <a:latin typeface="HGP創英角ｺﾞｼｯｸUB" panose="020B0900000000000000" pitchFamily="50" charset="-128"/>
                          <a:ea typeface="HGP創英角ｺﾞｼｯｸUB" panose="020B0900000000000000" pitchFamily="50" charset="-128"/>
                        </a:rPr>
                        <a:t>]</a:t>
                      </a:r>
                    </a:p>
                    <a:p>
                      <a:r>
                        <a:rPr lang="en-US" sz="1200" smtClean="0">
                          <a:effectLst/>
                          <a:latin typeface="HGP創英角ｺﾞｼｯｸUB" panose="020B0900000000000000" pitchFamily="50" charset="-128"/>
                          <a:ea typeface="HGP創英角ｺﾞｼｯｸUB" panose="020B0900000000000000" pitchFamily="50" charset="-128"/>
                        </a:rPr>
                        <a:t>　</a:t>
                      </a:r>
                      <a:r>
                        <a:rPr lang="en-US" sz="1200" err="1" smtClean="0">
                          <a:effectLst/>
                          <a:latin typeface="HGP創英角ｺﾞｼｯｸUB" panose="020B0900000000000000" pitchFamily="50" charset="-128"/>
                          <a:ea typeface="HGP創英角ｺﾞｼｯｸUB" panose="020B0900000000000000" pitchFamily="50" charset="-128"/>
                        </a:rPr>
                        <a:t>synchronous_commit</a:t>
                      </a:r>
                      <a:endParaRPr lang="en-US" sz="12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r>
              <a:tr h="924364">
                <a:tc>
                  <a:txBody>
                    <a:bodyPr/>
                    <a:lstStyle/>
                    <a:p>
                      <a:r>
                        <a:rPr lang="en-US" altLang="ja-JP" sz="1400" smtClean="0">
                          <a:effectLst/>
                          <a:latin typeface="HGP創英角ｺﾞｼｯｸUB" panose="020B0900000000000000" pitchFamily="50" charset="-128"/>
                          <a:ea typeface="HGP創英角ｺﾞｼｯｸUB" panose="020B0900000000000000" pitchFamily="50" charset="-128"/>
                        </a:rPr>
                        <a:t>9.6</a:t>
                      </a:r>
                      <a:endParaRPr lang="en-US" altLang="ja-JP"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smtClean="0">
                          <a:effectLst/>
                          <a:latin typeface="HGP創英角ｺﾞｼｯｸUB" panose="020B0900000000000000" pitchFamily="50" charset="-128"/>
                          <a:ea typeface="HGP創英角ｺﾞｼｯｸUB" panose="020B0900000000000000" pitchFamily="50" charset="-128"/>
                        </a:rPr>
                        <a:t>データ保護の多重化</a:t>
                      </a:r>
                      <a:endParaRPr lang="ja-JP" altLang="en-US"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b="1" smtClean="0">
                          <a:effectLst/>
                          <a:latin typeface="HGP創英角ｺﾞｼｯｸUB" panose="020B0900000000000000" pitchFamily="50" charset="-128"/>
                          <a:ea typeface="HGP創英角ｺﾞｼｯｸUB" panose="020B0900000000000000" pitchFamily="50" charset="-128"/>
                        </a:rPr>
                        <a:t>複数同期スレーブ構成機能</a:t>
                      </a:r>
                      <a:endParaRPr lang="ja-JP" altLang="en-US" sz="1400" smtClean="0">
                        <a:effectLst/>
                        <a:latin typeface="HGP創英角ｺﾞｼｯｸUB" panose="020B0900000000000000" pitchFamily="50" charset="-128"/>
                        <a:ea typeface="HGP創英角ｺﾞｼｯｸUB" panose="020B0900000000000000" pitchFamily="50" charset="-128"/>
                      </a:endParaRPr>
                    </a:p>
                    <a:p>
                      <a:r>
                        <a:rPr lang="ja-JP" altLang="en-US" sz="1200" smtClean="0">
                          <a:effectLst/>
                          <a:latin typeface="HGP創英角ｺﾞｼｯｸUB" panose="020B0900000000000000" pitchFamily="50" charset="-128"/>
                          <a:ea typeface="HGP創英角ｺﾞｼｯｸUB" panose="020B0900000000000000" pitchFamily="50" charset="-128"/>
                        </a:rPr>
                        <a:t>従来は複数スレーブの内、同期モードが設定できるのは１台のみであったが、その制限が無くなった。</a:t>
                      </a:r>
                    </a:p>
                    <a:p>
                      <a:r>
                        <a:rPr lang="ja-JP" altLang="en-US" sz="1200" smtClean="0">
                          <a:effectLst/>
                          <a:latin typeface="HGP創英角ｺﾞｼｯｸUB" panose="020B0900000000000000" pitchFamily="50" charset="-128"/>
                          <a:ea typeface="HGP創英角ｺﾞｼｯｸUB" panose="020B0900000000000000" pitchFamily="50" charset="-128"/>
                        </a:rPr>
                        <a:t>同時に複数スレーブに対して同期モードが設定できる。</a:t>
                      </a:r>
                      <a:endParaRPr lang="ja-JP" altLang="en-US">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en-US" altLang="ja-JP" sz="1200" dirty="0" smtClean="0">
                          <a:effectLst/>
                          <a:latin typeface="HGP創英角ｺﾞｼｯｸUB" panose="020B0900000000000000" pitchFamily="50" charset="-128"/>
                          <a:ea typeface="HGP創英角ｺﾞｼｯｸUB" panose="020B0900000000000000" pitchFamily="50" charset="-128"/>
                        </a:rPr>
                        <a:t>[</a:t>
                      </a:r>
                      <a:r>
                        <a:rPr lang="ja-JP" altLang="en-US" sz="1200" dirty="0" smtClean="0">
                          <a:effectLst/>
                          <a:latin typeface="HGP創英角ｺﾞｼｯｸUB" panose="020B0900000000000000" pitchFamily="50" charset="-128"/>
                          <a:ea typeface="HGP創英角ｺﾞｼｯｸUB" panose="020B0900000000000000" pitchFamily="50" charset="-128"/>
                        </a:rPr>
                        <a:t>マスタの</a:t>
                      </a:r>
                      <a:r>
                        <a:rPr lang="en-US" sz="1200" dirty="0" err="1" smtClean="0">
                          <a:effectLst/>
                          <a:latin typeface="HGP創英角ｺﾞｼｯｸUB" panose="020B0900000000000000" pitchFamily="50" charset="-128"/>
                          <a:ea typeface="HGP創英角ｺﾞｼｯｸUB" panose="020B0900000000000000" pitchFamily="50" charset="-128"/>
                        </a:rPr>
                        <a:t>postgresql.conf</a:t>
                      </a:r>
                      <a:r>
                        <a:rPr lang="en-US" sz="1200" dirty="0" smtClean="0">
                          <a:effectLst/>
                          <a:latin typeface="HGP創英角ｺﾞｼｯｸUB" panose="020B0900000000000000" pitchFamily="50" charset="-128"/>
                          <a:ea typeface="HGP創英角ｺﾞｼｯｸUB" panose="020B0900000000000000" pitchFamily="50" charset="-128"/>
                        </a:rPr>
                        <a:t>]</a:t>
                      </a:r>
                    </a:p>
                    <a:p>
                      <a:r>
                        <a:rPr lang="en-US" sz="1200" dirty="0" err="1" smtClean="0">
                          <a:effectLst/>
                          <a:latin typeface="HGP創英角ｺﾞｼｯｸUB" panose="020B0900000000000000" pitchFamily="50" charset="-128"/>
                          <a:ea typeface="HGP創英角ｺﾞｼｯｸUB" panose="020B0900000000000000" pitchFamily="50" charset="-128"/>
                        </a:rPr>
                        <a:t>synchronous_standby_names</a:t>
                      </a:r>
                      <a:endParaRPr lang="en-US" sz="1200" dirty="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r>
            </a:tbl>
          </a:graphicData>
        </a:graphic>
      </p:graphicFrame>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33</a:t>
            </a:fld>
            <a:endParaRPr lang="en-US" altLang="ja-JP"/>
          </a:p>
        </p:txBody>
      </p:sp>
    </p:spTree>
    <p:extLst>
      <p:ext uri="{BB962C8B-B14F-4D97-AF65-F5344CB8AC3E}">
        <p14:creationId xmlns:p14="http://schemas.microsoft.com/office/powerpoint/2010/main" val="2082295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400" dirty="0">
                <a:solidFill>
                  <a:prstClr val="black"/>
                </a:solidFill>
              </a:rPr>
              <a:t>参考</a:t>
            </a:r>
            <a:r>
              <a:rPr lang="en-US" altLang="ja-JP" sz="2400" dirty="0">
                <a:solidFill>
                  <a:prstClr val="black"/>
                </a:solidFill>
              </a:rPr>
              <a:t>. PostgreSQL</a:t>
            </a:r>
            <a:r>
              <a:rPr lang="ja-JP" altLang="en-US" sz="2400" dirty="0">
                <a:solidFill>
                  <a:prstClr val="black"/>
                </a:solidFill>
              </a:rPr>
              <a:t>のレプリケーション進化の歴史</a:t>
            </a:r>
            <a:r>
              <a:rPr lang="en-US" altLang="ja-JP" sz="2400" dirty="0" smtClean="0">
                <a:solidFill>
                  <a:prstClr val="black"/>
                </a:solidFill>
              </a:rPr>
              <a:t>(</a:t>
            </a:r>
            <a:r>
              <a:rPr lang="en-US" altLang="ja-JP" sz="2400" dirty="0">
                <a:solidFill>
                  <a:prstClr val="black"/>
                </a:solidFill>
              </a:rPr>
              <a:t>3</a:t>
            </a:r>
            <a:r>
              <a:rPr lang="en-US" altLang="ja-JP" sz="2400" dirty="0" smtClean="0">
                <a:solidFill>
                  <a:prstClr val="black"/>
                </a:solidFill>
              </a:rPr>
              <a:t>/3)</a:t>
            </a:r>
            <a:endParaRPr kumimoji="1" lang="ja-JP" altLang="en-US" dirty="0"/>
          </a:p>
        </p:txBody>
      </p:sp>
      <p:graphicFrame>
        <p:nvGraphicFramePr>
          <p:cNvPr id="5" name="表 4"/>
          <p:cNvGraphicFramePr>
            <a:graphicFrameLocks noGrp="1"/>
          </p:cNvGraphicFramePr>
          <p:nvPr>
            <p:extLst/>
          </p:nvPr>
        </p:nvGraphicFramePr>
        <p:xfrm>
          <a:off x="252000" y="1152000"/>
          <a:ext cx="8640000" cy="3096150"/>
        </p:xfrm>
        <a:graphic>
          <a:graphicData uri="http://schemas.openxmlformats.org/drawingml/2006/table">
            <a:tbl>
              <a:tblPr firstRow="1" bandRow="1">
                <a:tableStyleId>{5C22544A-7EE6-4342-B048-85BDC9FD1C3A}</a:tableStyleId>
              </a:tblPr>
              <a:tblGrid>
                <a:gridCol w="936000"/>
                <a:gridCol w="1872000"/>
                <a:gridCol w="3672000"/>
                <a:gridCol w="2160000"/>
              </a:tblGrid>
              <a:tr h="343949">
                <a:tc>
                  <a:txBody>
                    <a:bodyPr/>
                    <a:lstStyle/>
                    <a:p>
                      <a:r>
                        <a:rPr kumimoji="1" lang="ja-JP" altLang="en-US" sz="1400" dirty="0" smtClean="0">
                          <a:latin typeface="HGP創英角ｺﾞｼｯｸUB" panose="020B0900000000000000" pitchFamily="50" charset="-128"/>
                          <a:ea typeface="HGP創英角ｺﾞｼｯｸUB" panose="020B0900000000000000" pitchFamily="50" charset="-128"/>
                        </a:rPr>
                        <a:t>バージョン</a:t>
                      </a:r>
                      <a:endParaRPr kumimoji="1" lang="ja-JP" altLang="en-US" sz="1400" dirty="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分野または目的</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概要</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c>
                  <a:txBody>
                    <a:bodyPr/>
                    <a:lstStyle/>
                    <a:p>
                      <a:r>
                        <a:rPr kumimoji="1" lang="ja-JP" altLang="en-US" sz="1400" smtClean="0">
                          <a:latin typeface="HGP創英角ｺﾞｼｯｸUB" panose="020B0900000000000000" pitchFamily="50" charset="-128"/>
                          <a:ea typeface="HGP創英角ｺﾞｼｯｸUB" panose="020B0900000000000000" pitchFamily="50" charset="-128"/>
                        </a:rPr>
                        <a:t>関連パラメータ</a:t>
                      </a:r>
                      <a:endParaRPr kumimoji="1" lang="ja-JP" altLang="en-US" sz="1400">
                        <a:latin typeface="HGP創英角ｺﾞｼｯｸUB" panose="020B0900000000000000" pitchFamily="50" charset="-128"/>
                        <a:ea typeface="HGP創英角ｺﾞｼｯｸUB" panose="020B0900000000000000" pitchFamily="50" charset="-128"/>
                      </a:endParaRPr>
                    </a:p>
                  </a:txBody>
                  <a:tcPr/>
                </a:tc>
              </a:tr>
              <a:tr h="1543473">
                <a:tc>
                  <a:txBody>
                    <a:bodyPr/>
                    <a:lstStyle/>
                    <a:p>
                      <a:r>
                        <a:rPr lang="en-US" altLang="ja-JP" sz="1400" dirty="0" smtClean="0">
                          <a:effectLst/>
                          <a:latin typeface="HGP創英角ｺﾞｼｯｸUB" panose="020B0900000000000000" pitchFamily="50" charset="-128"/>
                          <a:ea typeface="HGP創英角ｺﾞｼｯｸUB" panose="020B0900000000000000" pitchFamily="50" charset="-128"/>
                        </a:rPr>
                        <a:t>10.0</a:t>
                      </a:r>
                      <a:endParaRPr lang="en-US" altLang="ja-JP" sz="1400" dirty="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smtClean="0">
                          <a:effectLst/>
                          <a:latin typeface="HGP創英角ｺﾞｼｯｸUB" panose="020B0900000000000000" pitchFamily="50" charset="-128"/>
                          <a:ea typeface="HGP創英角ｺﾞｼｯｸUB" panose="020B0900000000000000" pitchFamily="50" charset="-128"/>
                        </a:rPr>
                        <a:t>論理レプリケーション</a:t>
                      </a:r>
                      <a:endParaRPr lang="ja-JP" altLang="en-US" sz="140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b="1" dirty="0" smtClean="0">
                          <a:effectLst/>
                          <a:latin typeface="HGP創英角ｺﾞｼｯｸUB" panose="020B0900000000000000" pitchFamily="50" charset="-128"/>
                          <a:ea typeface="HGP創英角ｺﾞｼｯｸUB" panose="020B0900000000000000" pitchFamily="50" charset="-128"/>
                        </a:rPr>
                        <a:t>論理レプリケーションの実装</a:t>
                      </a:r>
                    </a:p>
                    <a:p>
                      <a:r>
                        <a:rPr lang="ja-JP" altLang="en-US" sz="1200" dirty="0" smtClean="0">
                          <a:effectLst/>
                          <a:latin typeface="HGP創英角ｺﾞｼｯｸUB" panose="020B0900000000000000" pitchFamily="50" charset="-128"/>
                          <a:ea typeface="HGP創英角ｺﾞｼｯｸUB" panose="020B0900000000000000" pitchFamily="50" charset="-128"/>
                        </a:rPr>
                        <a:t>論理的な変更情報をスタンバイへレプリケーションする機能が実装</a:t>
                      </a:r>
                    </a:p>
                    <a:p>
                      <a:r>
                        <a:rPr lang="ja-JP" altLang="en-US" sz="1200" dirty="0" smtClean="0">
                          <a:effectLst/>
                          <a:latin typeface="HGP創英角ｺﾞｼｯｸUB" panose="020B0900000000000000" pitchFamily="50" charset="-128"/>
                          <a:ea typeface="HGP創英角ｺﾞｼｯｸUB" panose="020B0900000000000000" pitchFamily="50" charset="-128"/>
                        </a:rPr>
                        <a:t>テーブル単位やデータベース単位でレプリケーションすることが可能</a:t>
                      </a:r>
                    </a:p>
                    <a:p>
                      <a:r>
                        <a:rPr lang="ja-JP" altLang="en-US" sz="1200" dirty="0" smtClean="0">
                          <a:effectLst/>
                          <a:latin typeface="HGP創英角ｺﾞｼｯｸUB" panose="020B0900000000000000" pitchFamily="50" charset="-128"/>
                          <a:ea typeface="HGP創英角ｺﾞｼｯｸUB" panose="020B0900000000000000" pitchFamily="50" charset="-128"/>
                        </a:rPr>
                        <a:t>必要な設定</a:t>
                      </a:r>
                    </a:p>
                    <a:p>
                      <a:pPr>
                        <a:buFont typeface="Arial" panose="020B0604020202020204" pitchFamily="34" charset="0"/>
                        <a:buChar char="•"/>
                      </a:pPr>
                      <a:r>
                        <a:rPr lang="en-US" altLang="ja-JP" sz="1200" dirty="0" smtClean="0">
                          <a:effectLst/>
                          <a:latin typeface="HGP創英角ｺﾞｼｯｸUB" panose="020B0900000000000000" pitchFamily="50" charset="-128"/>
                          <a:ea typeface="HGP創英角ｺﾞｼｯｸUB" panose="020B0900000000000000" pitchFamily="50" charset="-128"/>
                        </a:rPr>
                        <a:t>PUBLICATION</a:t>
                      </a:r>
                      <a:r>
                        <a:rPr lang="ja-JP" altLang="en-US" sz="1200" dirty="0" smtClean="0">
                          <a:effectLst/>
                          <a:latin typeface="HGP創英角ｺﾞｼｯｸUB" panose="020B0900000000000000" pitchFamily="50" charset="-128"/>
                          <a:ea typeface="HGP創英角ｺﾞｼｯｸUB" panose="020B0900000000000000" pitchFamily="50" charset="-128"/>
                        </a:rPr>
                        <a:t>オブジェクトの作成</a:t>
                      </a:r>
                    </a:p>
                    <a:p>
                      <a:pPr>
                        <a:buFont typeface="Arial" panose="020B0604020202020204" pitchFamily="34" charset="0"/>
                        <a:buChar char="•"/>
                      </a:pPr>
                      <a:r>
                        <a:rPr lang="en-US" altLang="ja-JP" sz="1200" dirty="0" smtClean="0">
                          <a:effectLst/>
                          <a:latin typeface="HGP創英角ｺﾞｼｯｸUB" panose="020B0900000000000000" pitchFamily="50" charset="-128"/>
                          <a:ea typeface="HGP創英角ｺﾞｼｯｸUB" panose="020B0900000000000000" pitchFamily="50" charset="-128"/>
                        </a:rPr>
                        <a:t>SUBSCRIPTION</a:t>
                      </a:r>
                      <a:r>
                        <a:rPr lang="ja-JP" altLang="en-US" sz="1200" dirty="0" smtClean="0">
                          <a:effectLst/>
                          <a:latin typeface="HGP創英角ｺﾞｼｯｸUB" panose="020B0900000000000000" pitchFamily="50" charset="-128"/>
                          <a:ea typeface="HGP創英角ｺﾞｼｯｸUB" panose="020B0900000000000000" pitchFamily="50" charset="-128"/>
                        </a:rPr>
                        <a:t>オブジェクトの作成</a:t>
                      </a:r>
                    </a:p>
                  </a:txBody>
                  <a:tcPr marL="47625" marR="47625" marT="28575" marB="28575" anchor="ctr"/>
                </a:tc>
                <a:tc>
                  <a:txBody>
                    <a:bodyPr/>
                    <a:lstStyle/>
                    <a:p>
                      <a:endParaRPr kumimoji="1" lang="ja-JP" altLang="en-US" dirty="0">
                        <a:latin typeface="HGP創英角ｺﾞｼｯｸUB" panose="020B0900000000000000" pitchFamily="50" charset="-128"/>
                        <a:ea typeface="HGP創英角ｺﾞｼｯｸUB" panose="020B0900000000000000" pitchFamily="50" charset="-128"/>
                      </a:endParaRPr>
                    </a:p>
                  </a:txBody>
                  <a:tcPr/>
                </a:tc>
              </a:tr>
              <a:tr h="1201531">
                <a:tc>
                  <a:txBody>
                    <a:bodyPr/>
                    <a:lstStyle/>
                    <a:p>
                      <a:r>
                        <a:rPr lang="en-US" altLang="ja-JP" sz="1400" dirty="0" smtClean="0">
                          <a:effectLst/>
                          <a:latin typeface="HGP創英角ｺﾞｼｯｸUB" panose="020B0900000000000000" pitchFamily="50" charset="-128"/>
                          <a:ea typeface="HGP創英角ｺﾞｼｯｸUB" panose="020B0900000000000000" pitchFamily="50" charset="-128"/>
                        </a:rPr>
                        <a:t>10.0</a:t>
                      </a:r>
                      <a:endParaRPr lang="en-US" altLang="ja-JP" sz="1400" dirty="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ja-JP" altLang="en-US" sz="1400" dirty="0" smtClean="0">
                          <a:effectLst/>
                          <a:latin typeface="HGP創英角ｺﾞｼｯｸUB" panose="020B0900000000000000" pitchFamily="50" charset="-128"/>
                          <a:ea typeface="HGP創英角ｺﾞｼｯｸUB" panose="020B0900000000000000" pitchFamily="50" charset="-128"/>
                        </a:rPr>
                        <a:t>データ保護の多重化</a:t>
                      </a:r>
                    </a:p>
                    <a:p>
                      <a:r>
                        <a:rPr lang="ja-JP" altLang="en-US" sz="1400" dirty="0" smtClean="0">
                          <a:effectLst/>
                          <a:latin typeface="HGP創英角ｺﾞｼｯｸUB" panose="020B0900000000000000" pitchFamily="50" charset="-128"/>
                          <a:ea typeface="HGP創英角ｺﾞｼｯｸUB" panose="020B0900000000000000" pitchFamily="50" charset="-128"/>
                        </a:rPr>
                        <a:t>信頼性向上</a:t>
                      </a:r>
                      <a:endParaRPr lang="ja-JP" altLang="en-US" sz="1400" dirty="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c>
                  <a:txBody>
                    <a:bodyPr/>
                    <a:lstStyle/>
                    <a:p>
                      <a:r>
                        <a:rPr lang="en-US" altLang="ja-JP" sz="1400" b="1" dirty="0" smtClean="0">
                          <a:effectLst/>
                          <a:latin typeface="HGP創英角ｺﾞｼｯｸUB" panose="020B0900000000000000" pitchFamily="50" charset="-128"/>
                          <a:ea typeface="HGP創英角ｺﾞｼｯｸUB" panose="020B0900000000000000" pitchFamily="50" charset="-128"/>
                        </a:rPr>
                        <a:t>Quorum</a:t>
                      </a:r>
                      <a:r>
                        <a:rPr lang="ja-JP" altLang="en-US" sz="1400" b="1" dirty="0" smtClean="0">
                          <a:effectLst/>
                          <a:latin typeface="HGP創英角ｺﾞｼｯｸUB" panose="020B0900000000000000" pitchFamily="50" charset="-128"/>
                          <a:ea typeface="HGP創英角ｺﾞｼｯｸUB" panose="020B0900000000000000" pitchFamily="50" charset="-128"/>
                        </a:rPr>
                        <a:t>ベース同期レプリケーションの実装</a:t>
                      </a:r>
                    </a:p>
                    <a:p>
                      <a:r>
                        <a:rPr lang="ja-JP" altLang="en-US" sz="1200" b="0" dirty="0" smtClean="0">
                          <a:effectLst/>
                          <a:latin typeface="HGP創英角ｺﾞｼｯｸUB" panose="020B0900000000000000" pitchFamily="50" charset="-128"/>
                          <a:ea typeface="HGP創英角ｺﾞｼｯｸUB" panose="020B0900000000000000" pitchFamily="50" charset="-128"/>
                        </a:rPr>
                        <a:t>同期レプリケーションを行うスレーブを任意で選択可能</a:t>
                      </a:r>
                    </a:p>
                  </a:txBody>
                  <a:tcPr marL="47625" marR="47625" marT="28575" marB="28575" anchor="ctr"/>
                </a:tc>
                <a:tc>
                  <a:txBody>
                    <a:bodyPr/>
                    <a:lstStyle/>
                    <a:p>
                      <a:r>
                        <a:rPr lang="en-US" altLang="ja-JP" sz="1200" dirty="0" smtClean="0">
                          <a:effectLst/>
                          <a:latin typeface="HGP創英角ｺﾞｼｯｸUB" panose="020B0900000000000000" pitchFamily="50" charset="-128"/>
                          <a:ea typeface="HGP創英角ｺﾞｼｯｸUB" panose="020B0900000000000000" pitchFamily="50" charset="-128"/>
                        </a:rPr>
                        <a:t>[</a:t>
                      </a:r>
                      <a:r>
                        <a:rPr lang="ja-JP" altLang="en-US" sz="1200" dirty="0" smtClean="0">
                          <a:effectLst/>
                          <a:latin typeface="HGP創英角ｺﾞｼｯｸUB" panose="020B0900000000000000" pitchFamily="50" charset="-128"/>
                          <a:ea typeface="HGP創英角ｺﾞｼｯｸUB" panose="020B0900000000000000" pitchFamily="50" charset="-128"/>
                        </a:rPr>
                        <a:t>マスタの</a:t>
                      </a:r>
                      <a:r>
                        <a:rPr lang="en-US" altLang="ja-JP" sz="1200" dirty="0" err="1" smtClean="0">
                          <a:effectLst/>
                          <a:latin typeface="HGP創英角ｺﾞｼｯｸUB" panose="020B0900000000000000" pitchFamily="50" charset="-128"/>
                          <a:ea typeface="HGP創英角ｺﾞｼｯｸUB" panose="020B0900000000000000" pitchFamily="50" charset="-128"/>
                        </a:rPr>
                        <a:t>postgresql.conf</a:t>
                      </a:r>
                      <a:r>
                        <a:rPr lang="en-US" altLang="ja-JP" sz="1200" dirty="0" smtClean="0">
                          <a:effectLst/>
                          <a:latin typeface="HGP創英角ｺﾞｼｯｸUB" panose="020B0900000000000000" pitchFamily="50" charset="-128"/>
                          <a:ea typeface="HGP創英角ｺﾞｼｯｸUB" panose="020B0900000000000000" pitchFamily="50" charset="-128"/>
                        </a:rPr>
                        <a:t>]</a:t>
                      </a:r>
                    </a:p>
                    <a:p>
                      <a:r>
                        <a:rPr lang="en-US" altLang="ja-JP" sz="1200" dirty="0" err="1" smtClean="0">
                          <a:effectLst/>
                          <a:latin typeface="HGP創英角ｺﾞｼｯｸUB" panose="020B0900000000000000" pitchFamily="50" charset="-128"/>
                          <a:ea typeface="HGP創英角ｺﾞｼｯｸUB" panose="020B0900000000000000" pitchFamily="50" charset="-128"/>
                        </a:rPr>
                        <a:t>synchronous_standby_names</a:t>
                      </a:r>
                      <a:endParaRPr lang="en-US" altLang="ja-JP" sz="1200" dirty="0" smtClean="0">
                        <a:effectLst/>
                        <a:latin typeface="HGP創英角ｺﾞｼｯｸUB" panose="020B0900000000000000" pitchFamily="50" charset="-128"/>
                        <a:ea typeface="HGP創英角ｺﾞｼｯｸUB" panose="020B0900000000000000" pitchFamily="50" charset="-128"/>
                      </a:endParaRPr>
                    </a:p>
                  </a:txBody>
                  <a:tcPr marL="47625" marR="47625" marT="28575" marB="28575" anchor="ctr"/>
                </a:tc>
              </a:tr>
            </a:tbl>
          </a:graphicData>
        </a:graphic>
      </p:graphicFrame>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34</a:t>
            </a:fld>
            <a:endParaRPr lang="en-US" altLang="ja-JP"/>
          </a:p>
        </p:txBody>
      </p:sp>
    </p:spTree>
    <p:extLst>
      <p:ext uri="{BB962C8B-B14F-4D97-AF65-F5344CB8AC3E}">
        <p14:creationId xmlns:p14="http://schemas.microsoft.com/office/powerpoint/2010/main" val="2075469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紹介する応用的</a:t>
            </a:r>
            <a:r>
              <a:rPr lang="ja-JP" altLang="en-US" dirty="0"/>
              <a:t>な機能</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同期レプリケーション</a:t>
            </a:r>
            <a:endParaRPr kumimoji="1" lang="en-US" altLang="ja-JP" dirty="0" smtClean="0"/>
          </a:p>
          <a:p>
            <a:r>
              <a:rPr lang="ja-JP" altLang="en-US" dirty="0" smtClean="0"/>
              <a:t>レプリケーションスロット</a:t>
            </a:r>
            <a:endParaRPr lang="en-US" altLang="ja-JP" dirty="0" smtClean="0"/>
          </a:p>
          <a:p>
            <a:r>
              <a:rPr lang="en-US" altLang="ja-JP" dirty="0" err="1"/>
              <a:t>pg_rewind</a:t>
            </a:r>
            <a:r>
              <a:rPr lang="ja-JP" altLang="en-US" dirty="0"/>
              <a:t>による</a:t>
            </a:r>
            <a:r>
              <a:rPr lang="ja-JP" altLang="en-US" dirty="0" smtClean="0"/>
              <a:t>巻き戻し</a:t>
            </a:r>
            <a:endParaRPr lang="en-US" altLang="ja-JP" dirty="0" smtClean="0"/>
          </a:p>
          <a:p>
            <a:r>
              <a:rPr lang="ja-JP" altLang="en-US" dirty="0"/>
              <a:t>遅延</a:t>
            </a:r>
            <a:r>
              <a:rPr lang="ja-JP" altLang="en-US" dirty="0" smtClean="0"/>
              <a:t>レプリケーション</a:t>
            </a:r>
            <a:endParaRPr lang="en-US" altLang="ja-JP" dirty="0" smtClean="0"/>
          </a:p>
          <a:p>
            <a:r>
              <a:rPr lang="ja-JP" altLang="en-US" dirty="0" smtClean="0"/>
              <a:t>カスケードレプリケーション</a:t>
            </a:r>
            <a:endParaRPr lang="en-US" altLang="ja-JP" dirty="0" smtClean="0"/>
          </a:p>
          <a:p>
            <a:r>
              <a:rPr lang="ja-JP" altLang="en-US" dirty="0" smtClean="0"/>
              <a:t>ロジカルレプリケーション</a:t>
            </a:r>
            <a:endParaRPr lang="en-US" altLang="ja-JP" dirty="0" smtClean="0"/>
          </a:p>
          <a:p>
            <a:endParaRPr kumimoji="1" lang="ja-JP" altLang="en-US" dirty="0"/>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35</a:t>
            </a:fld>
            <a:endParaRPr lang="en-US" altLang="ja-JP"/>
          </a:p>
        </p:txBody>
      </p:sp>
    </p:spTree>
    <p:extLst>
      <p:ext uri="{BB962C8B-B14F-4D97-AF65-F5344CB8AC3E}">
        <p14:creationId xmlns:p14="http://schemas.microsoft.com/office/powerpoint/2010/main" val="29221509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同期レプリケーション</a:t>
            </a:r>
            <a:endParaRPr kumimoji="1" lang="ja-JP" altLang="en-US"/>
          </a:p>
        </p:txBody>
      </p:sp>
      <p:sp>
        <p:nvSpPr>
          <p:cNvPr id="3" name="コンテンツ プレースホルダー 2"/>
          <p:cNvSpPr>
            <a:spLocks noGrp="1"/>
          </p:cNvSpPr>
          <p:nvPr>
            <p:ph idx="1"/>
          </p:nvPr>
        </p:nvSpPr>
        <p:spPr/>
        <p:txBody>
          <a:bodyPr/>
          <a:lstStyle/>
          <a:p>
            <a:r>
              <a:rPr lang="en-US" altLang="ja-JP" dirty="0" smtClean="0"/>
              <a:t>SR</a:t>
            </a:r>
            <a:r>
              <a:rPr lang="ja-JP" altLang="en-US" dirty="0" smtClean="0"/>
              <a:t>の標準設定は、非同期レプリケーション</a:t>
            </a:r>
            <a:endParaRPr lang="en-US" altLang="ja-JP" dirty="0" smtClean="0"/>
          </a:p>
          <a:p>
            <a:pPr lvl="1"/>
            <a:r>
              <a:rPr lang="ja-JP" altLang="en-US" dirty="0" smtClean="0"/>
              <a:t>マスタで更新したデータが損失する</a:t>
            </a:r>
            <a:r>
              <a:rPr lang="ja-JP" altLang="en-US" dirty="0"/>
              <a:t>か</a:t>
            </a:r>
            <a:r>
              <a:rPr lang="ja-JP" altLang="en-US" dirty="0" smtClean="0"/>
              <a:t>も</a:t>
            </a:r>
            <a:r>
              <a:rPr lang="ja-JP" altLang="en-US" dirty="0" err="1" smtClean="0"/>
              <a:t>。。。</a:t>
            </a:r>
            <a:endParaRPr lang="en-US" altLang="ja-JP" dirty="0" smtClean="0"/>
          </a:p>
          <a:p>
            <a:pPr lvl="1"/>
            <a:r>
              <a:rPr lang="ja-JP" altLang="en-US" dirty="0" smtClean="0"/>
              <a:t>マスタで更新したデータがスレーブに反映されるまでに</a:t>
            </a:r>
            <a:r>
              <a:rPr lang="en-US" altLang="ja-JP" dirty="0" smtClean="0"/>
              <a:t/>
            </a:r>
            <a:br>
              <a:rPr lang="en-US" altLang="ja-JP" dirty="0" smtClean="0"/>
            </a:br>
            <a:r>
              <a:rPr lang="ja-JP" altLang="en-US" dirty="0" smtClean="0"/>
              <a:t>時差がある</a:t>
            </a:r>
            <a:r>
              <a:rPr lang="ja-JP" altLang="en-US" dirty="0"/>
              <a:t>か</a:t>
            </a:r>
            <a:r>
              <a:rPr lang="ja-JP" altLang="en-US" dirty="0" smtClean="0"/>
              <a:t>も</a:t>
            </a:r>
            <a:r>
              <a:rPr lang="ja-JP" altLang="en-US" dirty="0" err="1" smtClean="0"/>
              <a:t>。。。</a:t>
            </a:r>
            <a:endParaRPr lang="en-US" altLang="ja-JP" dirty="0" smtClean="0"/>
          </a:p>
          <a:p>
            <a:r>
              <a:rPr lang="ja-JP" altLang="en-US" dirty="0" smtClean="0"/>
              <a:t>同期レプリケーションは、マスタで更新したデータが</a:t>
            </a:r>
            <a:r>
              <a:rPr lang="en-US" altLang="ja-JP" dirty="0" smtClean="0"/>
              <a:t/>
            </a:r>
            <a:br>
              <a:rPr lang="en-US" altLang="ja-JP" dirty="0" smtClean="0"/>
            </a:br>
            <a:r>
              <a:rPr lang="ja-JP" altLang="en-US" dirty="0" smtClean="0"/>
              <a:t>スレーブに到達することを保証</a:t>
            </a:r>
            <a:endParaRPr lang="en-US" altLang="ja-JP" dirty="0" smtClean="0"/>
          </a:p>
          <a:p>
            <a:pPr lvl="1"/>
            <a:r>
              <a:rPr lang="ja-JP" altLang="en-US" dirty="0" smtClean="0"/>
              <a:t>同期レベル</a:t>
            </a:r>
            <a:r>
              <a:rPr lang="en-US" altLang="ja-JP" dirty="0" smtClean="0"/>
              <a:t>(</a:t>
            </a:r>
            <a:r>
              <a:rPr lang="ja-JP" altLang="en-US" dirty="0" smtClean="0"/>
              <a:t>どこまでを保証するか</a:t>
            </a:r>
            <a:r>
              <a:rPr lang="en-US" altLang="ja-JP" dirty="0" smtClean="0"/>
              <a:t>)</a:t>
            </a:r>
            <a:r>
              <a:rPr lang="ja-JP" altLang="en-US" dirty="0" smtClean="0"/>
              <a:t>は選択可能</a:t>
            </a:r>
            <a:endParaRPr lang="en-US" altLang="ja-JP" dirty="0" smtClean="0"/>
          </a:p>
          <a:p>
            <a:r>
              <a:rPr lang="ja-JP" altLang="en-US" dirty="0"/>
              <a:t>同期レプリケーション先の指定パターン</a:t>
            </a:r>
            <a:endParaRPr lang="en-US" altLang="ja-JP" dirty="0"/>
          </a:p>
          <a:p>
            <a:pPr lvl="1"/>
            <a:r>
              <a:rPr lang="ja-JP" altLang="en-US" dirty="0"/>
              <a:t>同期先を最大</a:t>
            </a:r>
            <a:r>
              <a:rPr lang="en-US" altLang="ja-JP" dirty="0"/>
              <a:t>1</a:t>
            </a:r>
            <a:r>
              <a:rPr lang="ja-JP" altLang="en-US" dirty="0"/>
              <a:t>つ指定</a:t>
            </a:r>
            <a:r>
              <a:rPr lang="en-US" altLang="ja-JP" dirty="0"/>
              <a:t>(</a:t>
            </a:r>
            <a:r>
              <a:rPr lang="ja-JP" altLang="en-US" dirty="0"/>
              <a:t>～</a:t>
            </a:r>
            <a:r>
              <a:rPr lang="en-US" altLang="ja-JP" dirty="0"/>
              <a:t>9.5)</a:t>
            </a:r>
          </a:p>
          <a:p>
            <a:pPr lvl="1"/>
            <a:r>
              <a:rPr lang="ja-JP" altLang="en-US" dirty="0"/>
              <a:t>同期先を複数指定</a:t>
            </a:r>
            <a:r>
              <a:rPr lang="en-US" altLang="ja-JP" dirty="0"/>
              <a:t>(9.6</a:t>
            </a:r>
            <a:r>
              <a:rPr lang="ja-JP" altLang="en-US" dirty="0"/>
              <a:t>～</a:t>
            </a:r>
            <a:r>
              <a:rPr lang="en-US" altLang="ja-JP" dirty="0"/>
              <a:t>)</a:t>
            </a:r>
          </a:p>
          <a:p>
            <a:pPr lvl="1"/>
            <a:r>
              <a:rPr lang="ja-JP" altLang="en-US" dirty="0"/>
              <a:t>同期先を複数＆優先順位なし</a:t>
            </a:r>
            <a:r>
              <a:rPr lang="en-US" altLang="ja-JP" dirty="0"/>
              <a:t>(10</a:t>
            </a:r>
            <a:r>
              <a:rPr lang="ja-JP" altLang="en-US" dirty="0"/>
              <a:t>～</a:t>
            </a:r>
            <a:r>
              <a:rPr lang="en-US" altLang="ja-JP" dirty="0"/>
              <a:t>)</a:t>
            </a:r>
            <a:endParaRPr lang="ja-JP" altLang="en-US" dirty="0"/>
          </a:p>
          <a:p>
            <a:pPr lvl="1"/>
            <a:endParaRPr lang="ja-JP" altLang="en-US" dirty="0"/>
          </a:p>
        </p:txBody>
      </p:sp>
      <p:sp>
        <p:nvSpPr>
          <p:cNvPr id="5" name="角丸四角形 4"/>
          <p:cNvSpPr/>
          <p:nvPr/>
        </p:nvSpPr>
        <p:spPr>
          <a:xfrm>
            <a:off x="7813964" y="4443400"/>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solidFill>
                  <a:schemeClr val="bg1"/>
                </a:solidFill>
                <a:latin typeface="HG創英角ｺﾞｼｯｸUB" panose="020B0909000000000000" pitchFamily="49" charset="-128"/>
                <a:ea typeface="HG創英角ｺﾞｼｯｸUB" panose="020B0909000000000000" pitchFamily="49" charset="-128"/>
              </a:rPr>
              <a:t>デモ</a:t>
            </a:r>
          </a:p>
        </p:txBody>
      </p:sp>
      <p:sp>
        <p:nvSpPr>
          <p:cNvPr id="8" name="スライド番号プレースホルダー 7"/>
          <p:cNvSpPr>
            <a:spLocks noGrp="1"/>
          </p:cNvSpPr>
          <p:nvPr>
            <p:ph type="sldNum" sz="quarter" idx="11"/>
          </p:nvPr>
        </p:nvSpPr>
        <p:spPr/>
        <p:txBody>
          <a:bodyPr/>
          <a:lstStyle/>
          <a:p>
            <a:pPr>
              <a:defRPr/>
            </a:pPr>
            <a:fld id="{812ED189-0CCE-4343-8A10-1AB987F6AEA1}" type="slidenum">
              <a:rPr lang="en-US" altLang="ja-JP" smtClean="0"/>
              <a:pPr>
                <a:defRPr/>
              </a:pPr>
              <a:t>36</a:t>
            </a:fld>
            <a:endParaRPr lang="en-US" altLang="ja-JP"/>
          </a:p>
        </p:txBody>
      </p:sp>
    </p:spTree>
    <p:extLst>
      <p:ext uri="{BB962C8B-B14F-4D97-AF65-F5344CB8AC3E}">
        <p14:creationId xmlns:p14="http://schemas.microsoft.com/office/powerpoint/2010/main" val="31950635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ストリーミングレプリケーションの同期レベル</a:t>
            </a:r>
            <a:endParaRPr kumimoji="1" lang="ja-JP" altLang="en-US"/>
          </a:p>
        </p:txBody>
      </p:sp>
      <p:sp>
        <p:nvSpPr>
          <p:cNvPr id="8" name="コンテンツ プレースホルダー 2"/>
          <p:cNvSpPr txBox="1">
            <a:spLocks/>
          </p:cNvSpPr>
          <p:nvPr/>
        </p:nvSpPr>
        <p:spPr bwMode="auto">
          <a:xfrm>
            <a:off x="457200" y="1152000"/>
            <a:ext cx="9372600" cy="613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4">
                  <a:lumMod val="50000"/>
                </a:schemeClr>
              </a:buClr>
              <a:buSzPct val="75000"/>
              <a:buFont typeface="Wingdings" pitchFamily="2" charset="2"/>
              <a:buChar char="n"/>
              <a:defRPr kumimoji="1" sz="2800">
                <a:solidFill>
                  <a:schemeClr val="tx1"/>
                </a:solidFill>
                <a:latin typeface="HGP創英角ｺﾞｼｯｸUB" pitchFamily="50" charset="-128"/>
                <a:ea typeface="HGP創英角ｺﾞｼｯｸUB" pitchFamily="50" charset="-128"/>
                <a:cs typeface="+mn-cs"/>
              </a:defRPr>
            </a:lvl1pPr>
            <a:lvl2pPr marL="742950" indent="-285750" algn="l" rtl="0" eaLnBrk="0" fontAlgn="base" hangingPunct="0">
              <a:spcBef>
                <a:spcPct val="20000"/>
              </a:spcBef>
              <a:spcAft>
                <a:spcPct val="0"/>
              </a:spcAft>
              <a:buClr>
                <a:schemeClr val="accent4">
                  <a:lumMod val="60000"/>
                  <a:lumOff val="40000"/>
                </a:schemeClr>
              </a:buClr>
              <a:buSzPct val="80000"/>
              <a:buFont typeface="Wingdings" pitchFamily="2" charset="2"/>
              <a:buChar char="¨"/>
              <a:defRPr kumimoji="1" sz="2400">
                <a:solidFill>
                  <a:schemeClr val="tx1"/>
                </a:solidFill>
                <a:latin typeface="HGP創英角ｺﾞｼｯｸUB" pitchFamily="50" charset="-128"/>
                <a:ea typeface="HGP創英角ｺﾞｼｯｸUB" pitchFamily="50" charset="-128"/>
              </a:defRPr>
            </a:lvl2pPr>
            <a:lvl3pPr marL="1143000" indent="-228600" algn="l" rtl="0" eaLnBrk="0" fontAlgn="base" hangingPunct="0">
              <a:spcBef>
                <a:spcPct val="20000"/>
              </a:spcBef>
              <a:spcAft>
                <a:spcPct val="0"/>
              </a:spcAft>
              <a:buClr>
                <a:schemeClr val="accent4">
                  <a:lumMod val="50000"/>
                </a:schemeClr>
              </a:buClr>
              <a:buSzPct val="65000"/>
              <a:buFont typeface="Wingdings" pitchFamily="2" charset="2"/>
              <a:buChar char="n"/>
              <a:defRPr kumimoji="1" sz="2000">
                <a:solidFill>
                  <a:schemeClr val="tx1"/>
                </a:solidFill>
                <a:latin typeface="HGP創英角ｺﾞｼｯｸUB" pitchFamily="50" charset="-128"/>
                <a:ea typeface="HGP創英角ｺﾞｼｯｸUB" pitchFamily="50" charset="-128"/>
              </a:defRPr>
            </a:lvl3pPr>
            <a:lvl4pPr marL="1600200" indent="-228600" algn="l" rtl="0" eaLnBrk="0" fontAlgn="base" hangingPunct="0">
              <a:spcBef>
                <a:spcPct val="20000"/>
              </a:spcBef>
              <a:spcAft>
                <a:spcPct val="0"/>
              </a:spcAft>
              <a:buClr>
                <a:schemeClr val="accent4">
                  <a:lumMod val="60000"/>
                  <a:lumOff val="40000"/>
                </a:schemeClr>
              </a:buClr>
              <a:buSzPct val="70000"/>
              <a:buFont typeface="Wingdings" pitchFamily="2" charset="2"/>
              <a:buChar char="¨"/>
              <a:defRPr kumimoji="1" sz="1800">
                <a:solidFill>
                  <a:schemeClr val="tx1"/>
                </a:solidFill>
                <a:latin typeface="HGP創英角ｺﾞｼｯｸUB" pitchFamily="50" charset="-128"/>
                <a:ea typeface="HGP創英角ｺﾞｼｯｸUB" pitchFamily="50" charset="-128"/>
              </a:defRPr>
            </a:lvl4pPr>
            <a:lvl5pPr marL="2057400" indent="-228600" algn="l" rtl="0" eaLnBrk="0" fontAlgn="base" hangingPunct="0">
              <a:spcBef>
                <a:spcPct val="20000"/>
              </a:spcBef>
              <a:spcAft>
                <a:spcPct val="0"/>
              </a:spcAft>
              <a:buClr>
                <a:schemeClr val="accent4">
                  <a:lumMod val="50000"/>
                </a:schemeClr>
              </a:buClr>
              <a:buFont typeface="Wingdings" pitchFamily="2" charset="2"/>
              <a:buChar char="§"/>
              <a:defRPr kumimoji="1" sz="1800">
                <a:solidFill>
                  <a:schemeClr val="tx1"/>
                </a:solidFill>
                <a:latin typeface="HGP創英角ｺﾞｼｯｸUB" pitchFamily="50" charset="-128"/>
                <a:ea typeface="HGP創英角ｺﾞｼｯｸUB" pitchFamily="50" charset="-128"/>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a:buNone/>
            </a:pPr>
            <a:r>
              <a:rPr lang="en-US" altLang="ja-JP" sz="2400" err="1" smtClean="0"/>
              <a:t>synchronous_commit</a:t>
            </a:r>
            <a:r>
              <a:rPr lang="ja-JP" altLang="en-US" sz="2400" smtClean="0"/>
              <a:t>パラメータに目的に応じた値を指定する。</a:t>
            </a:r>
            <a:endParaRPr lang="en-US" altLang="ja-JP" sz="2400" smtClean="0"/>
          </a:p>
        </p:txBody>
      </p:sp>
      <p:sp>
        <p:nvSpPr>
          <p:cNvPr id="88" name="テキスト ボックス 87"/>
          <p:cNvSpPr txBox="1"/>
          <p:nvPr/>
        </p:nvSpPr>
        <p:spPr>
          <a:xfrm>
            <a:off x="913796" y="4948745"/>
            <a:ext cx="3417705" cy="1631216"/>
          </a:xfrm>
          <a:prstGeom prst="rect">
            <a:avLst/>
          </a:prstGeom>
          <a:noFill/>
        </p:spPr>
        <p:txBody>
          <a:bodyPr wrap="square" rtlCol="0">
            <a:spAutoFit/>
          </a:bodyPr>
          <a:lstStyle/>
          <a:p>
            <a:pPr marL="457200" indent="-457200">
              <a:buClr>
                <a:schemeClr val="tx1"/>
              </a:buClr>
              <a:buFont typeface="+mj-ea"/>
              <a:buAutoNum type="circleNumDbPlain"/>
            </a:pPr>
            <a:r>
              <a:rPr lang="en-US" altLang="ja-JP" sz="2000" smtClean="0">
                <a:latin typeface="HGP創英角ｺﾞｼｯｸUB" panose="020B0900000000000000" pitchFamily="50" charset="-128"/>
                <a:ea typeface="HGP創英角ｺﾞｼｯｸUB" panose="020B0900000000000000" pitchFamily="50" charset="-128"/>
              </a:rPr>
              <a:t>off</a:t>
            </a:r>
          </a:p>
          <a:p>
            <a:pPr marL="457200" indent="-457200">
              <a:buClr>
                <a:schemeClr val="tx1"/>
              </a:buClr>
              <a:buFont typeface="+mj-ea"/>
              <a:buAutoNum type="circleNumDbPlain"/>
            </a:pPr>
            <a:r>
              <a:rPr lang="en-US" altLang="ja-JP" sz="2000">
                <a:latin typeface="HGP創英角ｺﾞｼｯｸUB" panose="020B0900000000000000" pitchFamily="50" charset="-128"/>
                <a:ea typeface="HGP創英角ｺﾞｼｯｸUB" panose="020B0900000000000000" pitchFamily="50" charset="-128"/>
              </a:rPr>
              <a:t>local(</a:t>
            </a:r>
            <a:r>
              <a:rPr lang="ja-JP" altLang="en-US" sz="2000">
                <a:latin typeface="HGP創英角ｺﾞｼｯｸUB" panose="020B0900000000000000" pitchFamily="50" charset="-128"/>
                <a:ea typeface="HGP創英角ｺﾞｼｯｸUB" panose="020B0900000000000000" pitchFamily="50" charset="-128"/>
              </a:rPr>
              <a:t>非同期</a:t>
            </a:r>
            <a:r>
              <a:rPr lang="en-US" altLang="ja-JP" sz="2000">
                <a:latin typeface="HGP創英角ｺﾞｼｯｸUB" panose="020B0900000000000000" pitchFamily="50" charset="-128"/>
                <a:ea typeface="HGP創英角ｺﾞｼｯｸUB" panose="020B0900000000000000" pitchFamily="50" charset="-128"/>
              </a:rPr>
              <a:t>)</a:t>
            </a:r>
          </a:p>
          <a:p>
            <a:pPr marL="457200" indent="-457200">
              <a:buClr>
                <a:schemeClr val="tx1"/>
              </a:buClr>
              <a:buFont typeface="+mj-ea"/>
              <a:buAutoNum type="circleNumDbPlain"/>
            </a:pPr>
            <a:r>
              <a:rPr lang="en-US" altLang="ja-JP" sz="2000" err="1" smtClean="0">
                <a:latin typeface="HGP創英角ｺﾞｼｯｸUB" panose="020B0900000000000000" pitchFamily="50" charset="-128"/>
                <a:ea typeface="HGP創英角ｺﾞｼｯｸUB" panose="020B0900000000000000" pitchFamily="50" charset="-128"/>
              </a:rPr>
              <a:t>remote_write</a:t>
            </a:r>
            <a:endParaRPr lang="en-US" altLang="ja-JP" sz="2000">
              <a:latin typeface="HGP創英角ｺﾞｼｯｸUB" panose="020B0900000000000000" pitchFamily="50" charset="-128"/>
              <a:ea typeface="HGP創英角ｺﾞｼｯｸUB" panose="020B0900000000000000" pitchFamily="50" charset="-128"/>
            </a:endParaRPr>
          </a:p>
          <a:p>
            <a:pPr marL="457200" indent="-457200">
              <a:buClr>
                <a:schemeClr val="tx1"/>
              </a:buClr>
              <a:buFont typeface="+mj-ea"/>
              <a:buAutoNum type="circleNumDbPlain"/>
            </a:pPr>
            <a:r>
              <a:rPr lang="en-US" altLang="ja-JP" sz="2000" smtClean="0">
                <a:latin typeface="HGP創英角ｺﾞｼｯｸUB" panose="020B0900000000000000" pitchFamily="50" charset="-128"/>
                <a:ea typeface="HGP創英角ｺﾞｼｯｸUB" panose="020B0900000000000000" pitchFamily="50" charset="-128"/>
              </a:rPr>
              <a:t>on</a:t>
            </a:r>
            <a:endParaRPr lang="en-US" altLang="ja-JP" sz="2000">
              <a:latin typeface="HGP創英角ｺﾞｼｯｸUB" panose="020B0900000000000000" pitchFamily="50" charset="-128"/>
              <a:ea typeface="HGP創英角ｺﾞｼｯｸUB" panose="020B0900000000000000" pitchFamily="50" charset="-128"/>
            </a:endParaRPr>
          </a:p>
          <a:p>
            <a:pPr marL="457200" indent="-457200">
              <a:buClr>
                <a:schemeClr val="tx1"/>
              </a:buClr>
              <a:buFont typeface="+mj-ea"/>
              <a:buAutoNum type="circleNumDbPlain"/>
            </a:pPr>
            <a:r>
              <a:rPr lang="en-US" altLang="ja-JP" sz="2000" err="1" smtClean="0">
                <a:latin typeface="HGP創英角ｺﾞｼｯｸUB" panose="020B0900000000000000" pitchFamily="50" charset="-128"/>
                <a:ea typeface="HGP創英角ｺﾞｼｯｸUB" panose="020B0900000000000000" pitchFamily="50" charset="-128"/>
              </a:rPr>
              <a:t>r</a:t>
            </a:r>
            <a:r>
              <a:rPr kumimoji="1" lang="en-US" altLang="ja-JP" sz="2000" err="1" smtClean="0">
                <a:latin typeface="HGP創英角ｺﾞｼｯｸUB" panose="020B0900000000000000" pitchFamily="50" charset="-128"/>
                <a:ea typeface="HGP創英角ｺﾞｼｯｸUB" panose="020B0900000000000000" pitchFamily="50" charset="-128"/>
              </a:rPr>
              <a:t>emote_apply</a:t>
            </a:r>
            <a:endParaRPr kumimoji="1" lang="en-US" altLang="ja-JP" sz="2000" smtClean="0">
              <a:latin typeface="HGP創英角ｺﾞｼｯｸUB" panose="020B0900000000000000" pitchFamily="50" charset="-128"/>
              <a:ea typeface="HGP創英角ｺﾞｼｯｸUB" panose="020B0900000000000000" pitchFamily="50" charset="-128"/>
            </a:endParaRPr>
          </a:p>
        </p:txBody>
      </p:sp>
      <p:sp>
        <p:nvSpPr>
          <p:cNvPr id="89" name="テキスト ボックス 88"/>
          <p:cNvSpPr txBox="1"/>
          <p:nvPr/>
        </p:nvSpPr>
        <p:spPr>
          <a:xfrm>
            <a:off x="3401426" y="4899254"/>
            <a:ext cx="5931435" cy="1631216"/>
          </a:xfrm>
          <a:prstGeom prst="rect">
            <a:avLst/>
          </a:prstGeom>
          <a:noFill/>
        </p:spPr>
        <p:txBody>
          <a:bodyPr wrap="square" rtlCol="0">
            <a:spAutoFit/>
          </a:bodyPr>
          <a:lstStyle/>
          <a:p>
            <a:pPr>
              <a:buClr>
                <a:schemeClr val="tx1"/>
              </a:buClr>
            </a:pPr>
            <a:r>
              <a:rPr lang="ja-JP" altLang="en-US" sz="2000" dirty="0">
                <a:latin typeface="HGP創英角ｺﾞｼｯｸUB" panose="020B0900000000000000" pitchFamily="50" charset="-128"/>
                <a:ea typeface="HGP創英角ｺﾞｼｯｸUB" panose="020B0900000000000000" pitchFamily="50" charset="-128"/>
              </a:rPr>
              <a:t>： </a:t>
            </a:r>
            <a:r>
              <a:rPr lang="ja-JP" altLang="en-US" sz="2000" dirty="0" smtClean="0">
                <a:latin typeface="HGP創英角ｺﾞｼｯｸUB" panose="020B0900000000000000" pitchFamily="50" charset="-128"/>
                <a:ea typeface="HGP創英角ｺﾞｼｯｸUB" panose="020B0900000000000000" pitchFamily="50" charset="-128"/>
              </a:rPr>
              <a:t>マスタへ</a:t>
            </a:r>
            <a:r>
              <a:rPr lang="ja-JP" altLang="en-US" sz="2000" dirty="0">
                <a:latin typeface="HGP創英角ｺﾞｼｯｸUB" panose="020B0900000000000000" pitchFamily="50" charset="-128"/>
                <a:ea typeface="HGP創英角ｺﾞｼｯｸUB" panose="020B0900000000000000" pitchFamily="50" charset="-128"/>
              </a:rPr>
              <a:t>の書き込みも保証しない </a:t>
            </a:r>
            <a:r>
              <a:rPr lang="en-US" altLang="ja-JP" sz="2000" dirty="0">
                <a:solidFill>
                  <a:srgbClr val="FF0000"/>
                </a:solidFill>
                <a:latin typeface="HGP創英角ｺﾞｼｯｸUB" panose="020B0900000000000000" pitchFamily="50" charset="-128"/>
                <a:ea typeface="HGP創英角ｺﾞｼｯｸUB" panose="020B0900000000000000" pitchFamily="50" charset="-128"/>
              </a:rPr>
              <a:t>※</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非推奨設定</a:t>
            </a:r>
            <a:endParaRPr lang="en-US" altLang="ja-JP" sz="2000" dirty="0">
              <a:solidFill>
                <a:srgbClr val="FF0000"/>
              </a:solidFill>
              <a:latin typeface="HGP創英角ｺﾞｼｯｸUB" panose="020B0900000000000000" pitchFamily="50" charset="-128"/>
              <a:ea typeface="HGP創英角ｺﾞｼｯｸUB" panose="020B0900000000000000" pitchFamily="50" charset="-128"/>
            </a:endParaRPr>
          </a:p>
          <a:p>
            <a:pPr>
              <a:buClr>
                <a:schemeClr val="tx1"/>
              </a:buClr>
            </a:pPr>
            <a:r>
              <a:rPr lang="ja-JP" altLang="en-US" sz="2000" dirty="0">
                <a:latin typeface="HGP創英角ｺﾞｼｯｸUB" panose="020B0900000000000000" pitchFamily="50" charset="-128"/>
                <a:ea typeface="HGP創英角ｺﾞｼｯｸUB" panose="020B0900000000000000" pitchFamily="50" charset="-128"/>
              </a:rPr>
              <a:t>： </a:t>
            </a:r>
            <a:r>
              <a:rPr lang="ja-JP" altLang="en-US" sz="2000" dirty="0" smtClean="0">
                <a:latin typeface="HGP創英角ｺﾞｼｯｸUB" panose="020B0900000000000000" pitchFamily="50" charset="-128"/>
                <a:ea typeface="HGP創英角ｺﾞｼｯｸUB" panose="020B0900000000000000" pitchFamily="50" charset="-128"/>
              </a:rPr>
              <a:t>マスタへ</a:t>
            </a:r>
            <a:r>
              <a:rPr lang="ja-JP" altLang="en-US" sz="2000" dirty="0">
                <a:latin typeface="HGP創英角ｺﾞｼｯｸUB" panose="020B0900000000000000" pitchFamily="50" charset="-128"/>
                <a:ea typeface="HGP創英角ｺﾞｼｯｸUB" panose="020B0900000000000000" pitchFamily="50" charset="-128"/>
              </a:rPr>
              <a:t>の書き込みまで保証</a:t>
            </a:r>
            <a:endParaRPr lang="en-US" altLang="ja-JP" sz="2000" dirty="0">
              <a:latin typeface="HGP創英角ｺﾞｼｯｸUB" panose="020B0900000000000000" pitchFamily="50" charset="-128"/>
              <a:ea typeface="HGP創英角ｺﾞｼｯｸUB" panose="020B0900000000000000" pitchFamily="50" charset="-128"/>
            </a:endParaRPr>
          </a:p>
          <a:p>
            <a:pPr>
              <a:buClr>
                <a:schemeClr val="tx1"/>
              </a:buClr>
            </a:pPr>
            <a:r>
              <a:rPr lang="ja-JP" altLang="en-US" sz="2000" dirty="0">
                <a:latin typeface="HGP創英角ｺﾞｼｯｸUB" panose="020B0900000000000000" pitchFamily="50" charset="-128"/>
                <a:ea typeface="HGP創英角ｺﾞｼｯｸUB" panose="020B0900000000000000" pitchFamily="50" charset="-128"/>
              </a:rPr>
              <a:t>： 送信した</a:t>
            </a:r>
            <a:r>
              <a:rPr lang="en-US" altLang="ja-JP" sz="2000" dirty="0">
                <a:latin typeface="HGP創英角ｺﾞｼｯｸUB" panose="020B0900000000000000" pitchFamily="50" charset="-128"/>
                <a:ea typeface="HGP創英角ｺﾞｼｯｸUB" panose="020B0900000000000000" pitchFamily="50" charset="-128"/>
              </a:rPr>
              <a:t>WAL</a:t>
            </a:r>
            <a:r>
              <a:rPr lang="ja-JP" altLang="en-US" sz="2000" dirty="0">
                <a:latin typeface="HGP創英角ｺﾞｼｯｸUB" panose="020B0900000000000000" pitchFamily="50" charset="-128"/>
                <a:ea typeface="HGP創英角ｺﾞｼｯｸUB" panose="020B0900000000000000" pitchFamily="50" charset="-128"/>
              </a:rPr>
              <a:t>のメモリ書き込みまで保証</a:t>
            </a:r>
            <a:endParaRPr lang="en-US" altLang="ja-JP" sz="2000" dirty="0">
              <a:latin typeface="HGP創英角ｺﾞｼｯｸUB" panose="020B0900000000000000" pitchFamily="50" charset="-128"/>
              <a:ea typeface="HGP創英角ｺﾞｼｯｸUB" panose="020B0900000000000000" pitchFamily="50" charset="-128"/>
            </a:endParaRPr>
          </a:p>
          <a:p>
            <a:pPr>
              <a:buClr>
                <a:schemeClr val="tx1"/>
              </a:buClr>
            </a:pPr>
            <a:r>
              <a:rPr lang="ja-JP" altLang="en-US" sz="2000" dirty="0">
                <a:latin typeface="HGP創英角ｺﾞｼｯｸUB" panose="020B0900000000000000" pitchFamily="50" charset="-128"/>
                <a:ea typeface="HGP創英角ｺﾞｼｯｸUB" panose="020B0900000000000000" pitchFamily="50" charset="-128"/>
              </a:rPr>
              <a:t>： 送信した</a:t>
            </a:r>
            <a:r>
              <a:rPr lang="en-US" altLang="ja-JP" sz="2000" dirty="0">
                <a:latin typeface="HGP創英角ｺﾞｼｯｸUB" panose="020B0900000000000000" pitchFamily="50" charset="-128"/>
                <a:ea typeface="HGP創英角ｺﾞｼｯｸUB" panose="020B0900000000000000" pitchFamily="50" charset="-128"/>
              </a:rPr>
              <a:t>WAL</a:t>
            </a:r>
            <a:r>
              <a:rPr lang="ja-JP" altLang="en-US" sz="2000" dirty="0">
                <a:latin typeface="HGP創英角ｺﾞｼｯｸUB" panose="020B0900000000000000" pitchFamily="50" charset="-128"/>
                <a:ea typeface="HGP創英角ｺﾞｼｯｸUB" panose="020B0900000000000000" pitchFamily="50" charset="-128"/>
              </a:rPr>
              <a:t>のディスク書き込みまで</a:t>
            </a:r>
            <a:r>
              <a:rPr lang="ja-JP" altLang="en-US" sz="2000" dirty="0" smtClean="0">
                <a:latin typeface="HGP創英角ｺﾞｼｯｸUB" panose="020B0900000000000000" pitchFamily="50" charset="-128"/>
                <a:ea typeface="HGP創英角ｺﾞｼｯｸUB" panose="020B0900000000000000" pitchFamily="50" charset="-128"/>
              </a:rPr>
              <a:t>保証</a:t>
            </a:r>
            <a:endParaRPr lang="en-US" altLang="ja-JP" sz="2000" dirty="0" smtClean="0">
              <a:latin typeface="HGP創英角ｺﾞｼｯｸUB" panose="020B0900000000000000" pitchFamily="50" charset="-128"/>
              <a:ea typeface="HGP創英角ｺﾞｼｯｸUB" panose="020B0900000000000000" pitchFamily="50" charset="-128"/>
            </a:endParaRPr>
          </a:p>
          <a:p>
            <a:pPr>
              <a:buClr>
                <a:schemeClr val="tx1"/>
              </a:buClr>
            </a:pPr>
            <a:r>
              <a:rPr lang="ja-JP" altLang="en-US" sz="2000" dirty="0" smtClean="0">
                <a:latin typeface="HGP創英角ｺﾞｼｯｸUB" panose="020B0900000000000000" pitchFamily="50" charset="-128"/>
                <a:ea typeface="HGP創英角ｺﾞｼｯｸUB" panose="020B0900000000000000" pitchFamily="50" charset="-128"/>
              </a:rPr>
              <a:t>： スレーブ側へのデータ適用まで保証</a:t>
            </a:r>
            <a:endParaRPr kumimoji="1" lang="en-US" altLang="ja-JP" sz="2000" dirty="0" smtClean="0">
              <a:latin typeface="HGP創英角ｺﾞｼｯｸUB" panose="020B0900000000000000" pitchFamily="50" charset="-128"/>
              <a:ea typeface="HGP創英角ｺﾞｼｯｸUB" panose="020B0900000000000000" pitchFamily="50" charset="-128"/>
            </a:endParaRPr>
          </a:p>
        </p:txBody>
      </p:sp>
      <p:sp>
        <p:nvSpPr>
          <p:cNvPr id="32" name="角丸四角形吹き出し 31"/>
          <p:cNvSpPr/>
          <p:nvPr/>
        </p:nvSpPr>
        <p:spPr>
          <a:xfrm>
            <a:off x="6800849" y="1890620"/>
            <a:ext cx="2114550" cy="918242"/>
          </a:xfrm>
          <a:prstGeom prst="wedgeRoundRectCallout">
            <a:avLst>
              <a:gd name="adj1" fmla="val -60198"/>
              <a:gd name="adj2" fmla="val -22765"/>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mtClean="0">
                <a:solidFill>
                  <a:schemeClr val="tx1"/>
                </a:solidFill>
                <a:latin typeface="HGP創英角ｺﾞｼｯｸUB" panose="020B0900000000000000" pitchFamily="50" charset="-128"/>
                <a:ea typeface="HGP創英角ｺﾞｼｯｸUB" panose="020B0900000000000000" pitchFamily="50" charset="-128"/>
              </a:rPr>
              <a:t>データ参照時、</a:t>
            </a:r>
            <a:endParaRPr lang="en-US" altLang="ja-JP"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mtClean="0">
                <a:solidFill>
                  <a:schemeClr val="tx1"/>
                </a:solidFill>
                <a:latin typeface="HGP創英角ｺﾞｼｯｸUB" panose="020B0900000000000000" pitchFamily="50" charset="-128"/>
                <a:ea typeface="HGP創英角ｺﾞｼｯｸUB" panose="020B0900000000000000" pitchFamily="50" charset="-128"/>
              </a:rPr>
              <a:t>マスタとスレーブでデータが一致する。</a:t>
            </a:r>
            <a:endParaRPr kumimoji="1" lang="ja-JP" altLang="en-US"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3" name="角丸四角形吹き出し 32"/>
          <p:cNvSpPr/>
          <p:nvPr/>
        </p:nvSpPr>
        <p:spPr>
          <a:xfrm>
            <a:off x="6800849" y="3724506"/>
            <a:ext cx="2114550" cy="918242"/>
          </a:xfrm>
          <a:prstGeom prst="wedgeRoundRectCallout">
            <a:avLst>
              <a:gd name="adj1" fmla="val -59234"/>
              <a:gd name="adj2" fmla="val -44411"/>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スレーブにデータが</a:t>
            </a:r>
            <a:r>
              <a:rPr lang="ja-JP" altLang="en-US">
                <a:solidFill>
                  <a:schemeClr val="tx1"/>
                </a:solidFill>
                <a:latin typeface="HGP創英角ｺﾞｼｯｸUB" panose="020B0900000000000000" pitchFamily="50" charset="-128"/>
                <a:ea typeface="HGP創英角ｺﾞｼｯｸUB" panose="020B0900000000000000" pitchFamily="50" charset="-128"/>
              </a:rPr>
              <a:t>送信</a:t>
            </a: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されたことを</a:t>
            </a:r>
            <a:endParaRPr kumimoji="1" lang="en-US" altLang="ja-JP" smtClean="0">
              <a:solidFill>
                <a:schemeClr val="tx1"/>
              </a:solidFill>
              <a:latin typeface="HGP創英角ｺﾞｼｯｸUB" panose="020B0900000000000000" pitchFamily="50" charset="-128"/>
              <a:ea typeface="HGP創英角ｺﾞｼｯｸUB" panose="020B0900000000000000" pitchFamily="50" charset="-128"/>
            </a:endParaRPr>
          </a:p>
          <a:p>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保証する。</a:t>
            </a:r>
          </a:p>
        </p:txBody>
      </p:sp>
      <p:grpSp>
        <p:nvGrpSpPr>
          <p:cNvPr id="35" name="グループ化 34"/>
          <p:cNvGrpSpPr/>
          <p:nvPr/>
        </p:nvGrpSpPr>
        <p:grpSpPr>
          <a:xfrm>
            <a:off x="1048240" y="1897810"/>
            <a:ext cx="4945785" cy="2640212"/>
            <a:chOff x="503553" y="2019794"/>
            <a:chExt cx="4945785" cy="2640212"/>
          </a:xfrm>
        </p:grpSpPr>
        <p:sp>
          <p:nvSpPr>
            <p:cNvPr id="36" name="正方形/長方形 35"/>
            <p:cNvSpPr/>
            <p:nvPr/>
          </p:nvSpPr>
          <p:spPr>
            <a:xfrm>
              <a:off x="503553" y="2019794"/>
              <a:ext cx="1943100" cy="2640212"/>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7" name="フローチャート : 磁気ディスク 36"/>
            <p:cNvSpPr/>
            <p:nvPr/>
          </p:nvSpPr>
          <p:spPr>
            <a:xfrm>
              <a:off x="888245" y="2366929"/>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4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8" name="右カーブ矢印 37"/>
            <p:cNvSpPr/>
            <p:nvPr/>
          </p:nvSpPr>
          <p:spPr>
            <a:xfrm>
              <a:off x="767594" y="3069555"/>
              <a:ext cx="228600" cy="453602"/>
            </a:xfrm>
            <a:prstGeom prst="curvedRightArrow">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39" name="フローチャート : 内部記憶 38"/>
            <p:cNvSpPr/>
            <p:nvPr/>
          </p:nvSpPr>
          <p:spPr>
            <a:xfrm>
              <a:off x="1015183" y="3479004"/>
              <a:ext cx="874663" cy="41234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WAL</a:t>
              </a:r>
            </a:p>
          </p:txBody>
        </p:sp>
        <p:sp>
          <p:nvSpPr>
            <p:cNvPr id="40" name="右矢印 39"/>
            <p:cNvSpPr/>
            <p:nvPr/>
          </p:nvSpPr>
          <p:spPr>
            <a:xfrm>
              <a:off x="2538078" y="4158756"/>
              <a:ext cx="875364"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49" name="テキスト ボックス 48"/>
            <p:cNvSpPr txBox="1"/>
            <p:nvPr/>
          </p:nvSpPr>
          <p:spPr>
            <a:xfrm>
              <a:off x="2565151" y="3868592"/>
              <a:ext cx="877163" cy="307777"/>
            </a:xfrm>
            <a:prstGeom prst="rect">
              <a:avLst/>
            </a:prstGeom>
            <a:noFill/>
          </p:spPr>
          <p:txBody>
            <a:bodyPr wrap="none" rtlCol="0">
              <a:spAutoFit/>
            </a:bodyPr>
            <a:lstStyle/>
            <a:p>
              <a:r>
                <a:rPr kumimoji="1" lang="en-US" altLang="ja-JP" sz="1400" smtClean="0">
                  <a:latin typeface="HGP創英角ｺﾞｼｯｸUB" panose="020B0900000000000000" pitchFamily="50" charset="-128"/>
                  <a:ea typeface="HGP創英角ｺﾞｼｯｸUB" panose="020B0900000000000000" pitchFamily="50" charset="-128"/>
                </a:rPr>
                <a:t>WAL</a:t>
              </a:r>
              <a:r>
                <a:rPr lang="ja-JP" altLang="en-US" sz="1400">
                  <a:latin typeface="HGP創英角ｺﾞｼｯｸUB" panose="020B0900000000000000" pitchFamily="50" charset="-128"/>
                  <a:ea typeface="HGP創英角ｺﾞｼｯｸUB" panose="020B0900000000000000" pitchFamily="50" charset="-128"/>
                </a:rPr>
                <a:t>送信</a:t>
              </a:r>
              <a:endParaRPr kumimoji="1" lang="en-US" altLang="ja-JP" sz="1400" smtClean="0">
                <a:latin typeface="HGP創英角ｺﾞｼｯｸUB" panose="020B0900000000000000" pitchFamily="50" charset="-128"/>
                <a:ea typeface="HGP創英角ｺﾞｼｯｸUB" panose="020B0900000000000000" pitchFamily="50" charset="-128"/>
              </a:endParaRPr>
            </a:p>
          </p:txBody>
        </p:sp>
        <p:sp>
          <p:nvSpPr>
            <p:cNvPr id="51" name="正方形/長方形 50"/>
            <p:cNvSpPr/>
            <p:nvPr/>
          </p:nvSpPr>
          <p:spPr>
            <a:xfrm>
              <a:off x="3506238" y="2019794"/>
              <a:ext cx="1943100" cy="2640212"/>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2" name="フローチャート : 磁気ディスク 51"/>
            <p:cNvSpPr/>
            <p:nvPr/>
          </p:nvSpPr>
          <p:spPr>
            <a:xfrm>
              <a:off x="3756034" y="2366929"/>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4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3" name="フローチャート : 内部記憶 52"/>
            <p:cNvSpPr/>
            <p:nvPr/>
          </p:nvSpPr>
          <p:spPr>
            <a:xfrm>
              <a:off x="3993750" y="3455010"/>
              <a:ext cx="837695" cy="412347"/>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WAL</a:t>
              </a:r>
            </a:p>
          </p:txBody>
        </p:sp>
        <p:sp>
          <p:nvSpPr>
            <p:cNvPr id="54" name="右カーブ矢印 53"/>
            <p:cNvSpPr/>
            <p:nvPr/>
          </p:nvSpPr>
          <p:spPr>
            <a:xfrm rot="10800000">
              <a:off x="4816407" y="3062783"/>
              <a:ext cx="228600" cy="453602"/>
            </a:xfrm>
            <a:prstGeom prst="curvedRightArrow">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55" name="角丸四角形 54"/>
            <p:cNvSpPr/>
            <p:nvPr/>
          </p:nvSpPr>
          <p:spPr>
            <a:xfrm>
              <a:off x="879461" y="4161535"/>
              <a:ext cx="1272383" cy="309363"/>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 sender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6" name="角丸四角形 55"/>
            <p:cNvSpPr/>
            <p:nvPr/>
          </p:nvSpPr>
          <p:spPr>
            <a:xfrm>
              <a:off x="3802779" y="4161535"/>
              <a:ext cx="1350018" cy="296380"/>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 receiver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grpSp>
      <p:cxnSp>
        <p:nvCxnSpPr>
          <p:cNvPr id="57" name="直線コネクタ 56"/>
          <p:cNvCxnSpPr/>
          <p:nvPr/>
        </p:nvCxnSpPr>
        <p:spPr>
          <a:xfrm>
            <a:off x="781493" y="2710621"/>
            <a:ext cx="590496" cy="313313"/>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円/楕円 57"/>
          <p:cNvSpPr/>
          <p:nvPr/>
        </p:nvSpPr>
        <p:spPr>
          <a:xfrm>
            <a:off x="534957" y="2532960"/>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a:solidFill>
                  <a:schemeClr val="tx1"/>
                </a:solidFill>
                <a:latin typeface="HGP創英角ｺﾞｼｯｸUB" panose="020B0900000000000000" pitchFamily="50" charset="-128"/>
                <a:ea typeface="HGP創英角ｺﾞｼｯｸUB" panose="020B0900000000000000" pitchFamily="50" charset="-128"/>
              </a:rPr>
              <a:t>1</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59" name="直線コネクタ 58"/>
          <p:cNvCxnSpPr>
            <a:endCxn id="39" idx="1"/>
          </p:cNvCxnSpPr>
          <p:nvPr/>
        </p:nvCxnSpPr>
        <p:spPr>
          <a:xfrm>
            <a:off x="696134" y="3410817"/>
            <a:ext cx="863736" cy="1523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円/楕円 59"/>
          <p:cNvSpPr/>
          <p:nvPr/>
        </p:nvSpPr>
        <p:spPr>
          <a:xfrm>
            <a:off x="511238" y="3200838"/>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a:solidFill>
                  <a:schemeClr val="tx1"/>
                </a:solidFill>
                <a:latin typeface="HGP創英角ｺﾞｼｯｸUB" panose="020B0900000000000000" pitchFamily="50" charset="-128"/>
                <a:ea typeface="HGP創英角ｺﾞｼｯｸUB" panose="020B0900000000000000" pitchFamily="50" charset="-128"/>
              </a:rPr>
              <a:t>2</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61" name="直線コネクタ 60"/>
          <p:cNvCxnSpPr/>
          <p:nvPr/>
        </p:nvCxnSpPr>
        <p:spPr>
          <a:xfrm flipH="1">
            <a:off x="5567687" y="3621491"/>
            <a:ext cx="1000592" cy="14854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円/楕円 61"/>
          <p:cNvSpPr/>
          <p:nvPr/>
        </p:nvSpPr>
        <p:spPr>
          <a:xfrm>
            <a:off x="6172620" y="3454544"/>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smtClean="0">
                <a:solidFill>
                  <a:schemeClr val="tx1"/>
                </a:solidFill>
                <a:latin typeface="HGP創英角ｺﾞｼｯｸUB" panose="020B0900000000000000" pitchFamily="50" charset="-128"/>
                <a:ea typeface="HGP創英角ｺﾞｼｯｸUB" panose="020B0900000000000000" pitchFamily="50" charset="-128"/>
              </a:rPr>
              <a:t>3</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63" name="直線コネクタ 62"/>
          <p:cNvCxnSpPr/>
          <p:nvPr/>
        </p:nvCxnSpPr>
        <p:spPr>
          <a:xfrm flipH="1">
            <a:off x="5394531" y="2980728"/>
            <a:ext cx="1115848" cy="4743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円/楕円 63"/>
          <p:cNvSpPr/>
          <p:nvPr/>
        </p:nvSpPr>
        <p:spPr>
          <a:xfrm>
            <a:off x="6165865" y="2884653"/>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a:solidFill>
                  <a:schemeClr val="tx1"/>
                </a:solidFill>
                <a:latin typeface="HGP創英角ｺﾞｼｯｸUB" panose="020B0900000000000000" pitchFamily="50" charset="-128"/>
                <a:ea typeface="HGP創英角ｺﾞｼｯｸUB" panose="020B0900000000000000" pitchFamily="50" charset="-128"/>
              </a:rPr>
              <a:t>4</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65" name="直線コネクタ 64"/>
          <p:cNvCxnSpPr/>
          <p:nvPr/>
        </p:nvCxnSpPr>
        <p:spPr>
          <a:xfrm flipH="1">
            <a:off x="5504900" y="2274016"/>
            <a:ext cx="623252" cy="316623"/>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円/楕円 65"/>
          <p:cNvSpPr/>
          <p:nvPr/>
        </p:nvSpPr>
        <p:spPr>
          <a:xfrm>
            <a:off x="6128152" y="2034449"/>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smtClean="0">
                <a:solidFill>
                  <a:schemeClr val="tx1"/>
                </a:solidFill>
                <a:latin typeface="HGP創英角ｺﾞｼｯｸUB" panose="020B0900000000000000" pitchFamily="50" charset="-128"/>
                <a:ea typeface="HGP創英角ｺﾞｼｯｸUB" panose="020B0900000000000000" pitchFamily="50" charset="-128"/>
              </a:rPr>
              <a:t>5</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7" name="正方形/長方形 66"/>
          <p:cNvSpPr/>
          <p:nvPr/>
        </p:nvSpPr>
        <p:spPr>
          <a:xfrm>
            <a:off x="4720382" y="3634182"/>
            <a:ext cx="824002" cy="258694"/>
          </a:xfrm>
          <a:prstGeom prst="rect">
            <a:avLst/>
          </a:prstGeom>
          <a:solidFill>
            <a:schemeClr val="accent3">
              <a:lumMod val="20000"/>
              <a:lumOff val="80000"/>
            </a:schemeClr>
          </a:solidFill>
          <a:ln w="254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smtClean="0">
                <a:solidFill>
                  <a:schemeClr val="tx1"/>
                </a:solidFill>
              </a:rPr>
              <a:t>Memory</a:t>
            </a:r>
            <a:endParaRPr kumimoji="1" lang="ja-JP" altLang="en-US" sz="1200" smtClean="0">
              <a:solidFill>
                <a:schemeClr val="tx1"/>
              </a:solidFill>
            </a:endParaRPr>
          </a:p>
        </p:txBody>
      </p:sp>
      <p:sp>
        <p:nvSpPr>
          <p:cNvPr id="68" name="角丸四角形 67"/>
          <p:cNvSpPr/>
          <p:nvPr/>
        </p:nvSpPr>
        <p:spPr>
          <a:xfrm>
            <a:off x="4368161" y="3003228"/>
            <a:ext cx="1006610" cy="243039"/>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startup</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72" name="角丸四角形 71"/>
          <p:cNvSpPr/>
          <p:nvPr/>
        </p:nvSpPr>
        <p:spPr>
          <a:xfrm>
            <a:off x="1490704" y="3005500"/>
            <a:ext cx="1199809" cy="240767"/>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wal</a:t>
            </a: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 writer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37</a:t>
            </a:fld>
            <a:endParaRPr lang="en-US" altLang="ja-JP"/>
          </a:p>
        </p:txBody>
      </p:sp>
    </p:spTree>
    <p:extLst>
      <p:ext uri="{BB962C8B-B14F-4D97-AF65-F5344CB8AC3E}">
        <p14:creationId xmlns:p14="http://schemas.microsoft.com/office/powerpoint/2010/main" val="16390544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同期</a:t>
            </a:r>
            <a:r>
              <a:rPr kumimoji="1" lang="ja-JP" altLang="en-US" smtClean="0"/>
              <a:t>レプリケーションの同期レベル</a:t>
            </a:r>
            <a:endParaRPr kumimoji="1" lang="ja-JP" altLang="en-US"/>
          </a:p>
        </p:txBody>
      </p:sp>
      <p:sp>
        <p:nvSpPr>
          <p:cNvPr id="11" name="コンテンツ プレースホルダー 2"/>
          <p:cNvSpPr>
            <a:spLocks noGrp="1"/>
          </p:cNvSpPr>
          <p:nvPr>
            <p:ph idx="1"/>
          </p:nvPr>
        </p:nvSpPr>
        <p:spPr>
          <a:xfrm>
            <a:off x="812800" y="1152000"/>
            <a:ext cx="7581900" cy="981600"/>
          </a:xfrm>
        </p:spPr>
        <p:txBody>
          <a:bodyPr/>
          <a:lstStyle/>
          <a:p>
            <a:pPr marL="0" indent="0">
              <a:buNone/>
            </a:pPr>
            <a:r>
              <a:rPr kumimoji="1" lang="ja-JP" altLang="en-US" sz="2400" smtClean="0"/>
              <a:t>同期レベルと更新性能はトレードオフ</a:t>
            </a:r>
            <a:endParaRPr kumimoji="1" lang="en-US" altLang="ja-JP" sz="2400" smtClean="0"/>
          </a:p>
        </p:txBody>
      </p:sp>
      <p:sp>
        <p:nvSpPr>
          <p:cNvPr id="57" name="テキスト ボックス 56"/>
          <p:cNvSpPr txBox="1"/>
          <p:nvPr/>
        </p:nvSpPr>
        <p:spPr>
          <a:xfrm>
            <a:off x="5689600" y="2854860"/>
            <a:ext cx="3454400" cy="1323439"/>
          </a:xfrm>
          <a:prstGeom prst="rect">
            <a:avLst/>
          </a:prstGeom>
          <a:noFill/>
        </p:spPr>
        <p:txBody>
          <a:bodyPr wrap="square" rtlCol="0">
            <a:spAutoFit/>
          </a:bodyPr>
          <a:lstStyle/>
          <a:p>
            <a:pPr marL="457200" indent="-360000">
              <a:buClr>
                <a:schemeClr val="accent4"/>
              </a:buClr>
              <a:buSzPct val="100000"/>
              <a:buFont typeface="Wingdings" panose="05000000000000000000" pitchFamily="2" charset="2"/>
              <a:buChar char="l"/>
            </a:pPr>
            <a:r>
              <a:rPr lang="ja-JP" altLang="en-US" sz="2000" dirty="0" smtClean="0">
                <a:latin typeface="HGP創英角ｺﾞｼｯｸUB" panose="020B0900000000000000" pitchFamily="50" charset="-128"/>
                <a:ea typeface="HGP創英角ｺﾞｼｯｸUB" panose="020B0900000000000000" pitchFamily="50" charset="-128"/>
              </a:rPr>
              <a:t>ベンチマークツールには</a:t>
            </a:r>
            <a:r>
              <a:rPr lang="en-US" altLang="ja-JP" sz="2000" dirty="0" err="1" smtClean="0">
                <a:latin typeface="HGP創英角ｺﾞｼｯｸUB" panose="020B0900000000000000" pitchFamily="50" charset="-128"/>
                <a:ea typeface="HGP創英角ｺﾞｼｯｸUB" panose="020B0900000000000000" pitchFamily="50" charset="-128"/>
              </a:rPr>
              <a:t>pgbench</a:t>
            </a:r>
            <a:r>
              <a:rPr lang="ja-JP" altLang="en-US" sz="2000" dirty="0" smtClean="0">
                <a:latin typeface="HGP創英角ｺﾞｼｯｸUB" panose="020B0900000000000000" pitchFamily="50" charset="-128"/>
                <a:ea typeface="HGP創英角ｺﾞｼｯｸUB" panose="020B0900000000000000" pitchFamily="50" charset="-128"/>
              </a:rPr>
              <a:t>を使用</a:t>
            </a:r>
            <a:endParaRPr lang="en-US" altLang="ja-JP" sz="2000" dirty="0" smtClean="0">
              <a:latin typeface="HGP創英角ｺﾞｼｯｸUB" panose="020B0900000000000000" pitchFamily="50" charset="-128"/>
              <a:ea typeface="HGP創英角ｺﾞｼｯｸUB" panose="020B0900000000000000" pitchFamily="50" charset="-128"/>
            </a:endParaRPr>
          </a:p>
          <a:p>
            <a:pPr marL="914400" lvl="1" indent="-360000">
              <a:buClr>
                <a:schemeClr val="accent4"/>
              </a:buClr>
              <a:buSzPct val="100000"/>
              <a:buFont typeface="Wingdings" panose="05000000000000000000" pitchFamily="2" charset="2"/>
              <a:buChar char="ü"/>
            </a:pPr>
            <a:r>
              <a:rPr lang="en-US" altLang="ja-JP" sz="2000" dirty="0" smtClean="0">
                <a:latin typeface="HGP創英角ｺﾞｼｯｸUB" panose="020B0900000000000000" pitchFamily="50" charset="-128"/>
                <a:ea typeface="HGP創英角ｺﾞｼｯｸUB" panose="020B0900000000000000" pitchFamily="50" charset="-128"/>
              </a:rPr>
              <a:t>100</a:t>
            </a:r>
            <a:r>
              <a:rPr lang="ja-JP" altLang="en-US" sz="2000" dirty="0" smtClean="0">
                <a:latin typeface="HGP創英角ｺﾞｼｯｸUB" panose="020B0900000000000000" pitchFamily="50" charset="-128"/>
                <a:ea typeface="HGP創英角ｺﾞｼｯｸUB" panose="020B0900000000000000" pitchFamily="50" charset="-128"/>
              </a:rPr>
              <a:t>セッション</a:t>
            </a:r>
            <a:endParaRPr lang="en-US" altLang="ja-JP" sz="2000" dirty="0" smtClean="0">
              <a:latin typeface="HGP創英角ｺﾞｼｯｸUB" panose="020B0900000000000000" pitchFamily="50" charset="-128"/>
              <a:ea typeface="HGP創英角ｺﾞｼｯｸUB" panose="020B0900000000000000" pitchFamily="50" charset="-128"/>
            </a:endParaRPr>
          </a:p>
          <a:p>
            <a:pPr marL="914400" lvl="1" indent="-360000">
              <a:buClr>
                <a:schemeClr val="accent4"/>
              </a:buClr>
              <a:buSzPct val="100000"/>
              <a:buFont typeface="Wingdings" panose="05000000000000000000" pitchFamily="2" charset="2"/>
              <a:buChar char="ü"/>
            </a:pPr>
            <a:r>
              <a:rPr lang="en-US" altLang="ja-JP" sz="2000" dirty="0" smtClean="0">
                <a:latin typeface="HGP創英角ｺﾞｼｯｸUB" panose="020B0900000000000000" pitchFamily="50" charset="-128"/>
                <a:ea typeface="HGP創英角ｺﾞｼｯｸUB" panose="020B0900000000000000" pitchFamily="50" charset="-128"/>
              </a:rPr>
              <a:t>25</a:t>
            </a:r>
            <a:r>
              <a:rPr lang="ja-JP" altLang="en-US" sz="2000" dirty="0" smtClean="0">
                <a:latin typeface="HGP創英角ｺﾞｼｯｸUB" panose="020B0900000000000000" pitchFamily="50" charset="-128"/>
                <a:ea typeface="HGP創英角ｺﾞｼｯｸUB" panose="020B0900000000000000" pitchFamily="50" charset="-128"/>
              </a:rPr>
              <a:t>ワーカスレッド</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60" name="コンテンツ プレースホルダー 2"/>
          <p:cNvSpPr txBox="1">
            <a:spLocks/>
          </p:cNvSpPr>
          <p:nvPr/>
        </p:nvSpPr>
        <p:spPr bwMode="auto">
          <a:xfrm>
            <a:off x="552449" y="1689100"/>
            <a:ext cx="7720693" cy="40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4">
                  <a:lumMod val="50000"/>
                </a:schemeClr>
              </a:buClr>
              <a:buSzPct val="75000"/>
              <a:buFont typeface="Wingdings" pitchFamily="2" charset="2"/>
              <a:buChar char="n"/>
              <a:defRPr kumimoji="1" sz="2800">
                <a:solidFill>
                  <a:schemeClr val="tx1"/>
                </a:solidFill>
                <a:latin typeface="HGP創英角ｺﾞｼｯｸUB" pitchFamily="50" charset="-128"/>
                <a:ea typeface="HGP創英角ｺﾞｼｯｸUB" pitchFamily="50" charset="-128"/>
                <a:cs typeface="+mn-cs"/>
              </a:defRPr>
            </a:lvl1pPr>
            <a:lvl2pPr marL="742950" indent="-285750" algn="l" rtl="0" eaLnBrk="0" fontAlgn="base" hangingPunct="0">
              <a:spcBef>
                <a:spcPct val="20000"/>
              </a:spcBef>
              <a:spcAft>
                <a:spcPct val="0"/>
              </a:spcAft>
              <a:buClr>
                <a:schemeClr val="accent4">
                  <a:lumMod val="60000"/>
                  <a:lumOff val="40000"/>
                </a:schemeClr>
              </a:buClr>
              <a:buSzPct val="80000"/>
              <a:buFont typeface="Wingdings" pitchFamily="2" charset="2"/>
              <a:buChar char="¨"/>
              <a:defRPr kumimoji="1" sz="2400">
                <a:solidFill>
                  <a:schemeClr val="tx1"/>
                </a:solidFill>
                <a:latin typeface="HGP創英角ｺﾞｼｯｸUB" pitchFamily="50" charset="-128"/>
                <a:ea typeface="HGP創英角ｺﾞｼｯｸUB" pitchFamily="50" charset="-128"/>
              </a:defRPr>
            </a:lvl2pPr>
            <a:lvl3pPr marL="1143000" indent="-228600" algn="l" rtl="0" eaLnBrk="0" fontAlgn="base" hangingPunct="0">
              <a:spcBef>
                <a:spcPct val="20000"/>
              </a:spcBef>
              <a:spcAft>
                <a:spcPct val="0"/>
              </a:spcAft>
              <a:buClr>
                <a:schemeClr val="accent4">
                  <a:lumMod val="50000"/>
                </a:schemeClr>
              </a:buClr>
              <a:buSzPct val="65000"/>
              <a:buFont typeface="Wingdings" pitchFamily="2" charset="2"/>
              <a:buChar char="n"/>
              <a:defRPr kumimoji="1" sz="2000">
                <a:solidFill>
                  <a:schemeClr val="tx1"/>
                </a:solidFill>
                <a:latin typeface="HGP創英角ｺﾞｼｯｸUB" pitchFamily="50" charset="-128"/>
                <a:ea typeface="HGP創英角ｺﾞｼｯｸUB" pitchFamily="50" charset="-128"/>
              </a:defRPr>
            </a:lvl3pPr>
            <a:lvl4pPr marL="1600200" indent="-228600" algn="l" rtl="0" eaLnBrk="0" fontAlgn="base" hangingPunct="0">
              <a:spcBef>
                <a:spcPct val="20000"/>
              </a:spcBef>
              <a:spcAft>
                <a:spcPct val="0"/>
              </a:spcAft>
              <a:buClr>
                <a:schemeClr val="accent4">
                  <a:lumMod val="60000"/>
                  <a:lumOff val="40000"/>
                </a:schemeClr>
              </a:buClr>
              <a:buSzPct val="70000"/>
              <a:buFont typeface="Wingdings" pitchFamily="2" charset="2"/>
              <a:buChar char="¨"/>
              <a:defRPr kumimoji="1" sz="1800">
                <a:solidFill>
                  <a:schemeClr val="tx1"/>
                </a:solidFill>
                <a:latin typeface="HGP創英角ｺﾞｼｯｸUB" pitchFamily="50" charset="-128"/>
                <a:ea typeface="HGP創英角ｺﾞｼｯｸUB" pitchFamily="50" charset="-128"/>
              </a:defRPr>
            </a:lvl4pPr>
            <a:lvl5pPr marL="2057400" indent="-228600" algn="l" rtl="0" eaLnBrk="0" fontAlgn="base" hangingPunct="0">
              <a:spcBef>
                <a:spcPct val="20000"/>
              </a:spcBef>
              <a:spcAft>
                <a:spcPct val="0"/>
              </a:spcAft>
              <a:buClr>
                <a:schemeClr val="accent4">
                  <a:lumMod val="50000"/>
                </a:schemeClr>
              </a:buClr>
              <a:buFont typeface="Wingdings" pitchFamily="2" charset="2"/>
              <a:buChar char="§"/>
              <a:defRPr kumimoji="1" sz="1800">
                <a:solidFill>
                  <a:schemeClr val="tx1"/>
                </a:solidFill>
                <a:latin typeface="HGP創英角ｺﾞｼｯｸUB" pitchFamily="50" charset="-128"/>
                <a:ea typeface="HGP創英角ｺﾞｼｯｸUB" pitchFamily="50" charset="-128"/>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342900" lvl="1" indent="-342900">
              <a:buClr>
                <a:schemeClr val="accent4">
                  <a:lumMod val="50000"/>
                </a:schemeClr>
              </a:buClr>
              <a:buSzPct val="75000"/>
              <a:buFont typeface="Wingdings" pitchFamily="2" charset="2"/>
              <a:buChar char="n"/>
            </a:pPr>
            <a:r>
              <a:rPr lang="ja-JP" altLang="en-US" sz="2000" kern="0" smtClean="0"/>
              <a:t>非同期</a:t>
            </a:r>
            <a:r>
              <a:rPr lang="en-US" altLang="ja-JP" sz="2000" kern="0" smtClean="0"/>
              <a:t>(</a:t>
            </a:r>
            <a:r>
              <a:rPr lang="en-US" altLang="ja-JP" sz="2000" kern="0" err="1" smtClean="0"/>
              <a:t>synchronous_commit</a:t>
            </a:r>
            <a:r>
              <a:rPr lang="en-US" altLang="ja-JP" sz="2000" kern="0" smtClean="0"/>
              <a:t> = local)</a:t>
            </a:r>
            <a:r>
              <a:rPr lang="ja-JP" altLang="en-US" sz="2000" kern="0" smtClean="0"/>
              <a:t>の値を</a:t>
            </a:r>
            <a:r>
              <a:rPr lang="en-US" altLang="ja-JP" sz="2000" kern="0" smtClean="0"/>
              <a:t>1.00</a:t>
            </a:r>
            <a:r>
              <a:rPr lang="ja-JP" altLang="en-US" sz="2000" kern="0" smtClean="0"/>
              <a:t>とした相対値</a:t>
            </a:r>
            <a:endParaRPr lang="en-US" altLang="ja-JP" sz="2000" kern="0"/>
          </a:p>
        </p:txBody>
      </p:sp>
      <p:sp>
        <p:nvSpPr>
          <p:cNvPr id="61" name="円/楕円 60"/>
          <p:cNvSpPr/>
          <p:nvPr/>
        </p:nvSpPr>
        <p:spPr>
          <a:xfrm>
            <a:off x="4769252" y="5369109"/>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smtClean="0">
                <a:solidFill>
                  <a:schemeClr val="tx1"/>
                </a:solidFill>
                <a:latin typeface="HGP創英角ｺﾞｼｯｸUB" panose="020B0900000000000000" pitchFamily="50" charset="-128"/>
                <a:ea typeface="HGP創英角ｺﾞｼｯｸUB" panose="020B0900000000000000" pitchFamily="50" charset="-128"/>
              </a:rPr>
              <a:t>5</a:t>
            </a:r>
            <a:endParaRPr kumimoji="1" lang="ja-JP" altLang="en-US" b="1"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2" name="円/楕円 61"/>
          <p:cNvSpPr/>
          <p:nvPr/>
        </p:nvSpPr>
        <p:spPr>
          <a:xfrm>
            <a:off x="3567446" y="5369109"/>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smtClean="0">
                <a:solidFill>
                  <a:schemeClr val="tx1"/>
                </a:solidFill>
                <a:latin typeface="HGP創英角ｺﾞｼｯｸUB" panose="020B0900000000000000" pitchFamily="50" charset="-128"/>
                <a:ea typeface="HGP創英角ｺﾞｼｯｸUB" panose="020B0900000000000000" pitchFamily="50" charset="-128"/>
              </a:rPr>
              <a:t>4</a:t>
            </a:r>
            <a:endParaRPr kumimoji="1" lang="ja-JP" altLang="en-US" b="1"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3" name="円/楕円 62"/>
          <p:cNvSpPr/>
          <p:nvPr/>
        </p:nvSpPr>
        <p:spPr>
          <a:xfrm>
            <a:off x="2280052" y="5369109"/>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smtClean="0">
                <a:solidFill>
                  <a:schemeClr val="tx1"/>
                </a:solidFill>
                <a:latin typeface="HGP創英角ｺﾞｼｯｸUB" panose="020B0900000000000000" pitchFamily="50" charset="-128"/>
                <a:ea typeface="HGP創英角ｺﾞｼｯｸUB" panose="020B0900000000000000" pitchFamily="50" charset="-128"/>
              </a:rPr>
              <a:t>3</a:t>
            </a:r>
            <a:endParaRPr kumimoji="1" lang="ja-JP" altLang="en-US" b="1"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4" name="円/楕円 63"/>
          <p:cNvSpPr/>
          <p:nvPr/>
        </p:nvSpPr>
        <p:spPr>
          <a:xfrm>
            <a:off x="1010052" y="5369109"/>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smtClean="0">
                <a:solidFill>
                  <a:schemeClr val="tx1"/>
                </a:solidFill>
                <a:latin typeface="HGP創英角ｺﾞｼｯｸUB" panose="020B0900000000000000" pitchFamily="50" charset="-128"/>
                <a:ea typeface="HGP創英角ｺﾞｼｯｸUB" panose="020B0900000000000000" pitchFamily="50" charset="-128"/>
              </a:rPr>
              <a:t>2</a:t>
            </a:r>
            <a:endParaRPr kumimoji="1" lang="ja-JP" altLang="en-US" b="1"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5" name="テキスト ボックス 24"/>
          <p:cNvSpPr txBox="1"/>
          <p:nvPr/>
        </p:nvSpPr>
        <p:spPr>
          <a:xfrm>
            <a:off x="3567446" y="5768564"/>
            <a:ext cx="5513055" cy="782497"/>
          </a:xfrm>
          <a:prstGeom prst="rect">
            <a:avLst/>
          </a:prstGeom>
          <a:noFill/>
        </p:spPr>
        <p:txBody>
          <a:bodyPr wrap="square" rtlCol="0">
            <a:noAutofit/>
          </a:bodyPr>
          <a:lstStyle/>
          <a:p>
            <a:pPr marL="342900" indent="-342900">
              <a:buClr>
                <a:srgbClr val="FF0000"/>
              </a:buClr>
              <a:buFont typeface="Wingdings" panose="05000000000000000000" pitchFamily="2" charset="2"/>
              <a:buChar char="u"/>
            </a:pPr>
            <a:r>
              <a:rPr lang="ja-JP" altLang="en-US" sz="2000" dirty="0">
                <a:latin typeface="HGP創英角ｺﾞｼｯｸUB" panose="020B0900000000000000" pitchFamily="50" charset="-128"/>
                <a:ea typeface="HGP創英角ｺﾞｼｯｸUB" panose="020B0900000000000000" pitchFamily="50" charset="-128"/>
              </a:rPr>
              <a:t>更新</a:t>
            </a:r>
            <a:r>
              <a:rPr kumimoji="1" lang="ja-JP" altLang="en-US" sz="2000" dirty="0" smtClean="0">
                <a:latin typeface="HGP創英角ｺﾞｼｯｸUB" panose="020B0900000000000000" pitchFamily="50" charset="-128"/>
                <a:ea typeface="HGP創英角ｺﾞｼｯｸUB" panose="020B0900000000000000" pitchFamily="50" charset="-128"/>
              </a:rPr>
              <a:t>のトランザクション</a:t>
            </a:r>
            <a:r>
              <a:rPr lang="ja-JP" altLang="en-US" sz="2000" dirty="0" smtClean="0">
                <a:latin typeface="HGP創英角ｺﾞｼｯｸUB" panose="020B0900000000000000" pitchFamily="50" charset="-128"/>
                <a:ea typeface="HGP創英角ｺﾞｼｯｸUB" panose="020B0900000000000000" pitchFamily="50" charset="-128"/>
              </a:rPr>
              <a:t>を大量に実行している。</a:t>
            </a:r>
            <a:endParaRPr lang="en-US" altLang="ja-JP" sz="2000" dirty="0" smtClean="0">
              <a:latin typeface="HGP創英角ｺﾞｼｯｸUB" panose="020B0900000000000000" pitchFamily="50" charset="-128"/>
              <a:ea typeface="HGP創英角ｺﾞｼｯｸUB" panose="020B0900000000000000" pitchFamily="50" charset="-128"/>
            </a:endParaRPr>
          </a:p>
          <a:p>
            <a:pPr>
              <a:buClr>
                <a:srgbClr val="FF0000"/>
              </a:buClr>
            </a:pPr>
            <a:r>
              <a:rPr lang="ja-JP" altLang="en-US" sz="2000" dirty="0" smtClean="0">
                <a:latin typeface="HGP創英角ｺﾞｼｯｸUB" panose="020B0900000000000000" pitchFamily="50" charset="-128"/>
                <a:ea typeface="HGP創英角ｺﾞｼｯｸUB" panose="020B0900000000000000" pitchFamily="50" charset="-128"/>
              </a:rPr>
              <a:t>　　→性能影響を受けやすい</a:t>
            </a:r>
            <a:endParaRPr kumimoji="1" lang="ja-JP" altLang="en-US" sz="2000" dirty="0">
              <a:latin typeface="HGP創英角ｺﾞｼｯｸUB" panose="020B0900000000000000" pitchFamily="50" charset="-128"/>
              <a:ea typeface="HGP創英角ｺﾞｼｯｸUB" panose="020B0900000000000000" pitchFamily="50" charset="-128"/>
            </a:endParaRPr>
          </a:p>
        </p:txBody>
      </p:sp>
      <p:sp>
        <p:nvSpPr>
          <p:cNvPr id="3" name="テキスト ボックス 2"/>
          <p:cNvSpPr txBox="1"/>
          <p:nvPr/>
        </p:nvSpPr>
        <p:spPr>
          <a:xfrm>
            <a:off x="893940" y="3255327"/>
            <a:ext cx="622286" cy="338554"/>
          </a:xfrm>
          <a:prstGeom prst="rect">
            <a:avLst/>
          </a:prstGeom>
          <a:noFill/>
        </p:spPr>
        <p:txBody>
          <a:bodyPr wrap="none" rtlCol="0">
            <a:spAutoFit/>
          </a:bodyPr>
          <a:lstStyle/>
          <a:p>
            <a:r>
              <a:rPr kumimoji="1" lang="en-US" altLang="ja-JP" sz="1600" smtClean="0">
                <a:solidFill>
                  <a:schemeClr val="bg1"/>
                </a:solidFill>
                <a:latin typeface="HGP創英角ｺﾞｼｯｸUB" panose="020B0900000000000000" pitchFamily="50" charset="-128"/>
                <a:ea typeface="HGP創英角ｺﾞｼｯｸUB" panose="020B0900000000000000" pitchFamily="50" charset="-128"/>
              </a:rPr>
              <a:t>1.00</a:t>
            </a:r>
            <a:endParaRPr kumimoji="1" lang="ja-JP" altLang="en-US" sz="160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7" name="テキスト ボックス 26"/>
          <p:cNvSpPr txBox="1"/>
          <p:nvPr/>
        </p:nvSpPr>
        <p:spPr>
          <a:xfrm>
            <a:off x="2142338" y="4178299"/>
            <a:ext cx="622286" cy="338554"/>
          </a:xfrm>
          <a:prstGeom prst="rect">
            <a:avLst/>
          </a:prstGeom>
          <a:noFill/>
        </p:spPr>
        <p:txBody>
          <a:bodyPr wrap="none" rtlCol="0">
            <a:spAutoFit/>
          </a:bodyPr>
          <a:lstStyle/>
          <a:p>
            <a:r>
              <a:rPr lang="en-US" altLang="ja-JP" sz="1600" smtClean="0">
                <a:solidFill>
                  <a:schemeClr val="bg1"/>
                </a:solidFill>
                <a:latin typeface="HGP創英角ｺﾞｼｯｸUB" panose="020B0900000000000000" pitchFamily="50" charset="-128"/>
                <a:ea typeface="HGP創英角ｺﾞｼｯｸUB" panose="020B0900000000000000" pitchFamily="50" charset="-128"/>
              </a:rPr>
              <a:t>0</a:t>
            </a:r>
            <a:r>
              <a:rPr kumimoji="1" lang="en-US" altLang="ja-JP" sz="1600" smtClean="0">
                <a:solidFill>
                  <a:schemeClr val="bg1"/>
                </a:solidFill>
                <a:latin typeface="HGP創英角ｺﾞｼｯｸUB" panose="020B0900000000000000" pitchFamily="50" charset="-128"/>
                <a:ea typeface="HGP創英角ｺﾞｼｯｸUB" panose="020B0900000000000000" pitchFamily="50" charset="-128"/>
              </a:rPr>
              <a:t>.58</a:t>
            </a:r>
            <a:endParaRPr kumimoji="1" lang="ja-JP" altLang="en-US" sz="160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8" name="テキスト ボックス 27"/>
          <p:cNvSpPr txBox="1"/>
          <p:nvPr/>
        </p:nvSpPr>
        <p:spPr>
          <a:xfrm>
            <a:off x="3402604" y="3810000"/>
            <a:ext cx="622286" cy="338554"/>
          </a:xfrm>
          <a:prstGeom prst="rect">
            <a:avLst/>
          </a:prstGeom>
          <a:noFill/>
        </p:spPr>
        <p:txBody>
          <a:bodyPr wrap="none" rtlCol="0">
            <a:spAutoFit/>
          </a:bodyPr>
          <a:lstStyle/>
          <a:p>
            <a:r>
              <a:rPr lang="en-US" altLang="ja-JP" sz="1600" smtClean="0">
                <a:solidFill>
                  <a:schemeClr val="bg1"/>
                </a:solidFill>
                <a:latin typeface="HGP創英角ｺﾞｼｯｸUB" panose="020B0900000000000000" pitchFamily="50" charset="-128"/>
                <a:ea typeface="HGP創英角ｺﾞｼｯｸUB" panose="020B0900000000000000" pitchFamily="50" charset="-128"/>
              </a:rPr>
              <a:t>0</a:t>
            </a:r>
            <a:r>
              <a:rPr kumimoji="1" lang="en-US" altLang="ja-JP" sz="1600" smtClean="0">
                <a:solidFill>
                  <a:schemeClr val="bg1"/>
                </a:solidFill>
                <a:latin typeface="HGP創英角ｺﾞｼｯｸUB" panose="020B0900000000000000" pitchFamily="50" charset="-128"/>
                <a:ea typeface="HGP創英角ｺﾞｼｯｸUB" panose="020B0900000000000000" pitchFamily="50" charset="-128"/>
              </a:rPr>
              <a:t>.74</a:t>
            </a:r>
            <a:endParaRPr kumimoji="1" lang="ja-JP" altLang="en-US" sz="160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9" name="テキスト ボックス 28"/>
          <p:cNvSpPr txBox="1"/>
          <p:nvPr/>
        </p:nvSpPr>
        <p:spPr>
          <a:xfrm>
            <a:off x="4658704" y="3753535"/>
            <a:ext cx="622286" cy="338554"/>
          </a:xfrm>
          <a:prstGeom prst="rect">
            <a:avLst/>
          </a:prstGeom>
          <a:noFill/>
        </p:spPr>
        <p:txBody>
          <a:bodyPr wrap="none" rtlCol="0">
            <a:spAutoFit/>
          </a:bodyPr>
          <a:lstStyle/>
          <a:p>
            <a:r>
              <a:rPr lang="en-US" altLang="ja-JP" sz="1600" smtClean="0">
                <a:solidFill>
                  <a:schemeClr val="bg1"/>
                </a:solidFill>
                <a:latin typeface="HGP創英角ｺﾞｼｯｸUB" panose="020B0900000000000000" pitchFamily="50" charset="-128"/>
                <a:ea typeface="HGP創英角ｺﾞｼｯｸUB" panose="020B0900000000000000" pitchFamily="50" charset="-128"/>
              </a:rPr>
              <a:t>0</a:t>
            </a:r>
            <a:r>
              <a:rPr kumimoji="1" lang="en-US" altLang="ja-JP" sz="1600" smtClean="0">
                <a:solidFill>
                  <a:schemeClr val="bg1"/>
                </a:solidFill>
                <a:latin typeface="HGP創英角ｺﾞｼｯｸUB" panose="020B0900000000000000" pitchFamily="50" charset="-128"/>
                <a:ea typeface="HGP創英角ｺﾞｼｯｸUB" panose="020B0900000000000000" pitchFamily="50" charset="-128"/>
              </a:rPr>
              <a:t>.78</a:t>
            </a:r>
            <a:endParaRPr kumimoji="1" lang="ja-JP" altLang="en-US" sz="160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6" name="円/楕円 25"/>
          <p:cNvSpPr/>
          <p:nvPr/>
        </p:nvSpPr>
        <p:spPr>
          <a:xfrm>
            <a:off x="364108" y="1176909"/>
            <a:ext cx="376682" cy="376682"/>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smtClean="0"/>
              <a:t>!</a:t>
            </a:r>
            <a:endParaRPr kumimoji="1" lang="ja-JP" altLang="en-US" sz="2400" b="1"/>
          </a:p>
        </p:txBody>
      </p:sp>
      <p:graphicFrame>
        <p:nvGraphicFramePr>
          <p:cNvPr id="6" name="グラフ 5"/>
          <p:cNvGraphicFramePr/>
          <p:nvPr>
            <p:extLst>
              <p:ext uri="{D42A27DB-BD31-4B8C-83A1-F6EECF244321}">
                <p14:modId xmlns:p14="http://schemas.microsoft.com/office/powerpoint/2010/main" val="1289285625"/>
              </p:ext>
            </p:extLst>
          </p:nvPr>
        </p:nvGraphicFramePr>
        <p:xfrm>
          <a:off x="241301" y="2411575"/>
          <a:ext cx="5442382" cy="2897710"/>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直線矢印コネクタ 6"/>
          <p:cNvCxnSpPr/>
          <p:nvPr/>
        </p:nvCxnSpPr>
        <p:spPr>
          <a:xfrm>
            <a:off x="4926579" y="2629451"/>
            <a:ext cx="0" cy="964430"/>
          </a:xfrm>
          <a:prstGeom prst="straightConnector1">
            <a:avLst/>
          </a:prstGeom>
          <a:ln w="101600">
            <a:solidFill>
              <a:srgbClr val="FF0000"/>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94" name="直線矢印コネクタ 93"/>
          <p:cNvCxnSpPr/>
          <p:nvPr/>
        </p:nvCxnSpPr>
        <p:spPr>
          <a:xfrm flipH="1" flipV="1">
            <a:off x="4684852" y="2578621"/>
            <a:ext cx="496159" cy="2"/>
          </a:xfrm>
          <a:prstGeom prst="straightConnector1">
            <a:avLst/>
          </a:prstGeom>
          <a:ln w="101600">
            <a:solidFill>
              <a:srgbClr val="FF0000"/>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03" name="直線矢印コネクタ 102"/>
          <p:cNvCxnSpPr/>
          <p:nvPr/>
        </p:nvCxnSpPr>
        <p:spPr>
          <a:xfrm>
            <a:off x="3681863" y="2598715"/>
            <a:ext cx="2433" cy="641733"/>
          </a:xfrm>
          <a:prstGeom prst="straightConnector1">
            <a:avLst/>
          </a:prstGeom>
          <a:ln w="101600">
            <a:solidFill>
              <a:srgbClr val="FF0000"/>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104" name="直線矢印コネクタ 103"/>
          <p:cNvCxnSpPr/>
          <p:nvPr/>
        </p:nvCxnSpPr>
        <p:spPr>
          <a:xfrm flipH="1" flipV="1">
            <a:off x="3447434" y="2578315"/>
            <a:ext cx="496159" cy="2"/>
          </a:xfrm>
          <a:prstGeom prst="straightConnector1">
            <a:avLst/>
          </a:prstGeom>
          <a:ln w="101600">
            <a:solidFill>
              <a:srgbClr val="FF0000"/>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2" name="直線矢印コネクタ 111"/>
          <p:cNvCxnSpPr/>
          <p:nvPr/>
        </p:nvCxnSpPr>
        <p:spPr>
          <a:xfrm>
            <a:off x="2440555" y="2590944"/>
            <a:ext cx="0" cy="536423"/>
          </a:xfrm>
          <a:prstGeom prst="straightConnector1">
            <a:avLst/>
          </a:prstGeom>
          <a:ln w="101600">
            <a:solidFill>
              <a:srgbClr val="FF0000"/>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113" name="直線矢印コネクタ 112"/>
          <p:cNvCxnSpPr/>
          <p:nvPr/>
        </p:nvCxnSpPr>
        <p:spPr>
          <a:xfrm flipH="1" flipV="1">
            <a:off x="2198827" y="2578313"/>
            <a:ext cx="496159" cy="2"/>
          </a:xfrm>
          <a:prstGeom prst="straightConnector1">
            <a:avLst/>
          </a:prstGeom>
          <a:ln w="101600">
            <a:solidFill>
              <a:srgbClr val="FF0000"/>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142338" y="2174862"/>
            <a:ext cx="1737142" cy="369332"/>
          </a:xfrm>
          <a:prstGeom prst="rect">
            <a:avLst/>
          </a:prstGeom>
        </p:spPr>
        <p:txBody>
          <a:bodyPr wrap="none">
            <a:spAutoFit/>
          </a:bodyPr>
          <a:lstStyle/>
          <a:p>
            <a:pPr algn="ctr">
              <a:defRPr sz="1800" b="1" i="0" u="none" strike="noStrike" kern="1200" baseline="0">
                <a:solidFill>
                  <a:prstClr val="black"/>
                </a:solidFill>
                <a:latin typeface="+mn-lt"/>
                <a:ea typeface="+mn-ea"/>
                <a:cs typeface="+mn-cs"/>
              </a:defRPr>
            </a:pPr>
            <a:r>
              <a:rPr lang="en-US" altLang="ja-JP" dirty="0">
                <a:latin typeface="メイリオ" panose="020B0604030504040204" pitchFamily="50" charset="-128"/>
                <a:ea typeface="メイリオ" panose="020B0604030504040204" pitchFamily="50" charset="-128"/>
              </a:rPr>
              <a:t>TPS of OLTP </a:t>
            </a:r>
            <a:endParaRPr lang="ja-JP" altLang="en-US" sz="1400" dirty="0">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1"/>
          </p:nvPr>
        </p:nvSpPr>
        <p:spPr/>
        <p:txBody>
          <a:bodyPr/>
          <a:lstStyle/>
          <a:p>
            <a:pPr>
              <a:defRPr/>
            </a:pPr>
            <a:fld id="{812ED189-0CCE-4343-8A10-1AB987F6AEA1}" type="slidenum">
              <a:rPr lang="en-US" altLang="ja-JP" smtClean="0"/>
              <a:pPr>
                <a:defRPr/>
              </a:pPr>
              <a:t>38</a:t>
            </a:fld>
            <a:endParaRPr lang="en-US" altLang="ja-JP"/>
          </a:p>
        </p:txBody>
      </p:sp>
    </p:spTree>
    <p:extLst>
      <p:ext uri="{BB962C8B-B14F-4D97-AF65-F5344CB8AC3E}">
        <p14:creationId xmlns:p14="http://schemas.microsoft.com/office/powerpoint/2010/main" val="710707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同期レプリケーションの監視</a:t>
            </a:r>
            <a:endParaRPr kumimoji="1" lang="ja-JP" altLang="en-US"/>
          </a:p>
        </p:txBody>
      </p:sp>
      <p:sp>
        <p:nvSpPr>
          <p:cNvPr id="3" name="コンテンツ プレースホルダー 2"/>
          <p:cNvSpPr>
            <a:spLocks noGrp="1"/>
          </p:cNvSpPr>
          <p:nvPr>
            <p:ph idx="1"/>
          </p:nvPr>
        </p:nvSpPr>
        <p:spPr/>
        <p:txBody>
          <a:bodyPr/>
          <a:lstStyle/>
          <a:p>
            <a:r>
              <a:rPr lang="ja-JP" altLang="en-US" smtClean="0"/>
              <a:t>同期先が全部停止するとマスタが更新不可となる。</a:t>
            </a:r>
            <a:endParaRPr lang="en-US" altLang="ja-JP" smtClean="0"/>
          </a:p>
          <a:p>
            <a:pPr lvl="1"/>
            <a:r>
              <a:rPr lang="ja-JP" altLang="en-US" smtClean="0"/>
              <a:t>更新</a:t>
            </a:r>
            <a:r>
              <a:rPr lang="ja-JP" altLang="en-US"/>
              <a:t>しようとする</a:t>
            </a:r>
            <a:r>
              <a:rPr lang="ja-JP" altLang="en-US" smtClean="0"/>
              <a:t>と処理待ちになる。</a:t>
            </a:r>
            <a:endParaRPr lang="en-US" altLang="ja-JP" smtClean="0"/>
          </a:p>
          <a:p>
            <a:pPr lvl="1"/>
            <a:r>
              <a:rPr lang="ja-JP" altLang="en-US" smtClean="0"/>
              <a:t>クライアントにエラーが返らないため発覚が遅れる。</a:t>
            </a:r>
            <a:endParaRPr lang="en-US" altLang="ja-JP" smtClean="0"/>
          </a:p>
          <a:p>
            <a:r>
              <a:rPr lang="ja-JP" altLang="en-US" smtClean="0"/>
              <a:t>同期</a:t>
            </a:r>
            <a:r>
              <a:rPr lang="ja-JP" altLang="en-US"/>
              <a:t>先</a:t>
            </a:r>
            <a:r>
              <a:rPr lang="ja-JP" altLang="en-US" smtClean="0"/>
              <a:t>が稼働していることを監視するには？</a:t>
            </a:r>
            <a:endParaRPr lang="en-US" altLang="ja-JP" smtClean="0"/>
          </a:p>
          <a:p>
            <a:pPr lvl="1"/>
            <a:r>
              <a:rPr lang="en-US" altLang="ja-JP" err="1"/>
              <a:t>pg_stat_replication</a:t>
            </a:r>
            <a:r>
              <a:rPr lang="ja-JP" altLang="en-US"/>
              <a:t>ビューの</a:t>
            </a:r>
            <a:r>
              <a:rPr lang="ja-JP" altLang="en-US" smtClean="0"/>
              <a:t>レコード数</a:t>
            </a:r>
            <a:r>
              <a:rPr lang="ja-JP" altLang="en-US"/>
              <a:t>を</a:t>
            </a:r>
            <a:r>
              <a:rPr lang="ja-JP" altLang="en-US" smtClean="0"/>
              <a:t>定期的</a:t>
            </a:r>
            <a:r>
              <a:rPr lang="ja-JP" altLang="en-US"/>
              <a:t>に</a:t>
            </a:r>
            <a:r>
              <a:rPr lang="ja-JP" altLang="en-US" smtClean="0"/>
              <a:t>確認</a:t>
            </a:r>
            <a:endParaRPr lang="en-US" altLang="ja-JP" smtClean="0"/>
          </a:p>
          <a:p>
            <a:r>
              <a:rPr lang="ja-JP" altLang="en-US"/>
              <a:t>同期先</a:t>
            </a:r>
            <a:r>
              <a:rPr lang="ja-JP" altLang="en-US" smtClean="0"/>
              <a:t>が全部停止してマスタだけになったら？</a:t>
            </a:r>
            <a:endParaRPr lang="en-US" altLang="ja-JP" smtClean="0"/>
          </a:p>
          <a:p>
            <a:pPr lvl="1"/>
            <a:r>
              <a:rPr lang="ja-JP" altLang="en-US" smtClean="0"/>
              <a:t>一時的に同期先の設定を</a:t>
            </a:r>
            <a:r>
              <a:rPr lang="en-US" altLang="ja-JP" smtClean="0"/>
              <a:t>OFF</a:t>
            </a:r>
            <a:r>
              <a:rPr lang="ja-JP" altLang="en-US" smtClean="0"/>
              <a:t>にする。</a:t>
            </a:r>
            <a:r>
              <a:rPr lang="en-US" altLang="ja-JP"/>
              <a:t/>
            </a:r>
            <a:br>
              <a:rPr lang="en-US" altLang="ja-JP"/>
            </a:br>
            <a:r>
              <a:rPr lang="en-US" altLang="ja-JP"/>
              <a:t>(</a:t>
            </a:r>
            <a:r>
              <a:rPr lang="en-US" altLang="ja-JP" err="1" smtClean="0"/>
              <a:t>synchronous_standby_names</a:t>
            </a:r>
            <a:r>
              <a:rPr lang="en-US" altLang="ja-JP" smtClean="0"/>
              <a:t>='')</a:t>
            </a:r>
          </a:p>
          <a:p>
            <a:pPr lvl="1"/>
            <a:r>
              <a:rPr lang="ja-JP" altLang="en-US" smtClean="0"/>
              <a:t>同期先のサーバを復旧する。</a:t>
            </a:r>
            <a:endParaRPr lang="en-US" altLang="ja-JP" smtClean="0"/>
          </a:p>
        </p:txBody>
      </p:sp>
      <p:sp>
        <p:nvSpPr>
          <p:cNvPr id="5" name="角丸四角形 4"/>
          <p:cNvSpPr/>
          <p:nvPr/>
        </p:nvSpPr>
        <p:spPr>
          <a:xfrm>
            <a:off x="7813964" y="488435"/>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solidFill>
                  <a:schemeClr val="bg1"/>
                </a:solidFill>
                <a:latin typeface="HG創英角ｺﾞｼｯｸUB" panose="020B0909000000000000" pitchFamily="49" charset="-128"/>
                <a:ea typeface="HG創英角ｺﾞｼｯｸUB" panose="020B0909000000000000" pitchFamily="49" charset="-128"/>
              </a:rPr>
              <a:t>デモ</a:t>
            </a:r>
          </a:p>
        </p:txBody>
      </p:sp>
      <p:sp>
        <p:nvSpPr>
          <p:cNvPr id="8" name="スライド番号プレースホルダー 7"/>
          <p:cNvSpPr>
            <a:spLocks noGrp="1"/>
          </p:cNvSpPr>
          <p:nvPr>
            <p:ph type="sldNum" sz="quarter" idx="11"/>
          </p:nvPr>
        </p:nvSpPr>
        <p:spPr/>
        <p:txBody>
          <a:bodyPr/>
          <a:lstStyle/>
          <a:p>
            <a:pPr>
              <a:defRPr/>
            </a:pPr>
            <a:fld id="{812ED189-0CCE-4343-8A10-1AB987F6AEA1}" type="slidenum">
              <a:rPr lang="en-US" altLang="ja-JP" smtClean="0"/>
              <a:pPr>
                <a:defRPr/>
              </a:pPr>
              <a:t>39</a:t>
            </a:fld>
            <a:endParaRPr lang="en-US" altLang="ja-JP"/>
          </a:p>
        </p:txBody>
      </p:sp>
    </p:spTree>
    <p:extLst>
      <p:ext uri="{BB962C8B-B14F-4D97-AF65-F5344CB8AC3E}">
        <p14:creationId xmlns:p14="http://schemas.microsoft.com/office/powerpoint/2010/main" val="8450287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レプリケーションと</a:t>
            </a:r>
            <a:r>
              <a:rPr lang="ja-JP" altLang="en-US" dirty="0"/>
              <a:t>は</a:t>
            </a:r>
            <a:endParaRPr kumimoji="1" lang="ja-JP" altLang="en-US" dirty="0"/>
          </a:p>
        </p:txBody>
      </p:sp>
      <p:sp>
        <p:nvSpPr>
          <p:cNvPr id="3" name="コンテンツ プレースホルダー 2"/>
          <p:cNvSpPr>
            <a:spLocks noGrp="1"/>
          </p:cNvSpPr>
          <p:nvPr>
            <p:ph idx="1"/>
          </p:nvPr>
        </p:nvSpPr>
        <p:spPr>
          <a:xfrm>
            <a:off x="457200" y="1152000"/>
            <a:ext cx="8382000" cy="981600"/>
          </a:xfrm>
        </p:spPr>
        <p:txBody>
          <a:bodyPr/>
          <a:lstStyle/>
          <a:p>
            <a:pPr marL="0" indent="0">
              <a:buNone/>
            </a:pPr>
            <a:r>
              <a:rPr lang="ja-JP" altLang="en-US" sz="2400" dirty="0"/>
              <a:t>複数</a:t>
            </a:r>
            <a:r>
              <a:rPr lang="ja-JP" altLang="en-US" sz="2400" dirty="0" smtClean="0"/>
              <a:t>のデータベース・サーバ間で、</a:t>
            </a:r>
            <a:r>
              <a:rPr lang="ja-JP" altLang="en-US" sz="2400" dirty="0">
                <a:solidFill>
                  <a:srgbClr val="FF0000"/>
                </a:solidFill>
              </a:rPr>
              <a:t>可用性や性能の向上</a:t>
            </a:r>
            <a:r>
              <a:rPr lang="ja-JP" altLang="en-US" sz="2400" dirty="0"/>
              <a:t>を</a:t>
            </a:r>
            <a:r>
              <a:rPr lang="ja-JP" altLang="en-US" sz="2400" dirty="0" smtClean="0"/>
              <a:t>目的</a:t>
            </a:r>
            <a:r>
              <a:rPr lang="ja-JP" altLang="en-US" sz="2400" dirty="0"/>
              <a:t>に</a:t>
            </a:r>
            <a:r>
              <a:rPr lang="ja-JP" altLang="en-US" sz="2400" dirty="0" smtClean="0"/>
              <a:t>一貫性を保ちながら内容を複製する手法を指す。</a:t>
            </a:r>
            <a:endParaRPr lang="en-US" altLang="ja-JP" sz="2400" dirty="0" smtClean="0"/>
          </a:p>
        </p:txBody>
      </p:sp>
      <p:sp>
        <p:nvSpPr>
          <p:cNvPr id="88" name="テキスト ボックス 87"/>
          <p:cNvSpPr txBox="1"/>
          <p:nvPr/>
        </p:nvSpPr>
        <p:spPr>
          <a:xfrm>
            <a:off x="435429" y="2209800"/>
            <a:ext cx="3403600" cy="400110"/>
          </a:xfrm>
          <a:prstGeom prst="rect">
            <a:avLst/>
          </a:prstGeom>
          <a:noFill/>
        </p:spPr>
        <p:txBody>
          <a:bodyPr wrap="square" rtlCol="0">
            <a:spAutoFit/>
          </a:bodyPr>
          <a:lstStyle/>
          <a:p>
            <a:pPr marL="342900" indent="-342900">
              <a:buClr>
                <a:srgbClr val="0070C0"/>
              </a:buClr>
              <a:buFont typeface="Wingdings" panose="05000000000000000000" pitchFamily="2" charset="2"/>
              <a:buChar char="l"/>
            </a:pPr>
            <a:r>
              <a:rPr kumimoji="1" lang="ja-JP" altLang="en-US" sz="2000" smtClean="0">
                <a:latin typeface="HGP創英角ｺﾞｼｯｸUB" panose="020B0900000000000000" pitchFamily="50" charset="-128"/>
                <a:ea typeface="HGP創英角ｺﾞｼｯｸUB" panose="020B0900000000000000" pitchFamily="50" charset="-128"/>
              </a:rPr>
              <a:t>冗長化による可用性向上</a:t>
            </a:r>
            <a:endParaRPr kumimoji="1" lang="en-US" altLang="ja-JP" sz="2000" smtClean="0">
              <a:latin typeface="HGP創英角ｺﾞｼｯｸUB" panose="020B0900000000000000" pitchFamily="50" charset="-128"/>
              <a:ea typeface="HGP創英角ｺﾞｼｯｸUB" panose="020B0900000000000000" pitchFamily="50" charset="-128"/>
            </a:endParaRPr>
          </a:p>
        </p:txBody>
      </p:sp>
      <p:sp>
        <p:nvSpPr>
          <p:cNvPr id="89" name="テキスト ボックス 88"/>
          <p:cNvSpPr txBox="1"/>
          <p:nvPr/>
        </p:nvSpPr>
        <p:spPr>
          <a:xfrm>
            <a:off x="4588329" y="2222375"/>
            <a:ext cx="3784600" cy="400110"/>
          </a:xfrm>
          <a:prstGeom prst="rect">
            <a:avLst/>
          </a:prstGeom>
          <a:noFill/>
        </p:spPr>
        <p:txBody>
          <a:bodyPr wrap="square" rtlCol="0">
            <a:spAutoFit/>
          </a:bodyPr>
          <a:lstStyle/>
          <a:p>
            <a:pPr marL="342900" indent="-342900">
              <a:buClr>
                <a:srgbClr val="0070C0"/>
              </a:buClr>
              <a:buFont typeface="Wingdings" panose="05000000000000000000" pitchFamily="2" charset="2"/>
              <a:buChar char="l"/>
            </a:pPr>
            <a:r>
              <a:rPr lang="ja-JP" altLang="en-US" sz="2000" smtClean="0">
                <a:latin typeface="HGP創英角ｺﾞｼｯｸUB" panose="020B0900000000000000" pitchFamily="50" charset="-128"/>
                <a:ea typeface="HGP創英角ｺﾞｼｯｸUB" panose="020B0900000000000000" pitchFamily="50" charset="-128"/>
              </a:rPr>
              <a:t>スケールアウトによる性能向上</a:t>
            </a:r>
            <a:endParaRPr kumimoji="1" lang="en-US" altLang="ja-JP" sz="2000" b="1" smtClean="0">
              <a:solidFill>
                <a:schemeClr val="accent2">
                  <a:lumMod val="60000"/>
                  <a:lumOff val="40000"/>
                </a:schemeClr>
              </a:solidFill>
              <a:latin typeface="HGP創英角ｺﾞｼｯｸUB" panose="020B0900000000000000" pitchFamily="50" charset="-128"/>
              <a:ea typeface="HGP創英角ｺﾞｼｯｸUB" panose="020B0900000000000000" pitchFamily="50" charset="-128"/>
            </a:endParaRPr>
          </a:p>
        </p:txBody>
      </p:sp>
      <p:sp>
        <p:nvSpPr>
          <p:cNvPr id="87" name="フローチャート : 磁気ディスク 86"/>
          <p:cNvSpPr/>
          <p:nvPr/>
        </p:nvSpPr>
        <p:spPr>
          <a:xfrm>
            <a:off x="1075191" y="4628879"/>
            <a:ext cx="806572" cy="496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ローチャート : 磁気ディスク 89"/>
          <p:cNvSpPr/>
          <p:nvPr/>
        </p:nvSpPr>
        <p:spPr>
          <a:xfrm>
            <a:off x="2524579" y="4628879"/>
            <a:ext cx="806572" cy="496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乗算記号 5"/>
          <p:cNvSpPr/>
          <p:nvPr/>
        </p:nvSpPr>
        <p:spPr>
          <a:xfrm>
            <a:off x="1075192" y="4509598"/>
            <a:ext cx="806571" cy="777063"/>
          </a:xfrm>
          <a:prstGeom prst="mathMultiply">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24" name="正方形/長方形 23"/>
          <p:cNvSpPr/>
          <p:nvPr/>
        </p:nvSpPr>
        <p:spPr>
          <a:xfrm>
            <a:off x="1641929" y="3513258"/>
            <a:ext cx="990600" cy="3114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更新</a:t>
            </a:r>
          </a:p>
        </p:txBody>
      </p:sp>
      <p:cxnSp>
        <p:nvCxnSpPr>
          <p:cNvPr id="25" name="直線矢印コネクタ 24"/>
          <p:cNvCxnSpPr/>
          <p:nvPr/>
        </p:nvCxnSpPr>
        <p:spPr>
          <a:xfrm flipH="1">
            <a:off x="1478477" y="3935409"/>
            <a:ext cx="403286" cy="624199"/>
          </a:xfrm>
          <a:prstGeom prst="straightConnector1">
            <a:avLst/>
          </a:prstGeom>
          <a:ln w="762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38" name="乗算記号 37"/>
          <p:cNvSpPr/>
          <p:nvPr/>
        </p:nvSpPr>
        <p:spPr>
          <a:xfrm>
            <a:off x="1508701" y="3908196"/>
            <a:ext cx="487301" cy="469473"/>
          </a:xfrm>
          <a:prstGeom prst="mathMultiply">
            <a:avLst>
              <a:gd name="adj1" fmla="val 20372"/>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cxnSp>
        <p:nvCxnSpPr>
          <p:cNvPr id="42" name="直線矢印コネクタ 41"/>
          <p:cNvCxnSpPr/>
          <p:nvPr/>
        </p:nvCxnSpPr>
        <p:spPr>
          <a:xfrm>
            <a:off x="2403039" y="3941759"/>
            <a:ext cx="422711" cy="567839"/>
          </a:xfrm>
          <a:prstGeom prst="straightConnector1">
            <a:avLst/>
          </a:prstGeom>
          <a:ln w="762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55" name="フローチャート : 磁気ディスク 54"/>
          <p:cNvSpPr/>
          <p:nvPr/>
        </p:nvSpPr>
        <p:spPr>
          <a:xfrm>
            <a:off x="5768198" y="4628879"/>
            <a:ext cx="806572" cy="496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ローチャート : 磁気ディスク 55"/>
          <p:cNvSpPr/>
          <p:nvPr/>
        </p:nvSpPr>
        <p:spPr>
          <a:xfrm>
            <a:off x="7217586" y="4628879"/>
            <a:ext cx="806572" cy="496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6334936" y="3513258"/>
            <a:ext cx="990600" cy="3114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参照</a:t>
            </a:r>
          </a:p>
        </p:txBody>
      </p:sp>
      <p:cxnSp>
        <p:nvCxnSpPr>
          <p:cNvPr id="59" name="直線矢印コネクタ 58"/>
          <p:cNvCxnSpPr/>
          <p:nvPr/>
        </p:nvCxnSpPr>
        <p:spPr>
          <a:xfrm flipH="1">
            <a:off x="6096000" y="3935409"/>
            <a:ext cx="478770" cy="577538"/>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p:cNvCxnSpPr/>
          <p:nvPr/>
        </p:nvCxnSpPr>
        <p:spPr>
          <a:xfrm>
            <a:off x="7096046" y="3941759"/>
            <a:ext cx="524826" cy="567839"/>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p:cNvCxnSpPr/>
          <p:nvPr/>
        </p:nvCxnSpPr>
        <p:spPr>
          <a:xfrm flipH="1">
            <a:off x="6373127" y="3985513"/>
            <a:ext cx="394663" cy="646715"/>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7006230" y="4006092"/>
            <a:ext cx="301171" cy="622787"/>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70" name="グループ化 69"/>
          <p:cNvGrpSpPr/>
          <p:nvPr/>
        </p:nvGrpSpPr>
        <p:grpSpPr>
          <a:xfrm>
            <a:off x="1779856" y="2743924"/>
            <a:ext cx="685800" cy="685800"/>
            <a:chOff x="-5181600" y="533400"/>
            <a:chExt cx="5715001" cy="3886200"/>
          </a:xfrm>
        </p:grpSpPr>
        <p:grpSp>
          <p:nvGrpSpPr>
            <p:cNvPr id="71" name="グループ化 31"/>
            <p:cNvGrpSpPr/>
            <p:nvPr/>
          </p:nvGrpSpPr>
          <p:grpSpPr>
            <a:xfrm>
              <a:off x="-5181600" y="533400"/>
              <a:ext cx="5715001" cy="3886200"/>
              <a:chOff x="-2746131" y="2971800"/>
              <a:chExt cx="1831731" cy="1447800"/>
            </a:xfrm>
          </p:grpSpPr>
          <p:sp>
            <p:nvSpPr>
              <p:cNvPr id="108" name="直方体 26"/>
              <p:cNvSpPr/>
              <p:nvPr/>
            </p:nvSpPr>
            <p:spPr>
              <a:xfrm>
                <a:off x="-2438400" y="2971800"/>
                <a:ext cx="1524000" cy="990600"/>
              </a:xfrm>
              <a:prstGeom prst="cube">
                <a:avLst>
                  <a:gd name="adj" fmla="val 5712"/>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直方体 108"/>
              <p:cNvSpPr/>
              <p:nvPr/>
            </p:nvSpPr>
            <p:spPr>
              <a:xfrm>
                <a:off x="-2746131" y="3962400"/>
                <a:ext cx="1782885" cy="457200"/>
              </a:xfrm>
              <a:prstGeom prst="cube">
                <a:avLst>
                  <a:gd name="adj" fmla="val 75976"/>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p:cNvSpPr/>
              <p:nvPr/>
            </p:nvSpPr>
            <p:spPr>
              <a:xfrm>
                <a:off x="-2362200" y="3124200"/>
                <a:ext cx="1295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72" name="直線コネクタ 71"/>
            <p:cNvCxnSpPr/>
            <p:nvPr/>
          </p:nvCxnSpPr>
          <p:spPr>
            <a:xfrm>
              <a:off x="-4114799" y="32766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a:off x="-4267199" y="34290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4419599" y="35814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a:off x="-4571999" y="37338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flipV="1">
              <a:off x="-4724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p:nvCxnSpPr>
          <p:spPr>
            <a:xfrm flipV="1">
              <a:off x="-4419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flipV="1">
              <a:off x="-4114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直線コネクタ 78"/>
            <p:cNvCxnSpPr/>
            <p:nvPr/>
          </p:nvCxnSpPr>
          <p:spPr>
            <a:xfrm flipV="1">
              <a:off x="-3809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flipV="1">
              <a:off x="-3505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flipV="1">
              <a:off x="-3200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V="1">
              <a:off x="-2895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flipV="1">
              <a:off x="-2590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p:nvCxnSpPr>
          <p:spPr>
            <a:xfrm flipV="1">
              <a:off x="-2285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flipV="1">
              <a:off x="-1981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直線コネクタ 97"/>
            <p:cNvCxnSpPr/>
            <p:nvPr/>
          </p:nvCxnSpPr>
          <p:spPr>
            <a:xfrm flipV="1">
              <a:off x="-1676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直線コネクタ 99"/>
            <p:cNvCxnSpPr/>
            <p:nvPr/>
          </p:nvCxnSpPr>
          <p:spPr>
            <a:xfrm flipV="1">
              <a:off x="-1371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直線コネクタ 100"/>
            <p:cNvCxnSpPr/>
            <p:nvPr/>
          </p:nvCxnSpPr>
          <p:spPr>
            <a:xfrm flipV="1">
              <a:off x="-1066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直線コネクタ 102"/>
            <p:cNvCxnSpPr/>
            <p:nvPr/>
          </p:nvCxnSpPr>
          <p:spPr>
            <a:xfrm flipV="1">
              <a:off x="-685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直線コネクタ 103"/>
            <p:cNvCxnSpPr/>
            <p:nvPr/>
          </p:nvCxnSpPr>
          <p:spPr>
            <a:xfrm>
              <a:off x="-4724399" y="3886200"/>
              <a:ext cx="4038600"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11" name="グループ化 110"/>
          <p:cNvGrpSpPr/>
          <p:nvPr/>
        </p:nvGrpSpPr>
        <p:grpSpPr>
          <a:xfrm>
            <a:off x="6480505" y="2737200"/>
            <a:ext cx="685800" cy="685800"/>
            <a:chOff x="-5181600" y="533400"/>
            <a:chExt cx="5715001" cy="3886200"/>
          </a:xfrm>
        </p:grpSpPr>
        <p:grpSp>
          <p:nvGrpSpPr>
            <p:cNvPr id="112" name="グループ化 31"/>
            <p:cNvGrpSpPr/>
            <p:nvPr/>
          </p:nvGrpSpPr>
          <p:grpSpPr>
            <a:xfrm>
              <a:off x="-5181600" y="533400"/>
              <a:ext cx="5715001" cy="3886200"/>
              <a:chOff x="-2746131" y="2971800"/>
              <a:chExt cx="1831731" cy="1447800"/>
            </a:xfrm>
          </p:grpSpPr>
          <p:sp>
            <p:nvSpPr>
              <p:cNvPr id="132" name="直方体 26"/>
              <p:cNvSpPr/>
              <p:nvPr/>
            </p:nvSpPr>
            <p:spPr>
              <a:xfrm>
                <a:off x="-2438400" y="2971800"/>
                <a:ext cx="1524000" cy="990600"/>
              </a:xfrm>
              <a:prstGeom prst="cube">
                <a:avLst>
                  <a:gd name="adj" fmla="val 5712"/>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直方体 132"/>
              <p:cNvSpPr/>
              <p:nvPr/>
            </p:nvSpPr>
            <p:spPr>
              <a:xfrm>
                <a:off x="-2746131" y="3962400"/>
                <a:ext cx="1782885" cy="457200"/>
              </a:xfrm>
              <a:prstGeom prst="cube">
                <a:avLst>
                  <a:gd name="adj" fmla="val 75976"/>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p:cNvSpPr/>
              <p:nvPr/>
            </p:nvSpPr>
            <p:spPr>
              <a:xfrm>
                <a:off x="-2362200" y="3124200"/>
                <a:ext cx="1295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13" name="直線コネクタ 112"/>
            <p:cNvCxnSpPr/>
            <p:nvPr/>
          </p:nvCxnSpPr>
          <p:spPr>
            <a:xfrm>
              <a:off x="-4114799" y="32766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直線コネクタ 113"/>
            <p:cNvCxnSpPr/>
            <p:nvPr/>
          </p:nvCxnSpPr>
          <p:spPr>
            <a:xfrm>
              <a:off x="-4267199" y="34290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直線コネクタ 114"/>
            <p:cNvCxnSpPr/>
            <p:nvPr/>
          </p:nvCxnSpPr>
          <p:spPr>
            <a:xfrm>
              <a:off x="-4419599" y="35814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a:off x="-4571999" y="37338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直線コネクタ 116"/>
            <p:cNvCxnSpPr/>
            <p:nvPr/>
          </p:nvCxnSpPr>
          <p:spPr>
            <a:xfrm flipV="1">
              <a:off x="-4724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直線コネクタ 117"/>
            <p:cNvCxnSpPr/>
            <p:nvPr/>
          </p:nvCxnSpPr>
          <p:spPr>
            <a:xfrm flipV="1">
              <a:off x="-4419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直線コネクタ 118"/>
            <p:cNvCxnSpPr/>
            <p:nvPr/>
          </p:nvCxnSpPr>
          <p:spPr>
            <a:xfrm flipV="1">
              <a:off x="-4114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直線コネクタ 119"/>
            <p:cNvCxnSpPr/>
            <p:nvPr/>
          </p:nvCxnSpPr>
          <p:spPr>
            <a:xfrm flipV="1">
              <a:off x="-3809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直線コネクタ 120"/>
            <p:cNvCxnSpPr/>
            <p:nvPr/>
          </p:nvCxnSpPr>
          <p:spPr>
            <a:xfrm flipV="1">
              <a:off x="-3505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直線コネクタ 121"/>
            <p:cNvCxnSpPr/>
            <p:nvPr/>
          </p:nvCxnSpPr>
          <p:spPr>
            <a:xfrm flipV="1">
              <a:off x="-3200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直線コネクタ 122"/>
            <p:cNvCxnSpPr/>
            <p:nvPr/>
          </p:nvCxnSpPr>
          <p:spPr>
            <a:xfrm flipV="1">
              <a:off x="-2895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直線コネクタ 123"/>
            <p:cNvCxnSpPr/>
            <p:nvPr/>
          </p:nvCxnSpPr>
          <p:spPr>
            <a:xfrm flipV="1">
              <a:off x="-2590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直線コネクタ 124"/>
            <p:cNvCxnSpPr/>
            <p:nvPr/>
          </p:nvCxnSpPr>
          <p:spPr>
            <a:xfrm flipV="1">
              <a:off x="-2285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直線コネクタ 125"/>
            <p:cNvCxnSpPr/>
            <p:nvPr/>
          </p:nvCxnSpPr>
          <p:spPr>
            <a:xfrm flipV="1">
              <a:off x="-1981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flipV="1">
              <a:off x="-1676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直線コネクタ 127"/>
            <p:cNvCxnSpPr/>
            <p:nvPr/>
          </p:nvCxnSpPr>
          <p:spPr>
            <a:xfrm flipV="1">
              <a:off x="-1371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flipV="1">
              <a:off x="-1066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flipV="1">
              <a:off x="-685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a:off x="-4724399" y="3886200"/>
              <a:ext cx="40386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35" name="角丸四角形吹き出し 134"/>
          <p:cNvSpPr/>
          <p:nvPr/>
        </p:nvSpPr>
        <p:spPr>
          <a:xfrm>
            <a:off x="573314" y="5478540"/>
            <a:ext cx="3127829" cy="878870"/>
          </a:xfrm>
          <a:prstGeom prst="wedgeRoundRectCallout">
            <a:avLst>
              <a:gd name="adj1" fmla="val 27833"/>
              <a:gd name="adj2" fmla="val -81159"/>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同一のデータを持つサーバへ接続することでサービスを継続</a:t>
            </a:r>
          </a:p>
        </p:txBody>
      </p:sp>
      <p:sp>
        <p:nvSpPr>
          <p:cNvPr id="136" name="角丸四角形吹き出し 135"/>
          <p:cNvSpPr/>
          <p:nvPr/>
        </p:nvSpPr>
        <p:spPr>
          <a:xfrm>
            <a:off x="5286922" y="5478540"/>
            <a:ext cx="3127829" cy="878870"/>
          </a:xfrm>
          <a:prstGeom prst="wedgeRoundRectCallout">
            <a:avLst>
              <a:gd name="adj1" fmla="val 28807"/>
              <a:gd name="adj2" fmla="val -79425"/>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アプリケーションの要求を</a:t>
            </a:r>
            <a:endParaRPr kumimoji="1" lang="en-US" altLang="ja-JP"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mtClean="0">
                <a:solidFill>
                  <a:schemeClr val="tx1"/>
                </a:solidFill>
                <a:latin typeface="HGP創英角ｺﾞｼｯｸUB" panose="020B0900000000000000" pitchFamily="50" charset="-128"/>
                <a:ea typeface="HGP創英角ｺﾞｼｯｸUB" panose="020B0900000000000000" pitchFamily="50" charset="-128"/>
              </a:rPr>
              <a:t>複数サーバに分散し負荷軽減</a:t>
            </a:r>
            <a:endParaRPr kumimoji="1" lang="ja-JP" altLang="en-US"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37" name="右矢印 136"/>
          <p:cNvSpPr/>
          <p:nvPr/>
        </p:nvSpPr>
        <p:spPr>
          <a:xfrm>
            <a:off x="1949000" y="4730269"/>
            <a:ext cx="542056"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138" name="右矢印 137"/>
          <p:cNvSpPr/>
          <p:nvPr/>
        </p:nvSpPr>
        <p:spPr>
          <a:xfrm>
            <a:off x="6624249" y="4730268"/>
            <a:ext cx="542056"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8" name="スライド番号プレースホルダー 7"/>
          <p:cNvSpPr>
            <a:spLocks noGrp="1"/>
          </p:cNvSpPr>
          <p:nvPr>
            <p:ph type="sldNum" sz="quarter" idx="11"/>
          </p:nvPr>
        </p:nvSpPr>
        <p:spPr/>
        <p:txBody>
          <a:bodyPr/>
          <a:lstStyle/>
          <a:p>
            <a:pPr>
              <a:defRPr/>
            </a:pPr>
            <a:fld id="{812ED189-0CCE-4343-8A10-1AB987F6AEA1}" type="slidenum">
              <a:rPr lang="en-US" altLang="ja-JP" smtClean="0"/>
              <a:pPr>
                <a:defRPr/>
              </a:pPr>
              <a:t>4</a:t>
            </a:fld>
            <a:endParaRPr lang="en-US" altLang="ja-JP"/>
          </a:p>
        </p:txBody>
      </p:sp>
    </p:spTree>
    <p:extLst>
      <p:ext uri="{BB962C8B-B14F-4D97-AF65-F5344CB8AC3E}">
        <p14:creationId xmlns:p14="http://schemas.microsoft.com/office/powerpoint/2010/main" val="33588003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レプリケーションスロット</a:t>
            </a:r>
            <a:endParaRPr kumimoji="1" lang="ja-JP" altLang="en-US"/>
          </a:p>
        </p:txBody>
      </p:sp>
      <p:sp>
        <p:nvSpPr>
          <p:cNvPr id="259" name="正方形/長方形 258"/>
          <p:cNvSpPr/>
          <p:nvPr/>
        </p:nvSpPr>
        <p:spPr>
          <a:xfrm>
            <a:off x="711200" y="2207279"/>
            <a:ext cx="3498850" cy="3120372"/>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60" name="フローチャート : 磁気ディスク 259"/>
          <p:cNvSpPr/>
          <p:nvPr/>
        </p:nvSpPr>
        <p:spPr>
          <a:xfrm>
            <a:off x="988171" y="2545966"/>
            <a:ext cx="937722" cy="577223"/>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61" name="正方形/長方形 260"/>
          <p:cNvSpPr/>
          <p:nvPr/>
        </p:nvSpPr>
        <p:spPr>
          <a:xfrm>
            <a:off x="5732669" y="2207279"/>
            <a:ext cx="2828180" cy="3120372"/>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62" name="フローチャート : 磁気ディスク 261"/>
          <p:cNvSpPr/>
          <p:nvPr/>
        </p:nvSpPr>
        <p:spPr>
          <a:xfrm>
            <a:off x="5903342" y="2545965"/>
            <a:ext cx="937722" cy="577223"/>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70" name="フローチャート : 内部記憶 269"/>
          <p:cNvSpPr/>
          <p:nvPr/>
        </p:nvSpPr>
        <p:spPr>
          <a:xfrm>
            <a:off x="843190"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⑥</a:t>
            </a:r>
          </a:p>
        </p:txBody>
      </p:sp>
      <p:sp>
        <p:nvSpPr>
          <p:cNvPr id="268" name="フローチャート : 内部記憶 267"/>
          <p:cNvSpPr/>
          <p:nvPr/>
        </p:nvSpPr>
        <p:spPr>
          <a:xfrm>
            <a:off x="5903342"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⑤</a:t>
            </a:r>
          </a:p>
        </p:txBody>
      </p:sp>
      <p:sp>
        <p:nvSpPr>
          <p:cNvPr id="269" name="フローチャート : 内部記憶 268"/>
          <p:cNvSpPr/>
          <p:nvPr/>
        </p:nvSpPr>
        <p:spPr>
          <a:xfrm>
            <a:off x="6761395"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⑥</a:t>
            </a:r>
          </a:p>
        </p:txBody>
      </p:sp>
      <p:sp>
        <p:nvSpPr>
          <p:cNvPr id="281" name="フローチャート : 内部記憶 280"/>
          <p:cNvSpPr/>
          <p:nvPr/>
        </p:nvSpPr>
        <p:spPr>
          <a:xfrm>
            <a:off x="7615620" y="3594552"/>
            <a:ext cx="778383" cy="1056376"/>
          </a:xfrm>
          <a:prstGeom prst="flowChartInternalStorage">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82" name="コンテンツ プレースホルダー 2"/>
          <p:cNvSpPr txBox="1">
            <a:spLocks/>
          </p:cNvSpPr>
          <p:nvPr/>
        </p:nvSpPr>
        <p:spPr bwMode="auto">
          <a:xfrm>
            <a:off x="457200" y="1152000"/>
            <a:ext cx="8103649" cy="968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4">
                  <a:lumMod val="50000"/>
                </a:schemeClr>
              </a:buClr>
              <a:buSzPct val="75000"/>
              <a:buFont typeface="Wingdings" pitchFamily="2" charset="2"/>
              <a:buChar char="n"/>
              <a:defRPr kumimoji="1" sz="2800">
                <a:solidFill>
                  <a:schemeClr val="tx1"/>
                </a:solidFill>
                <a:latin typeface="HGP創英角ｺﾞｼｯｸUB" pitchFamily="50" charset="-128"/>
                <a:ea typeface="HGP創英角ｺﾞｼｯｸUB" pitchFamily="50" charset="-128"/>
                <a:cs typeface="+mn-cs"/>
              </a:defRPr>
            </a:lvl1pPr>
            <a:lvl2pPr marL="742950" indent="-285750" algn="l" rtl="0" eaLnBrk="0" fontAlgn="base" hangingPunct="0">
              <a:spcBef>
                <a:spcPct val="20000"/>
              </a:spcBef>
              <a:spcAft>
                <a:spcPct val="0"/>
              </a:spcAft>
              <a:buClr>
                <a:schemeClr val="accent4">
                  <a:lumMod val="60000"/>
                  <a:lumOff val="40000"/>
                </a:schemeClr>
              </a:buClr>
              <a:buSzPct val="80000"/>
              <a:buFont typeface="Wingdings" pitchFamily="2" charset="2"/>
              <a:buChar char="¨"/>
              <a:defRPr kumimoji="1" sz="2400">
                <a:solidFill>
                  <a:schemeClr val="tx1"/>
                </a:solidFill>
                <a:latin typeface="HGP創英角ｺﾞｼｯｸUB" pitchFamily="50" charset="-128"/>
                <a:ea typeface="HGP創英角ｺﾞｼｯｸUB" pitchFamily="50" charset="-128"/>
              </a:defRPr>
            </a:lvl2pPr>
            <a:lvl3pPr marL="1143000" indent="-228600" algn="l" rtl="0" eaLnBrk="0" fontAlgn="base" hangingPunct="0">
              <a:spcBef>
                <a:spcPct val="20000"/>
              </a:spcBef>
              <a:spcAft>
                <a:spcPct val="0"/>
              </a:spcAft>
              <a:buClr>
                <a:schemeClr val="accent4">
                  <a:lumMod val="50000"/>
                </a:schemeClr>
              </a:buClr>
              <a:buSzPct val="65000"/>
              <a:buFont typeface="Wingdings" pitchFamily="2" charset="2"/>
              <a:buChar char="n"/>
              <a:defRPr kumimoji="1" sz="2000">
                <a:solidFill>
                  <a:schemeClr val="tx1"/>
                </a:solidFill>
                <a:latin typeface="HGP創英角ｺﾞｼｯｸUB" pitchFamily="50" charset="-128"/>
                <a:ea typeface="HGP創英角ｺﾞｼｯｸUB" pitchFamily="50" charset="-128"/>
              </a:defRPr>
            </a:lvl3pPr>
            <a:lvl4pPr marL="1600200" indent="-228600" algn="l" rtl="0" eaLnBrk="0" fontAlgn="base" hangingPunct="0">
              <a:spcBef>
                <a:spcPct val="20000"/>
              </a:spcBef>
              <a:spcAft>
                <a:spcPct val="0"/>
              </a:spcAft>
              <a:buClr>
                <a:schemeClr val="accent4">
                  <a:lumMod val="60000"/>
                  <a:lumOff val="40000"/>
                </a:schemeClr>
              </a:buClr>
              <a:buSzPct val="70000"/>
              <a:buFont typeface="Wingdings" pitchFamily="2" charset="2"/>
              <a:buChar char="¨"/>
              <a:defRPr kumimoji="1" sz="1800">
                <a:solidFill>
                  <a:schemeClr val="tx1"/>
                </a:solidFill>
                <a:latin typeface="HGP創英角ｺﾞｼｯｸUB" pitchFamily="50" charset="-128"/>
                <a:ea typeface="HGP創英角ｺﾞｼｯｸUB" pitchFamily="50" charset="-128"/>
              </a:defRPr>
            </a:lvl4pPr>
            <a:lvl5pPr marL="2057400" indent="-228600" algn="l" rtl="0" eaLnBrk="0" fontAlgn="base" hangingPunct="0">
              <a:spcBef>
                <a:spcPct val="20000"/>
              </a:spcBef>
              <a:spcAft>
                <a:spcPct val="0"/>
              </a:spcAft>
              <a:buClr>
                <a:schemeClr val="accent4">
                  <a:lumMod val="50000"/>
                </a:schemeClr>
              </a:buClr>
              <a:buFont typeface="Wingdings" pitchFamily="2" charset="2"/>
              <a:buChar char="§"/>
              <a:defRPr kumimoji="1" sz="1800">
                <a:solidFill>
                  <a:schemeClr val="tx1"/>
                </a:solidFill>
                <a:latin typeface="HGP創英角ｺﾞｼｯｸUB" pitchFamily="50" charset="-128"/>
                <a:ea typeface="HGP創英角ｺﾞｼｯｸUB" pitchFamily="50" charset="-128"/>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a:buFont typeface="Wingdings" pitchFamily="2" charset="2"/>
              <a:buNone/>
            </a:pPr>
            <a:r>
              <a:rPr lang="ja-JP" altLang="en-US" sz="2400" kern="0" smtClean="0"/>
              <a:t>マスタ側でスレーブ</a:t>
            </a:r>
            <a:r>
              <a:rPr lang="ja-JP" altLang="en-US" sz="2400" kern="0"/>
              <a:t>に</a:t>
            </a:r>
            <a:r>
              <a:rPr lang="ja-JP" altLang="en-US" sz="2400" kern="0" smtClean="0"/>
              <a:t>未送信の</a:t>
            </a:r>
            <a:r>
              <a:rPr lang="en-US" altLang="ja-JP" sz="2400" kern="0" smtClean="0"/>
              <a:t>WAL</a:t>
            </a:r>
            <a:r>
              <a:rPr lang="ja-JP" altLang="en-US" sz="2400" kern="0" smtClean="0"/>
              <a:t>を把握、保持することで、</a:t>
            </a:r>
            <a:endParaRPr lang="en-US" altLang="ja-JP" sz="2400" kern="0" smtClean="0"/>
          </a:p>
          <a:p>
            <a:pPr marL="0" indent="0">
              <a:buFont typeface="Wingdings" pitchFamily="2" charset="2"/>
              <a:buNone/>
            </a:pPr>
            <a:r>
              <a:rPr lang="ja-JP" altLang="en-US" sz="2400" kern="0"/>
              <a:t>スレーブ</a:t>
            </a:r>
            <a:r>
              <a:rPr lang="ja-JP" altLang="en-US" sz="2400" kern="0" smtClean="0"/>
              <a:t>に必要な</a:t>
            </a:r>
            <a:r>
              <a:rPr lang="en-US" altLang="ja-JP" sz="2400" kern="0" smtClean="0"/>
              <a:t>WAL</a:t>
            </a:r>
            <a:r>
              <a:rPr lang="ja-JP" altLang="en-US" sz="2400" kern="0" smtClean="0"/>
              <a:t>が循環によって消失することを防止する。</a:t>
            </a:r>
            <a:endParaRPr lang="ja-JP" altLang="en-US" sz="2400" kern="0"/>
          </a:p>
        </p:txBody>
      </p:sp>
      <p:sp>
        <p:nvSpPr>
          <p:cNvPr id="298" name="テキスト ボックス 297"/>
          <p:cNvSpPr txBox="1"/>
          <p:nvPr/>
        </p:nvSpPr>
        <p:spPr>
          <a:xfrm>
            <a:off x="1920308" y="2448601"/>
            <a:ext cx="2210365" cy="338554"/>
          </a:xfrm>
          <a:prstGeom prst="rect">
            <a:avLst/>
          </a:prstGeom>
          <a:noFill/>
        </p:spPr>
        <p:txBody>
          <a:bodyPr wrap="square" rtlCol="0">
            <a:spAutoFit/>
          </a:bodyPr>
          <a:lstStyle/>
          <a:p>
            <a:pPr algn="ctr"/>
            <a:r>
              <a:rPr kumimoji="1" lang="ja-JP" altLang="en-US" sz="1600" smtClean="0">
                <a:latin typeface="HGP創英角ｺﾞｼｯｸUB" panose="020B0900000000000000" pitchFamily="50" charset="-128"/>
                <a:ea typeface="HGP創英角ｺﾞｼｯｸUB" panose="020B0900000000000000" pitchFamily="50" charset="-128"/>
              </a:rPr>
              <a:t>レプリケーションスロット</a:t>
            </a:r>
            <a:endParaRPr kumimoji="1" lang="ja-JP" altLang="en-US" sz="1600">
              <a:latin typeface="HGP創英角ｺﾞｼｯｸUB" panose="020B0900000000000000" pitchFamily="50" charset="-128"/>
              <a:ea typeface="HGP創英角ｺﾞｼｯｸUB" panose="020B0900000000000000" pitchFamily="50" charset="-128"/>
            </a:endParaRPr>
          </a:p>
        </p:txBody>
      </p:sp>
      <p:sp>
        <p:nvSpPr>
          <p:cNvPr id="301" name="角丸四角形 300"/>
          <p:cNvSpPr/>
          <p:nvPr/>
        </p:nvSpPr>
        <p:spPr>
          <a:xfrm>
            <a:off x="5903342" y="4888746"/>
            <a:ext cx="1350018" cy="309363"/>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 receiver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27" name="直線矢印コネクタ 26"/>
          <p:cNvCxnSpPr/>
          <p:nvPr/>
        </p:nvCxnSpPr>
        <p:spPr>
          <a:xfrm flipV="1">
            <a:off x="3093467" y="5043427"/>
            <a:ext cx="2560573" cy="6350"/>
          </a:xfrm>
          <a:prstGeom prst="straightConnector1">
            <a:avLst/>
          </a:prstGeom>
          <a:ln w="152400">
            <a:solidFill>
              <a:srgbClr val="CC99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303" name="直線矢印コネクタ 302"/>
          <p:cNvCxnSpPr/>
          <p:nvPr/>
        </p:nvCxnSpPr>
        <p:spPr>
          <a:xfrm flipH="1">
            <a:off x="3030833" y="5049777"/>
            <a:ext cx="1812" cy="111103"/>
          </a:xfrm>
          <a:prstGeom prst="straightConnector1">
            <a:avLst/>
          </a:prstGeom>
          <a:ln w="152400">
            <a:solidFill>
              <a:srgbClr val="CC9900"/>
            </a:solidFill>
            <a:tailEnd type="none" w="sm" len="sm"/>
          </a:ln>
        </p:spPr>
        <p:style>
          <a:lnRef idx="1">
            <a:schemeClr val="accent1"/>
          </a:lnRef>
          <a:fillRef idx="0">
            <a:schemeClr val="accent1"/>
          </a:fillRef>
          <a:effectRef idx="0">
            <a:schemeClr val="accent1"/>
          </a:effectRef>
          <a:fontRef idx="minor">
            <a:schemeClr val="tx1"/>
          </a:fontRef>
        </p:style>
      </p:cxnSp>
      <p:sp>
        <p:nvSpPr>
          <p:cNvPr id="273" name="角丸四角形 272"/>
          <p:cNvSpPr/>
          <p:nvPr/>
        </p:nvSpPr>
        <p:spPr>
          <a:xfrm>
            <a:off x="1701801" y="3493068"/>
            <a:ext cx="2235200" cy="1248009"/>
          </a:xfrm>
          <a:prstGeom prst="roundRect">
            <a:avLst>
              <a:gd name="adj" fmla="val 0"/>
            </a:avLst>
          </a:prstGeom>
          <a:noFill/>
          <a:ln w="101600">
            <a:solidFill>
              <a:srgbClr val="CC990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271" name="フローチャート : 内部記憶 270"/>
          <p:cNvSpPr/>
          <p:nvPr/>
        </p:nvSpPr>
        <p:spPr>
          <a:xfrm>
            <a:off x="1846223"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⑦</a:t>
            </a:r>
          </a:p>
        </p:txBody>
      </p:sp>
      <p:sp>
        <p:nvSpPr>
          <p:cNvPr id="276" name="フローチャート : 内部記憶 275"/>
          <p:cNvSpPr/>
          <p:nvPr/>
        </p:nvSpPr>
        <p:spPr>
          <a:xfrm>
            <a:off x="2704276"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⑧</a:t>
            </a:r>
            <a:endParaRPr kumimoji="1" lang="en-US" altLang="ja-JP"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77" name="テキスト ボックス 276"/>
          <p:cNvSpPr txBox="1"/>
          <p:nvPr/>
        </p:nvSpPr>
        <p:spPr>
          <a:xfrm>
            <a:off x="3457761" y="3938075"/>
            <a:ext cx="415498" cy="369332"/>
          </a:xfrm>
          <a:prstGeom prst="rect">
            <a:avLst/>
          </a:prstGeom>
          <a:noFill/>
        </p:spPr>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304" name="テキスト ボックス 303"/>
          <p:cNvSpPr txBox="1"/>
          <p:nvPr/>
        </p:nvSpPr>
        <p:spPr>
          <a:xfrm>
            <a:off x="4366133" y="4450873"/>
            <a:ext cx="1172116" cy="400110"/>
          </a:xfrm>
          <a:prstGeom prst="rect">
            <a:avLst/>
          </a:prstGeom>
          <a:noFill/>
        </p:spPr>
        <p:txBody>
          <a:bodyPr wrap="none" rtlCol="0">
            <a:spAutoFit/>
          </a:bodyPr>
          <a:lstStyle/>
          <a:p>
            <a:r>
              <a:rPr kumimoji="1" lang="en-US" altLang="ja-JP" sz="2000" smtClean="0">
                <a:latin typeface="HGP創英角ｺﾞｼｯｸUB" panose="020B0900000000000000" pitchFamily="50" charset="-128"/>
                <a:ea typeface="HGP創英角ｺﾞｼｯｸUB" panose="020B0900000000000000" pitchFamily="50" charset="-128"/>
              </a:rPr>
              <a:t>WAL</a:t>
            </a:r>
            <a:r>
              <a:rPr lang="ja-JP" altLang="en-US" sz="2000">
                <a:latin typeface="HGP創英角ｺﾞｼｯｸUB" panose="020B0900000000000000" pitchFamily="50" charset="-128"/>
                <a:ea typeface="HGP創英角ｺﾞｼｯｸUB" panose="020B0900000000000000" pitchFamily="50" charset="-128"/>
              </a:rPr>
              <a:t>送信</a:t>
            </a:r>
            <a:endParaRPr kumimoji="1" lang="ja-JP" altLang="en-US" sz="2000">
              <a:latin typeface="HGP創英角ｺﾞｼｯｸUB" panose="020B0900000000000000" pitchFamily="50" charset="-128"/>
              <a:ea typeface="HGP創英角ｺﾞｼｯｸUB" panose="020B0900000000000000" pitchFamily="50" charset="-128"/>
            </a:endParaRPr>
          </a:p>
        </p:txBody>
      </p:sp>
      <p:cxnSp>
        <p:nvCxnSpPr>
          <p:cNvPr id="28" name="直線矢印コネクタ 27"/>
          <p:cNvCxnSpPr/>
          <p:nvPr/>
        </p:nvCxnSpPr>
        <p:spPr>
          <a:xfrm flipV="1">
            <a:off x="3026011" y="4715382"/>
            <a:ext cx="6634" cy="335030"/>
          </a:xfrm>
          <a:prstGeom prst="straightConnector1">
            <a:avLst/>
          </a:prstGeom>
          <a:ln w="152400">
            <a:solidFill>
              <a:srgbClr val="CC9900"/>
            </a:solidFill>
            <a:tailEnd type="none" w="sm" len="sm"/>
          </a:ln>
        </p:spPr>
        <p:style>
          <a:lnRef idx="1">
            <a:schemeClr val="accent1"/>
          </a:lnRef>
          <a:fillRef idx="0">
            <a:schemeClr val="accent1"/>
          </a:fillRef>
          <a:effectRef idx="0">
            <a:schemeClr val="accent1"/>
          </a:effectRef>
          <a:fontRef idx="minor">
            <a:schemeClr val="tx1"/>
          </a:fontRef>
        </p:style>
      </p:cxnSp>
      <p:sp>
        <p:nvSpPr>
          <p:cNvPr id="300" name="角丸四角形 299"/>
          <p:cNvSpPr/>
          <p:nvPr/>
        </p:nvSpPr>
        <p:spPr>
          <a:xfrm>
            <a:off x="2393127" y="4888746"/>
            <a:ext cx="1272383" cy="309363"/>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 sender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32" name="直線矢印コネクタ 31"/>
          <p:cNvCxnSpPr/>
          <p:nvPr/>
        </p:nvCxnSpPr>
        <p:spPr>
          <a:xfrm flipV="1">
            <a:off x="3026011" y="2888984"/>
            <a:ext cx="3307" cy="631963"/>
          </a:xfrm>
          <a:prstGeom prst="straightConnector1">
            <a:avLst/>
          </a:prstGeom>
          <a:ln w="152400">
            <a:solidFill>
              <a:srgbClr val="CC9900"/>
            </a:solidFill>
            <a:tailEnd type="none" w="sm" len="sm"/>
          </a:ln>
        </p:spPr>
        <p:style>
          <a:lnRef idx="1">
            <a:schemeClr val="accent1"/>
          </a:lnRef>
          <a:fillRef idx="0">
            <a:schemeClr val="accent1"/>
          </a:fillRef>
          <a:effectRef idx="0">
            <a:schemeClr val="accent1"/>
          </a:effectRef>
          <a:fontRef idx="minor">
            <a:schemeClr val="tx1"/>
          </a:fontRef>
        </p:style>
      </p:cxnSp>
      <p:grpSp>
        <p:nvGrpSpPr>
          <p:cNvPr id="6" name="グループ化 5"/>
          <p:cNvGrpSpPr/>
          <p:nvPr/>
        </p:nvGrpSpPr>
        <p:grpSpPr>
          <a:xfrm>
            <a:off x="2796541" y="2769098"/>
            <a:ext cx="465595" cy="611541"/>
            <a:chOff x="-1088573" y="2285077"/>
            <a:chExt cx="957944" cy="1258223"/>
          </a:xfrm>
        </p:grpSpPr>
        <p:sp>
          <p:nvSpPr>
            <p:cNvPr id="3" name="フローチャート : 書類 2"/>
            <p:cNvSpPr/>
            <p:nvPr/>
          </p:nvSpPr>
          <p:spPr>
            <a:xfrm>
              <a:off x="-1088573" y="2285077"/>
              <a:ext cx="957944" cy="1258223"/>
            </a:xfrm>
            <a:prstGeom prst="flowChartDocument">
              <a:avLst/>
            </a:prstGeom>
            <a:solidFill>
              <a:srgbClr val="FFFF99"/>
            </a:solidFill>
            <a:ln w="317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mtClean="0">
                <a:solidFill>
                  <a:schemeClr val="tx1"/>
                </a:solidFill>
              </a:endParaRPr>
            </a:p>
          </p:txBody>
        </p:sp>
        <p:sp>
          <p:nvSpPr>
            <p:cNvPr id="5" name="正方形/長方形 4"/>
            <p:cNvSpPr/>
            <p:nvPr/>
          </p:nvSpPr>
          <p:spPr>
            <a:xfrm>
              <a:off x="-1021444" y="2348150"/>
              <a:ext cx="837294" cy="906709"/>
            </a:xfrm>
            <a:prstGeom prst="rect">
              <a:avLst/>
            </a:prstGeom>
            <a:pattFill prst="ltHorz">
              <a:fgClr>
                <a:schemeClr val="tx1"/>
              </a:fgClr>
              <a:bgClr>
                <a:srgbClr val="FFFF99"/>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grpSp>
      <p:sp>
        <p:nvSpPr>
          <p:cNvPr id="37" name="角丸四角形吹き出し 36"/>
          <p:cNvSpPr/>
          <p:nvPr/>
        </p:nvSpPr>
        <p:spPr>
          <a:xfrm>
            <a:off x="121669" y="5471887"/>
            <a:ext cx="5532371" cy="851092"/>
          </a:xfrm>
          <a:prstGeom prst="wedgeRoundRectCallout">
            <a:avLst>
              <a:gd name="adj1" fmla="val -17324"/>
              <a:gd name="adj2" fmla="val -129422"/>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mtClean="0">
                <a:solidFill>
                  <a:schemeClr val="tx1"/>
                </a:solidFill>
                <a:latin typeface="HGP創英角ｺﾞｼｯｸUB" panose="020B0900000000000000" pitchFamily="50" charset="-128"/>
                <a:ea typeface="HGP創英角ｺﾞｼｯｸUB" panose="020B0900000000000000" pitchFamily="50" charset="-128"/>
              </a:rPr>
              <a:t>WAL</a:t>
            </a:r>
            <a:r>
              <a:rPr lang="ja-JP" altLang="en-US" smtClean="0">
                <a:solidFill>
                  <a:schemeClr val="tx1"/>
                </a:solidFill>
                <a:latin typeface="HGP創英角ｺﾞｼｯｸUB" panose="020B0900000000000000" pitchFamily="50" charset="-128"/>
                <a:ea typeface="HGP創英角ｺﾞｼｯｸUB" panose="020B0900000000000000" pitchFamily="50" charset="-128"/>
              </a:rPr>
              <a:t>ファイル⑦、⑧はスレーブに送信していないので、</a:t>
            </a:r>
            <a:endParaRPr lang="en-US" altLang="ja-JP"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mtClean="0">
                <a:solidFill>
                  <a:schemeClr val="tx1"/>
                </a:solidFill>
                <a:latin typeface="HGP創英角ｺﾞｼｯｸUB" panose="020B0900000000000000" pitchFamily="50" charset="-128"/>
                <a:ea typeface="HGP創英角ｺﾞｼｯｸUB" panose="020B0900000000000000" pitchFamily="50" charset="-128"/>
              </a:rPr>
              <a:t>まだ消さないでおこう。</a:t>
            </a:r>
            <a:endParaRPr lang="ja-JP" altLang="en-US">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 name="スライド番号プレースホルダー 8"/>
          <p:cNvSpPr>
            <a:spLocks noGrp="1"/>
          </p:cNvSpPr>
          <p:nvPr>
            <p:ph type="sldNum" sz="quarter" idx="11"/>
          </p:nvPr>
        </p:nvSpPr>
        <p:spPr/>
        <p:txBody>
          <a:bodyPr/>
          <a:lstStyle/>
          <a:p>
            <a:pPr>
              <a:defRPr/>
            </a:pPr>
            <a:fld id="{812ED189-0CCE-4343-8A10-1AB987F6AEA1}" type="slidenum">
              <a:rPr lang="en-US" altLang="ja-JP" smtClean="0"/>
              <a:pPr>
                <a:defRPr/>
              </a:pPr>
              <a:t>40</a:t>
            </a:fld>
            <a:endParaRPr lang="en-US" altLang="ja-JP"/>
          </a:p>
        </p:txBody>
      </p:sp>
    </p:spTree>
    <p:extLst>
      <p:ext uri="{BB962C8B-B14F-4D97-AF65-F5344CB8AC3E}">
        <p14:creationId xmlns:p14="http://schemas.microsoft.com/office/powerpoint/2010/main" val="41092526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レプリケーションスロットの注意点</a:t>
            </a:r>
            <a:endParaRPr kumimoji="1" lang="ja-JP" altLang="en-US"/>
          </a:p>
        </p:txBody>
      </p:sp>
      <p:sp>
        <p:nvSpPr>
          <p:cNvPr id="25" name="コンテンツ プレースホルダー 2"/>
          <p:cNvSpPr>
            <a:spLocks noGrp="1"/>
          </p:cNvSpPr>
          <p:nvPr>
            <p:ph idx="1"/>
          </p:nvPr>
        </p:nvSpPr>
        <p:spPr>
          <a:xfrm>
            <a:off x="812800" y="1152000"/>
            <a:ext cx="7581900" cy="981600"/>
          </a:xfrm>
        </p:spPr>
        <p:txBody>
          <a:bodyPr/>
          <a:lstStyle/>
          <a:p>
            <a:pPr marL="0" indent="0">
              <a:buNone/>
            </a:pPr>
            <a:r>
              <a:rPr kumimoji="1" lang="ja-JP" altLang="en-US" sz="2400" smtClean="0"/>
              <a:t>スイッチバックで正常にマスタ</a:t>
            </a:r>
            <a:r>
              <a:rPr kumimoji="1" lang="en-US" altLang="ja-JP" sz="2400" smtClean="0"/>
              <a:t>/</a:t>
            </a:r>
            <a:r>
              <a:rPr kumimoji="1" lang="ja-JP" altLang="en-US" sz="2400" smtClean="0"/>
              <a:t>スレーブを切り替えた際に、新スレーブに旧マスタ時代のスロットが残る。</a:t>
            </a:r>
            <a:endParaRPr kumimoji="1" lang="en-US" altLang="ja-JP" sz="2400" smtClean="0"/>
          </a:p>
        </p:txBody>
      </p:sp>
      <p:sp>
        <p:nvSpPr>
          <p:cNvPr id="56" name="正方形/長方形 55"/>
          <p:cNvSpPr/>
          <p:nvPr/>
        </p:nvSpPr>
        <p:spPr>
          <a:xfrm>
            <a:off x="711200" y="2207279"/>
            <a:ext cx="3498850" cy="3120372"/>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新スレーブ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7" name="フローチャート : 磁気ディスク 56"/>
          <p:cNvSpPr/>
          <p:nvPr/>
        </p:nvSpPr>
        <p:spPr>
          <a:xfrm>
            <a:off x="988171" y="2545966"/>
            <a:ext cx="937722" cy="577223"/>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8" name="正方形/長方形 57"/>
          <p:cNvSpPr/>
          <p:nvPr/>
        </p:nvSpPr>
        <p:spPr>
          <a:xfrm>
            <a:off x="5732669" y="2207279"/>
            <a:ext cx="2828180" cy="3120372"/>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新マスタ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9" name="フローチャート : 磁気ディスク 58"/>
          <p:cNvSpPr/>
          <p:nvPr/>
        </p:nvSpPr>
        <p:spPr>
          <a:xfrm>
            <a:off x="5903342" y="2545965"/>
            <a:ext cx="937722" cy="577223"/>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0" name="フローチャート : 内部記憶 59"/>
          <p:cNvSpPr/>
          <p:nvPr/>
        </p:nvSpPr>
        <p:spPr>
          <a:xfrm>
            <a:off x="982890"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①</a:t>
            </a:r>
          </a:p>
        </p:txBody>
      </p:sp>
      <p:sp>
        <p:nvSpPr>
          <p:cNvPr id="61" name="フローチャート : 内部記憶 60"/>
          <p:cNvSpPr/>
          <p:nvPr/>
        </p:nvSpPr>
        <p:spPr>
          <a:xfrm>
            <a:off x="5903342"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②</a:t>
            </a:r>
          </a:p>
        </p:txBody>
      </p:sp>
      <p:sp>
        <p:nvSpPr>
          <p:cNvPr id="62" name="フローチャート : 内部記憶 61"/>
          <p:cNvSpPr/>
          <p:nvPr/>
        </p:nvSpPr>
        <p:spPr>
          <a:xfrm>
            <a:off x="6761395"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③</a:t>
            </a:r>
          </a:p>
        </p:txBody>
      </p:sp>
      <p:sp>
        <p:nvSpPr>
          <p:cNvPr id="64" name="角丸四角形吹き出し 63"/>
          <p:cNvSpPr/>
          <p:nvPr/>
        </p:nvSpPr>
        <p:spPr>
          <a:xfrm>
            <a:off x="670200" y="5581822"/>
            <a:ext cx="5062469" cy="901035"/>
          </a:xfrm>
          <a:prstGeom prst="wedgeRoundRectCallout">
            <a:avLst>
              <a:gd name="adj1" fmla="val -35080"/>
              <a:gd name="adj2" fmla="val -112942"/>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solidFill>
                  <a:schemeClr val="tx1"/>
                </a:solidFill>
                <a:latin typeface="HGP創英角ｺﾞｼｯｸUB" panose="020B0900000000000000" pitchFamily="50" charset="-128"/>
                <a:ea typeface="HGP創英角ｺﾞｼｯｸUB" panose="020B0900000000000000" pitchFamily="50" charset="-128"/>
              </a:rPr>
              <a:t>送信</a:t>
            </a:r>
            <a:r>
              <a:rPr lang="ja-JP" altLang="en-US" smtClean="0">
                <a:solidFill>
                  <a:schemeClr val="tx1"/>
                </a:solidFill>
                <a:latin typeface="HGP創英角ｺﾞｼｯｸUB" panose="020B0900000000000000" pitchFamily="50" charset="-128"/>
                <a:ea typeface="HGP創英角ｺﾞｼｯｸUB" panose="020B0900000000000000" pitchFamily="50" charset="-128"/>
              </a:rPr>
              <a:t>先</a:t>
            </a:r>
            <a:r>
              <a:rPr lang="ja-JP" altLang="en-US">
                <a:solidFill>
                  <a:schemeClr val="tx1"/>
                </a:solidFill>
                <a:latin typeface="HGP創英角ｺﾞｼｯｸUB" panose="020B0900000000000000" pitchFamily="50" charset="-128"/>
                <a:ea typeface="HGP創英角ｺﾞｼｯｸUB" panose="020B0900000000000000" pitchFamily="50" charset="-128"/>
              </a:rPr>
              <a:t>がないため、旧レプリケーションスロットが</a:t>
            </a:r>
            <a:r>
              <a:rPr lang="en-US" altLang="ja-JP">
                <a:solidFill>
                  <a:schemeClr val="tx1"/>
                </a:solidFill>
                <a:latin typeface="HGP創英角ｺﾞｼｯｸUB" panose="020B0900000000000000" pitchFamily="50" charset="-128"/>
                <a:ea typeface="HGP創英角ｺﾞｼｯｸUB" panose="020B0900000000000000" pitchFamily="50" charset="-128"/>
              </a:rPr>
              <a:t>WAL</a:t>
            </a:r>
            <a:r>
              <a:rPr lang="ja-JP" altLang="en-US" err="1">
                <a:solidFill>
                  <a:schemeClr val="tx1"/>
                </a:solidFill>
                <a:latin typeface="HGP創英角ｺﾞｼｯｸUB" panose="020B0900000000000000" pitchFamily="50" charset="-128"/>
                <a:ea typeface="HGP創英角ｺﾞｼｯｸUB" panose="020B0900000000000000" pitchFamily="50" charset="-128"/>
              </a:rPr>
              <a:t>を保</a:t>
            </a:r>
            <a:r>
              <a:rPr lang="ja-JP" altLang="en-US" smtClean="0">
                <a:solidFill>
                  <a:schemeClr val="tx1"/>
                </a:solidFill>
                <a:latin typeface="HGP創英角ｺﾞｼｯｸUB" panose="020B0900000000000000" pitchFamily="50" charset="-128"/>
                <a:ea typeface="HGP創英角ｺﾞｼｯｸUB" panose="020B0900000000000000" pitchFamily="50" charset="-128"/>
              </a:rPr>
              <a:t>持し続け、ディスクを圧迫する</a:t>
            </a:r>
            <a:endParaRPr lang="ja-JP" altLang="en-US">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5" name="テキスト ボックス 64"/>
          <p:cNvSpPr txBox="1"/>
          <p:nvPr/>
        </p:nvSpPr>
        <p:spPr>
          <a:xfrm>
            <a:off x="1780608" y="2448601"/>
            <a:ext cx="2575492" cy="338554"/>
          </a:xfrm>
          <a:prstGeom prst="rect">
            <a:avLst/>
          </a:prstGeom>
          <a:noFill/>
        </p:spPr>
        <p:txBody>
          <a:bodyPr wrap="square" rtlCol="0">
            <a:spAutoFit/>
          </a:bodyPr>
          <a:lstStyle/>
          <a:p>
            <a:pPr algn="ctr"/>
            <a:r>
              <a:rPr kumimoji="1" lang="ja-JP" altLang="en-US" sz="1600" smtClean="0">
                <a:latin typeface="HGP創英角ｺﾞｼｯｸUB" panose="020B0900000000000000" pitchFamily="50" charset="-128"/>
                <a:ea typeface="HGP創英角ｺﾞｼｯｸUB" panose="020B0900000000000000" pitchFamily="50" charset="-128"/>
              </a:rPr>
              <a:t>旧レプリケーションスロット</a:t>
            </a:r>
            <a:endParaRPr kumimoji="1" lang="ja-JP" altLang="en-US" sz="1600">
              <a:latin typeface="HGP創英角ｺﾞｼｯｸUB" panose="020B0900000000000000" pitchFamily="50" charset="-128"/>
              <a:ea typeface="HGP創英角ｺﾞｼｯｸUB" panose="020B0900000000000000" pitchFamily="50" charset="-128"/>
            </a:endParaRPr>
          </a:p>
        </p:txBody>
      </p:sp>
      <p:sp>
        <p:nvSpPr>
          <p:cNvPr id="66" name="角丸四角形 65"/>
          <p:cNvSpPr/>
          <p:nvPr/>
        </p:nvSpPr>
        <p:spPr>
          <a:xfrm>
            <a:off x="5903342" y="4888746"/>
            <a:ext cx="1247244" cy="309363"/>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 sender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68" name="直線矢印コネクタ 67"/>
          <p:cNvCxnSpPr/>
          <p:nvPr/>
        </p:nvCxnSpPr>
        <p:spPr>
          <a:xfrm flipH="1">
            <a:off x="3030833" y="5049777"/>
            <a:ext cx="1812" cy="111103"/>
          </a:xfrm>
          <a:prstGeom prst="straightConnector1">
            <a:avLst/>
          </a:prstGeom>
          <a:ln w="152400">
            <a:solidFill>
              <a:srgbClr val="CC9900"/>
            </a:solidFill>
            <a:tailEnd type="none" w="sm" len="sm"/>
          </a:ln>
        </p:spPr>
        <p:style>
          <a:lnRef idx="1">
            <a:schemeClr val="accent1"/>
          </a:lnRef>
          <a:fillRef idx="0">
            <a:schemeClr val="accent1"/>
          </a:fillRef>
          <a:effectRef idx="0">
            <a:schemeClr val="accent1"/>
          </a:effectRef>
          <a:fontRef idx="minor">
            <a:schemeClr val="tx1"/>
          </a:fontRef>
        </p:style>
      </p:cxnSp>
      <p:sp>
        <p:nvSpPr>
          <p:cNvPr id="69" name="角丸四角形 68"/>
          <p:cNvSpPr/>
          <p:nvPr/>
        </p:nvSpPr>
        <p:spPr>
          <a:xfrm>
            <a:off x="854075" y="3493068"/>
            <a:ext cx="2781299" cy="1248009"/>
          </a:xfrm>
          <a:prstGeom prst="roundRect">
            <a:avLst>
              <a:gd name="adj" fmla="val 0"/>
            </a:avLst>
          </a:prstGeom>
          <a:noFill/>
          <a:ln w="1016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70" name="フローチャート : 内部記憶 69"/>
          <p:cNvSpPr/>
          <p:nvPr/>
        </p:nvSpPr>
        <p:spPr>
          <a:xfrm>
            <a:off x="1846223"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②</a:t>
            </a:r>
          </a:p>
        </p:txBody>
      </p:sp>
      <p:sp>
        <p:nvSpPr>
          <p:cNvPr id="71" name="フローチャート : 内部記憶 70"/>
          <p:cNvSpPr/>
          <p:nvPr/>
        </p:nvSpPr>
        <p:spPr>
          <a:xfrm>
            <a:off x="2704276"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③</a:t>
            </a:r>
            <a:endParaRPr kumimoji="1" lang="en-US" altLang="ja-JP"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75" name="角丸四角形 74"/>
          <p:cNvSpPr/>
          <p:nvPr/>
        </p:nvSpPr>
        <p:spPr>
          <a:xfrm>
            <a:off x="2244725" y="4888746"/>
            <a:ext cx="1420786" cy="309363"/>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 receiver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76" name="直線矢印コネクタ 75"/>
          <p:cNvCxnSpPr/>
          <p:nvPr/>
        </p:nvCxnSpPr>
        <p:spPr>
          <a:xfrm flipV="1">
            <a:off x="3026011" y="2888984"/>
            <a:ext cx="3307" cy="631963"/>
          </a:xfrm>
          <a:prstGeom prst="straightConnector1">
            <a:avLst/>
          </a:prstGeom>
          <a:ln w="152400">
            <a:solidFill>
              <a:schemeClr val="tx1"/>
            </a:solidFill>
            <a:tailEnd type="none" w="sm" len="sm"/>
          </a:ln>
        </p:spPr>
        <p:style>
          <a:lnRef idx="1">
            <a:schemeClr val="accent1"/>
          </a:lnRef>
          <a:fillRef idx="0">
            <a:schemeClr val="accent1"/>
          </a:fillRef>
          <a:effectRef idx="0">
            <a:schemeClr val="accent1"/>
          </a:effectRef>
          <a:fontRef idx="minor">
            <a:schemeClr val="tx1"/>
          </a:fontRef>
        </p:style>
      </p:cxnSp>
      <p:grpSp>
        <p:nvGrpSpPr>
          <p:cNvPr id="77" name="グループ化 76"/>
          <p:cNvGrpSpPr/>
          <p:nvPr/>
        </p:nvGrpSpPr>
        <p:grpSpPr>
          <a:xfrm>
            <a:off x="2796541" y="2769098"/>
            <a:ext cx="465595" cy="611541"/>
            <a:chOff x="-1088573" y="2285077"/>
            <a:chExt cx="957944" cy="1258223"/>
          </a:xfrm>
        </p:grpSpPr>
        <p:sp>
          <p:nvSpPr>
            <p:cNvPr id="78" name="フローチャート : 書類 77"/>
            <p:cNvSpPr/>
            <p:nvPr/>
          </p:nvSpPr>
          <p:spPr>
            <a:xfrm>
              <a:off x="-1088573" y="2285077"/>
              <a:ext cx="957944" cy="1258223"/>
            </a:xfrm>
            <a:prstGeom prst="flowChartDocument">
              <a:avLst/>
            </a:prstGeom>
            <a:solidFill>
              <a:schemeClr val="bg1">
                <a:lumMod val="85000"/>
              </a:schemeClr>
            </a:solidFill>
            <a:ln w="317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mtClean="0">
                <a:solidFill>
                  <a:schemeClr val="tx1"/>
                </a:solidFill>
              </a:endParaRPr>
            </a:p>
          </p:txBody>
        </p:sp>
        <p:sp>
          <p:nvSpPr>
            <p:cNvPr id="79" name="正方形/長方形 78"/>
            <p:cNvSpPr/>
            <p:nvPr/>
          </p:nvSpPr>
          <p:spPr>
            <a:xfrm>
              <a:off x="-1021444" y="2348150"/>
              <a:ext cx="837294" cy="906709"/>
            </a:xfrm>
            <a:prstGeom prst="rect">
              <a:avLst/>
            </a:prstGeom>
            <a:pattFill prst="ltHorz">
              <a:fgClr>
                <a:schemeClr val="tx1"/>
              </a:fgClr>
              <a:bgClr>
                <a:schemeClr val="bg1">
                  <a:lumMod val="85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grpSp>
      <p:cxnSp>
        <p:nvCxnSpPr>
          <p:cNvPr id="80" name="直線矢印コネクタ 79"/>
          <p:cNvCxnSpPr/>
          <p:nvPr/>
        </p:nvCxnSpPr>
        <p:spPr>
          <a:xfrm>
            <a:off x="4277360" y="5043427"/>
            <a:ext cx="1315720" cy="0"/>
          </a:xfrm>
          <a:prstGeom prst="straightConnector1">
            <a:avLst/>
          </a:prstGeom>
          <a:ln w="152400">
            <a:solidFill>
              <a:srgbClr val="002060"/>
            </a:solidFill>
            <a:headEnd type="triangle" w="sm" len="sm"/>
            <a:tailEnd type="none" w="sm" len="sm"/>
          </a:ln>
        </p:spPr>
        <p:style>
          <a:lnRef idx="1">
            <a:schemeClr val="accent1"/>
          </a:lnRef>
          <a:fillRef idx="0">
            <a:schemeClr val="accent1"/>
          </a:fillRef>
          <a:effectRef idx="0">
            <a:schemeClr val="accent1"/>
          </a:effectRef>
          <a:fontRef idx="minor">
            <a:schemeClr val="tx1"/>
          </a:fontRef>
        </p:style>
      </p:cxnSp>
      <p:sp>
        <p:nvSpPr>
          <p:cNvPr id="81" name="フローチャート : 内部記憶 80"/>
          <p:cNvSpPr/>
          <p:nvPr/>
        </p:nvSpPr>
        <p:spPr>
          <a:xfrm>
            <a:off x="7615619" y="3594553"/>
            <a:ext cx="778383" cy="105637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ファイル</a:t>
            </a:r>
            <a:endParaRPr kumimoji="1" lang="en-US" altLang="ja-JP" sz="1200" smtClean="0">
              <a:solidFill>
                <a:schemeClr val="tx1"/>
              </a:solidFill>
              <a:latin typeface="HGP創英角ｺﾞｼｯｸUB" panose="020B0900000000000000" pitchFamily="50" charset="-128"/>
              <a:ea typeface="HGP創英角ｺﾞｼｯｸUB" panose="020B0900000000000000" pitchFamily="50" charset="-128"/>
            </a:endParaRPr>
          </a:p>
          <a:p>
            <a:pPr algn="ctr"/>
            <a:endParaRPr lang="en-US" altLang="ja-JP" sz="1050">
              <a:solidFill>
                <a:schemeClr val="tx1"/>
              </a:solidFill>
              <a:latin typeface="HGP創英角ｺﾞｼｯｸUB" panose="020B0900000000000000" pitchFamily="50" charset="-128"/>
              <a:ea typeface="HGP創英角ｺﾞｼｯｸUB" panose="020B0900000000000000" pitchFamily="50" charset="-128"/>
            </a:endParaRPr>
          </a:p>
          <a:p>
            <a:pPr algn="ctr"/>
            <a:r>
              <a:rPr kumimoji="1" lang="ja-JP" altLang="en-US" smtClean="0">
                <a:solidFill>
                  <a:schemeClr val="tx1"/>
                </a:solidFill>
                <a:latin typeface="HGP創英角ｺﾞｼｯｸUB" panose="020B0900000000000000" pitchFamily="50" charset="-128"/>
                <a:ea typeface="HGP創英角ｺﾞｼｯｸUB" panose="020B0900000000000000" pitchFamily="50" charset="-128"/>
              </a:rPr>
              <a:t>④</a:t>
            </a:r>
          </a:p>
        </p:txBody>
      </p:sp>
      <p:sp>
        <p:nvSpPr>
          <p:cNvPr id="82" name="テキスト ボックス 81"/>
          <p:cNvSpPr txBox="1"/>
          <p:nvPr/>
        </p:nvSpPr>
        <p:spPr>
          <a:xfrm>
            <a:off x="4366133" y="4450873"/>
            <a:ext cx="1172116" cy="400110"/>
          </a:xfrm>
          <a:prstGeom prst="rect">
            <a:avLst/>
          </a:prstGeom>
          <a:noFill/>
        </p:spPr>
        <p:txBody>
          <a:bodyPr wrap="none" rtlCol="0">
            <a:spAutoFit/>
          </a:bodyPr>
          <a:lstStyle/>
          <a:p>
            <a:r>
              <a:rPr kumimoji="1" lang="en-US" altLang="ja-JP" sz="2000" smtClean="0">
                <a:latin typeface="HGP創英角ｺﾞｼｯｸUB" panose="020B0900000000000000" pitchFamily="50" charset="-128"/>
                <a:ea typeface="HGP創英角ｺﾞｼｯｸUB" panose="020B0900000000000000" pitchFamily="50" charset="-128"/>
              </a:rPr>
              <a:t>WAL</a:t>
            </a:r>
            <a:r>
              <a:rPr lang="ja-JP" altLang="en-US" sz="2000">
                <a:latin typeface="HGP創英角ｺﾞｼｯｸUB" panose="020B0900000000000000" pitchFamily="50" charset="-128"/>
                <a:ea typeface="HGP創英角ｺﾞｼｯｸUB" panose="020B0900000000000000" pitchFamily="50" charset="-128"/>
              </a:rPr>
              <a:t>送信</a:t>
            </a:r>
            <a:endParaRPr kumimoji="1" lang="ja-JP" altLang="en-US" sz="2000">
              <a:latin typeface="HGP創英角ｺﾞｼｯｸUB" panose="020B0900000000000000" pitchFamily="50" charset="-128"/>
              <a:ea typeface="HGP創英角ｺﾞｼｯｸUB" panose="020B0900000000000000" pitchFamily="50" charset="-128"/>
            </a:endParaRPr>
          </a:p>
        </p:txBody>
      </p:sp>
      <p:sp>
        <p:nvSpPr>
          <p:cNvPr id="83" name="乗算記号 82"/>
          <p:cNvSpPr/>
          <p:nvPr/>
        </p:nvSpPr>
        <p:spPr>
          <a:xfrm>
            <a:off x="457200" y="3102429"/>
            <a:ext cx="685800" cy="660710"/>
          </a:xfrm>
          <a:prstGeom prst="mathMultiply">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31" name="円/楕円 30"/>
          <p:cNvSpPr/>
          <p:nvPr/>
        </p:nvSpPr>
        <p:spPr>
          <a:xfrm>
            <a:off x="364108" y="1176909"/>
            <a:ext cx="376682" cy="376682"/>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smtClean="0"/>
              <a:t>!</a:t>
            </a:r>
            <a:endParaRPr kumimoji="1" lang="ja-JP" altLang="en-US" sz="2400" b="1"/>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41</a:t>
            </a:fld>
            <a:endParaRPr lang="en-US" altLang="ja-JP"/>
          </a:p>
        </p:txBody>
      </p:sp>
    </p:spTree>
    <p:extLst>
      <p:ext uri="{BB962C8B-B14F-4D97-AF65-F5344CB8AC3E}">
        <p14:creationId xmlns:p14="http://schemas.microsoft.com/office/powerpoint/2010/main" val="17568977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2127646" y="2051830"/>
            <a:ext cx="6955296" cy="1690221"/>
            <a:chOff x="2127646" y="2051830"/>
            <a:chExt cx="6955296" cy="1690221"/>
          </a:xfrm>
        </p:grpSpPr>
        <p:cxnSp>
          <p:nvCxnSpPr>
            <p:cNvPr id="83" name="直線コネクタ 82"/>
            <p:cNvCxnSpPr/>
            <p:nvPr/>
          </p:nvCxnSpPr>
          <p:spPr>
            <a:xfrm>
              <a:off x="2127646" y="3742051"/>
              <a:ext cx="5713334"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4" name="グループ化 83"/>
            <p:cNvGrpSpPr/>
            <p:nvPr/>
          </p:nvGrpSpPr>
          <p:grpSpPr>
            <a:xfrm>
              <a:off x="7363642" y="2709517"/>
              <a:ext cx="1078562" cy="933779"/>
              <a:chOff x="394509" y="2368550"/>
              <a:chExt cx="1078562" cy="933779"/>
            </a:xfrm>
          </p:grpSpPr>
          <p:sp>
            <p:nvSpPr>
              <p:cNvPr id="85" name="正方形/長方形 84"/>
              <p:cNvSpPr/>
              <p:nvPr/>
            </p:nvSpPr>
            <p:spPr>
              <a:xfrm>
                <a:off x="575848" y="2368550"/>
                <a:ext cx="897223" cy="621127"/>
              </a:xfrm>
              <a:prstGeom prst="rect">
                <a:avLst/>
              </a:prstGeom>
              <a:solidFill>
                <a:srgbClr val="FFFF99"/>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旧マスタ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86" name="フローチャート : 磁気ディスク 85"/>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87" name="グループ化 86"/>
              <p:cNvGrpSpPr/>
              <p:nvPr/>
            </p:nvGrpSpPr>
            <p:grpSpPr>
              <a:xfrm>
                <a:off x="394509" y="2637417"/>
                <a:ext cx="498684" cy="664912"/>
                <a:chOff x="-1371600" y="2133600"/>
                <a:chExt cx="2514600" cy="3505200"/>
              </a:xfrm>
            </p:grpSpPr>
            <p:sp>
              <p:nvSpPr>
                <p:cNvPr id="88" name="直方体 87"/>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89" name="正方形/長方形 88"/>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正方形/長方形 90"/>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正方形/長方形 92"/>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正方形/長方形 93"/>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64" name="角丸四角形吹き出し 163"/>
            <p:cNvSpPr/>
            <p:nvPr/>
          </p:nvSpPr>
          <p:spPr>
            <a:xfrm>
              <a:off x="6124400" y="2051830"/>
              <a:ext cx="2958542" cy="605701"/>
            </a:xfrm>
            <a:prstGeom prst="wedgeRoundRectCallout">
              <a:avLst>
                <a:gd name="adj1" fmla="val 24624"/>
                <a:gd name="adj2" fmla="val 68455"/>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a:solidFill>
                    <a:schemeClr val="tx1"/>
                  </a:solidFill>
                  <a:latin typeface="HGP創英角ｺﾞｼｯｸUB" panose="020B0900000000000000" pitchFamily="50" charset="-128"/>
                  <a:ea typeface="HGP創英角ｺﾞｼｯｸUB" panose="020B0900000000000000" pitchFamily="50" charset="-128"/>
                </a:rPr>
                <a:t>2</a:t>
              </a:r>
              <a:r>
                <a:rPr lang="en-US" altLang="ja-JP" sz="140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旧マスタは新マスタとの関係性が</a:t>
              </a:r>
              <a:endParaRPr lang="en-US" altLang="ja-JP" sz="1400"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 失われたため廃棄する。</a:t>
              </a:r>
              <a:endParaRPr lang="ja-JP" altLang="en-US" sz="14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38" name="乗算記号 137"/>
            <p:cNvSpPr/>
            <p:nvPr/>
          </p:nvSpPr>
          <p:spPr>
            <a:xfrm>
              <a:off x="7436568" y="2873674"/>
              <a:ext cx="1111409" cy="765304"/>
            </a:xfrm>
            <a:prstGeom prst="mathMultiply">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grpSp>
      <p:grpSp>
        <p:nvGrpSpPr>
          <p:cNvPr id="21" name="グループ化 20"/>
          <p:cNvGrpSpPr/>
          <p:nvPr/>
        </p:nvGrpSpPr>
        <p:grpSpPr>
          <a:xfrm>
            <a:off x="3424948" y="3711251"/>
            <a:ext cx="5123030" cy="2727863"/>
            <a:chOff x="3424948" y="3711251"/>
            <a:chExt cx="5123030" cy="2727863"/>
          </a:xfrm>
        </p:grpSpPr>
        <p:grpSp>
          <p:nvGrpSpPr>
            <p:cNvPr id="16" name="グループ化 15"/>
            <p:cNvGrpSpPr/>
            <p:nvPr/>
          </p:nvGrpSpPr>
          <p:grpSpPr>
            <a:xfrm>
              <a:off x="3424948" y="3711251"/>
              <a:ext cx="5123030" cy="2727863"/>
              <a:chOff x="3424948" y="3711251"/>
              <a:chExt cx="5123030" cy="2727863"/>
            </a:xfrm>
          </p:grpSpPr>
          <p:sp>
            <p:nvSpPr>
              <p:cNvPr id="227" name="テキスト ボックス 226"/>
              <p:cNvSpPr txBox="1"/>
              <p:nvPr/>
            </p:nvSpPr>
            <p:spPr>
              <a:xfrm>
                <a:off x="3424948" y="6131337"/>
                <a:ext cx="1382110" cy="307777"/>
              </a:xfrm>
              <a:prstGeom prst="rect">
                <a:avLst/>
              </a:prstGeom>
              <a:noFill/>
            </p:spPr>
            <p:txBody>
              <a:bodyPr wrap="none" rtlCol="0">
                <a:spAutoFit/>
              </a:bodyPr>
              <a:lstStyle/>
              <a:p>
                <a:r>
                  <a:rPr kumimoji="1" lang="ja-JP" altLang="en-US" sz="1400" smtClean="0">
                    <a:latin typeface="HGP創英角ｺﾞｼｯｸUB" panose="020B0900000000000000" pitchFamily="50" charset="-128"/>
                    <a:ea typeface="HGP創英角ｺﾞｼｯｸUB" panose="020B0900000000000000" pitchFamily="50" charset="-128"/>
                  </a:rPr>
                  <a:t>タイムライン</a:t>
                </a:r>
                <a:r>
                  <a:rPr kumimoji="1" lang="en-US" altLang="ja-JP" sz="1400" smtClean="0">
                    <a:latin typeface="HGP創英角ｺﾞｼｯｸUB" panose="020B0900000000000000" pitchFamily="50" charset="-128"/>
                    <a:ea typeface="HGP創英角ｺﾞｼｯｸUB" panose="020B0900000000000000" pitchFamily="50" charset="-128"/>
                  </a:rPr>
                  <a:t>ID</a:t>
                </a:r>
                <a:r>
                  <a:rPr lang="en-US" altLang="ja-JP" sz="1400" smtClean="0">
                    <a:latin typeface="HGP創英角ｺﾞｼｯｸUB" panose="020B0900000000000000" pitchFamily="50" charset="-128"/>
                    <a:ea typeface="HGP創英角ｺﾞｼｯｸUB" panose="020B0900000000000000" pitchFamily="50" charset="-128"/>
                  </a:rPr>
                  <a:t>:</a:t>
                </a:r>
                <a:r>
                  <a:rPr kumimoji="1" lang="en-US" altLang="ja-JP" sz="1400" smtClean="0">
                    <a:latin typeface="HGP創英角ｺﾞｼｯｸUB" panose="020B0900000000000000" pitchFamily="50" charset="-128"/>
                    <a:ea typeface="HGP創英角ｺﾞｼｯｸUB" panose="020B0900000000000000" pitchFamily="50" charset="-128"/>
                  </a:rPr>
                  <a:t>2</a:t>
                </a:r>
                <a:endParaRPr kumimoji="1" lang="ja-JP" altLang="en-US" sz="1400">
                  <a:latin typeface="HGP創英角ｺﾞｼｯｸUB" panose="020B0900000000000000" pitchFamily="50" charset="-128"/>
                  <a:ea typeface="HGP創英角ｺﾞｼｯｸUB" panose="020B0900000000000000" pitchFamily="50" charset="-128"/>
                </a:endParaRPr>
              </a:p>
            </p:txBody>
          </p:sp>
          <p:cxnSp>
            <p:nvCxnSpPr>
              <p:cNvPr id="121" name="直線コネクタ 120"/>
              <p:cNvCxnSpPr/>
              <p:nvPr/>
            </p:nvCxnSpPr>
            <p:spPr>
              <a:xfrm>
                <a:off x="4629804" y="3711251"/>
                <a:ext cx="389871" cy="2600649"/>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p:cNvCxnSpPr/>
              <p:nvPr/>
            </p:nvCxnSpPr>
            <p:spPr>
              <a:xfrm>
                <a:off x="4984313" y="6285226"/>
                <a:ext cx="356366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0" name="グループ化 279"/>
            <p:cNvGrpSpPr/>
            <p:nvPr/>
          </p:nvGrpSpPr>
          <p:grpSpPr>
            <a:xfrm>
              <a:off x="7098642" y="5207766"/>
              <a:ext cx="1078562" cy="933779"/>
              <a:chOff x="394509" y="2368550"/>
              <a:chExt cx="1078562" cy="933779"/>
            </a:xfrm>
          </p:grpSpPr>
          <p:sp>
            <p:nvSpPr>
              <p:cNvPr id="281" name="正方形/長方形 280"/>
              <p:cNvSpPr/>
              <p:nvPr/>
            </p:nvSpPr>
            <p:spPr>
              <a:xfrm>
                <a:off x="575848" y="2368550"/>
                <a:ext cx="897223" cy="62112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新マスタ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82" name="フローチャート : 磁気ディスク 281"/>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283" name="グループ化 282"/>
              <p:cNvGrpSpPr/>
              <p:nvPr/>
            </p:nvGrpSpPr>
            <p:grpSpPr>
              <a:xfrm>
                <a:off x="394509" y="2637417"/>
                <a:ext cx="498684" cy="664912"/>
                <a:chOff x="-1371600" y="2133600"/>
                <a:chExt cx="2514600" cy="3505200"/>
              </a:xfrm>
            </p:grpSpPr>
            <p:sp>
              <p:nvSpPr>
                <p:cNvPr id="284" name="直方体 283"/>
                <p:cNvSpPr/>
                <p:nvPr/>
              </p:nvSpPr>
              <p:spPr>
                <a:xfrm>
                  <a:off x="-1371600" y="2133600"/>
                  <a:ext cx="2514600" cy="3505200"/>
                </a:xfrm>
                <a:prstGeom prst="cube">
                  <a:avLst/>
                </a:prstGeom>
                <a:solidFill>
                  <a:schemeClr val="accent3">
                    <a:lumMod val="40000"/>
                    <a:lumOff val="6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85" name="正方形/長方形 284"/>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正方形/長方形 285"/>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7" name="正方形/長方形 286"/>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正方形/長方形 287"/>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正方形/長方形 288"/>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正方形/長方形 289"/>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20" name="正方形/長方形 119"/>
            <p:cNvSpPr/>
            <p:nvPr/>
          </p:nvSpPr>
          <p:spPr>
            <a:xfrm>
              <a:off x="7128865" y="5762179"/>
              <a:ext cx="33855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B</a:t>
              </a:r>
              <a:endParaRPr lang="ja-JP" altLang="en-US">
                <a:latin typeface="HGP創英角ｺﾞｼｯｸUB" panose="020B0900000000000000" pitchFamily="50" charset="-128"/>
                <a:ea typeface="HGP創英角ｺﾞｼｯｸUB" panose="020B0900000000000000" pitchFamily="50" charset="-128"/>
              </a:endParaRPr>
            </a:p>
          </p:txBody>
        </p:sp>
      </p:grpSp>
      <p:grpSp>
        <p:nvGrpSpPr>
          <p:cNvPr id="13" name="グループ化 12"/>
          <p:cNvGrpSpPr/>
          <p:nvPr/>
        </p:nvGrpSpPr>
        <p:grpSpPr>
          <a:xfrm>
            <a:off x="800100" y="2564382"/>
            <a:ext cx="4024639" cy="1318857"/>
            <a:chOff x="800100" y="2564382"/>
            <a:chExt cx="4024639" cy="1318857"/>
          </a:xfrm>
        </p:grpSpPr>
        <p:grpSp>
          <p:nvGrpSpPr>
            <p:cNvPr id="95" name="グループ化 94"/>
            <p:cNvGrpSpPr/>
            <p:nvPr/>
          </p:nvGrpSpPr>
          <p:grpSpPr>
            <a:xfrm>
              <a:off x="800100" y="2564971"/>
              <a:ext cx="1078562" cy="933779"/>
              <a:chOff x="394509" y="2368550"/>
              <a:chExt cx="1078562" cy="933779"/>
            </a:xfrm>
          </p:grpSpPr>
          <p:sp>
            <p:nvSpPr>
              <p:cNvPr id="96" name="正方形/長方形 95"/>
              <p:cNvSpPr/>
              <p:nvPr/>
            </p:nvSpPr>
            <p:spPr>
              <a:xfrm>
                <a:off x="575848" y="2368550"/>
                <a:ext cx="897223" cy="62112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7" name="フローチャート : 磁気ディスク 96"/>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98" name="グループ化 97"/>
              <p:cNvGrpSpPr/>
              <p:nvPr/>
            </p:nvGrpSpPr>
            <p:grpSpPr>
              <a:xfrm>
                <a:off x="394509" y="2637417"/>
                <a:ext cx="498684" cy="664912"/>
                <a:chOff x="-1371600" y="2133600"/>
                <a:chExt cx="2514600" cy="3505200"/>
              </a:xfrm>
            </p:grpSpPr>
            <p:sp>
              <p:nvSpPr>
                <p:cNvPr id="99" name="直方体 98"/>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00" name="正方形/長方形 99"/>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06" name="右矢印 105"/>
            <p:cNvSpPr/>
            <p:nvPr/>
          </p:nvSpPr>
          <p:spPr>
            <a:xfrm>
              <a:off x="1964667" y="2737967"/>
              <a:ext cx="419686" cy="16477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nvGrpSpPr>
            <p:cNvPr id="107" name="グループ化 106"/>
            <p:cNvGrpSpPr/>
            <p:nvPr/>
          </p:nvGrpSpPr>
          <p:grpSpPr>
            <a:xfrm>
              <a:off x="2354130" y="2564382"/>
              <a:ext cx="1078562" cy="933779"/>
              <a:chOff x="394509" y="2368550"/>
              <a:chExt cx="1078562" cy="933779"/>
            </a:xfrm>
          </p:grpSpPr>
          <p:sp>
            <p:nvSpPr>
              <p:cNvPr id="108" name="正方形/長方形 107"/>
              <p:cNvSpPr/>
              <p:nvPr/>
            </p:nvSpPr>
            <p:spPr>
              <a:xfrm>
                <a:off x="575848" y="2368550"/>
                <a:ext cx="897223" cy="621127"/>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09" name="フローチャート : 磁気ディスク 108"/>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10" name="グループ化 109"/>
              <p:cNvGrpSpPr/>
              <p:nvPr/>
            </p:nvGrpSpPr>
            <p:grpSpPr>
              <a:xfrm>
                <a:off x="394509" y="2637417"/>
                <a:ext cx="498684" cy="664912"/>
                <a:chOff x="-1371600" y="2133600"/>
                <a:chExt cx="2514600" cy="3505200"/>
              </a:xfrm>
            </p:grpSpPr>
            <p:sp>
              <p:nvSpPr>
                <p:cNvPr id="111" name="直方体 110"/>
                <p:cNvSpPr/>
                <p:nvPr/>
              </p:nvSpPr>
              <p:spPr>
                <a:xfrm>
                  <a:off x="-1371600" y="2133600"/>
                  <a:ext cx="2514600" cy="3505200"/>
                </a:xfrm>
                <a:prstGeom prst="cube">
                  <a:avLst/>
                </a:prstGeom>
                <a:solidFill>
                  <a:schemeClr val="accent3">
                    <a:lumMod val="40000"/>
                    <a:lumOff val="6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12" name="正方形/長方形 111"/>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正方形/長方形 116"/>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cxnSp>
          <p:nvCxnSpPr>
            <p:cNvPr id="119" name="直線コネクタ 118"/>
            <p:cNvCxnSpPr/>
            <p:nvPr/>
          </p:nvCxnSpPr>
          <p:spPr>
            <a:xfrm>
              <a:off x="2127646" y="3742051"/>
              <a:ext cx="2697093"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78" name="テキスト ボックス 177"/>
            <p:cNvSpPr txBox="1"/>
            <p:nvPr/>
          </p:nvSpPr>
          <p:spPr>
            <a:xfrm>
              <a:off x="808120" y="3575462"/>
              <a:ext cx="1382110" cy="307777"/>
            </a:xfrm>
            <a:prstGeom prst="rect">
              <a:avLst/>
            </a:prstGeom>
            <a:noFill/>
          </p:spPr>
          <p:txBody>
            <a:bodyPr wrap="none" rtlCol="0">
              <a:spAutoFit/>
            </a:bodyPr>
            <a:lstStyle/>
            <a:p>
              <a:r>
                <a:rPr lang="ja-JP" altLang="en-US" sz="1400">
                  <a:latin typeface="HGP創英角ｺﾞｼｯｸUB" panose="020B0900000000000000" pitchFamily="50" charset="-128"/>
                  <a:ea typeface="HGP創英角ｺﾞｼｯｸUB" panose="020B0900000000000000" pitchFamily="50" charset="-128"/>
                </a:rPr>
                <a:t>タイムライン</a:t>
              </a:r>
              <a:r>
                <a:rPr kumimoji="1" lang="en-US" altLang="ja-JP" sz="1400" smtClean="0">
                  <a:latin typeface="HGP創英角ｺﾞｼｯｸUB" panose="020B0900000000000000" pitchFamily="50" charset="-128"/>
                  <a:ea typeface="HGP創英角ｺﾞｼｯｸUB" panose="020B0900000000000000" pitchFamily="50" charset="-128"/>
                </a:rPr>
                <a:t>ID</a:t>
              </a:r>
              <a:r>
                <a:rPr lang="en-US" altLang="ja-JP" sz="1400">
                  <a:latin typeface="HGP創英角ｺﾞｼｯｸUB" panose="020B0900000000000000" pitchFamily="50" charset="-128"/>
                  <a:ea typeface="HGP創英角ｺﾞｼｯｸUB" panose="020B0900000000000000" pitchFamily="50" charset="-128"/>
                </a:rPr>
                <a:t>:</a:t>
              </a:r>
              <a:r>
                <a:rPr kumimoji="1" lang="en-US" altLang="ja-JP" sz="1400" smtClean="0">
                  <a:latin typeface="HGP創英角ｺﾞｼｯｸUB" panose="020B0900000000000000" pitchFamily="50" charset="-128"/>
                  <a:ea typeface="HGP創英角ｺﾞｼｯｸUB" panose="020B0900000000000000" pitchFamily="50" charset="-128"/>
                </a:rPr>
                <a:t>1</a:t>
              </a:r>
              <a:endParaRPr kumimoji="1" lang="ja-JP" altLang="en-US" sz="1400">
                <a:latin typeface="HGP創英角ｺﾞｼｯｸUB" panose="020B0900000000000000" pitchFamily="50" charset="-128"/>
                <a:ea typeface="HGP創英角ｺﾞｼｯｸUB" panose="020B0900000000000000" pitchFamily="50" charset="-128"/>
              </a:endParaRPr>
            </a:p>
          </p:txBody>
        </p:sp>
      </p:grpSp>
      <p:sp>
        <p:nvSpPr>
          <p:cNvPr id="2" name="タイトル 1"/>
          <p:cNvSpPr>
            <a:spLocks noGrp="1"/>
          </p:cNvSpPr>
          <p:nvPr>
            <p:ph type="title"/>
          </p:nvPr>
        </p:nvSpPr>
        <p:spPr/>
        <p:txBody>
          <a:bodyPr/>
          <a:lstStyle/>
          <a:p>
            <a:r>
              <a:rPr lang="en-US" altLang="ja-JP" err="1" smtClean="0"/>
              <a:t>pg_rewind</a:t>
            </a:r>
            <a:r>
              <a:rPr lang="ja-JP" altLang="en-US" smtClean="0"/>
              <a:t>による巻き戻し</a:t>
            </a:r>
            <a:endParaRPr kumimoji="1" lang="ja-JP" altLang="en-US"/>
          </a:p>
        </p:txBody>
      </p:sp>
      <p:sp>
        <p:nvSpPr>
          <p:cNvPr id="6" name="コンテンツ プレースホルダー 2"/>
          <p:cNvSpPr txBox="1">
            <a:spLocks/>
          </p:cNvSpPr>
          <p:nvPr/>
        </p:nvSpPr>
        <p:spPr bwMode="auto">
          <a:xfrm>
            <a:off x="457200" y="1152000"/>
            <a:ext cx="8229600" cy="4881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4">
                  <a:lumMod val="50000"/>
                </a:schemeClr>
              </a:buClr>
              <a:buSzPct val="75000"/>
              <a:buFont typeface="Wingdings" pitchFamily="2" charset="2"/>
              <a:buChar char="n"/>
              <a:defRPr kumimoji="1" sz="2800">
                <a:solidFill>
                  <a:schemeClr val="tx1"/>
                </a:solidFill>
                <a:latin typeface="HGP創英角ｺﾞｼｯｸUB" pitchFamily="50" charset="-128"/>
                <a:ea typeface="HGP創英角ｺﾞｼｯｸUB" pitchFamily="50" charset="-128"/>
                <a:cs typeface="+mn-cs"/>
              </a:defRPr>
            </a:lvl1pPr>
            <a:lvl2pPr marL="742950" indent="-285750" algn="l" rtl="0" eaLnBrk="0" fontAlgn="base" hangingPunct="0">
              <a:spcBef>
                <a:spcPct val="20000"/>
              </a:spcBef>
              <a:spcAft>
                <a:spcPct val="0"/>
              </a:spcAft>
              <a:buClr>
                <a:schemeClr val="accent4">
                  <a:lumMod val="60000"/>
                  <a:lumOff val="40000"/>
                </a:schemeClr>
              </a:buClr>
              <a:buSzPct val="80000"/>
              <a:buFont typeface="Wingdings" pitchFamily="2" charset="2"/>
              <a:buChar char="¨"/>
              <a:defRPr kumimoji="1" sz="2400">
                <a:solidFill>
                  <a:schemeClr val="tx1"/>
                </a:solidFill>
                <a:latin typeface="HGP創英角ｺﾞｼｯｸUB" pitchFamily="50" charset="-128"/>
                <a:ea typeface="HGP創英角ｺﾞｼｯｸUB" pitchFamily="50" charset="-128"/>
              </a:defRPr>
            </a:lvl2pPr>
            <a:lvl3pPr marL="1143000" indent="-228600" algn="l" rtl="0" eaLnBrk="0" fontAlgn="base" hangingPunct="0">
              <a:spcBef>
                <a:spcPct val="20000"/>
              </a:spcBef>
              <a:spcAft>
                <a:spcPct val="0"/>
              </a:spcAft>
              <a:buClr>
                <a:schemeClr val="accent4">
                  <a:lumMod val="50000"/>
                </a:schemeClr>
              </a:buClr>
              <a:buSzPct val="65000"/>
              <a:buFont typeface="Wingdings" pitchFamily="2" charset="2"/>
              <a:buChar char="n"/>
              <a:defRPr kumimoji="1" sz="2000">
                <a:solidFill>
                  <a:schemeClr val="tx1"/>
                </a:solidFill>
                <a:latin typeface="HGP創英角ｺﾞｼｯｸUB" pitchFamily="50" charset="-128"/>
                <a:ea typeface="HGP創英角ｺﾞｼｯｸUB" pitchFamily="50" charset="-128"/>
              </a:defRPr>
            </a:lvl3pPr>
            <a:lvl4pPr marL="1600200" indent="-228600" algn="l" rtl="0" eaLnBrk="0" fontAlgn="base" hangingPunct="0">
              <a:spcBef>
                <a:spcPct val="20000"/>
              </a:spcBef>
              <a:spcAft>
                <a:spcPct val="0"/>
              </a:spcAft>
              <a:buClr>
                <a:schemeClr val="accent4">
                  <a:lumMod val="60000"/>
                  <a:lumOff val="40000"/>
                </a:schemeClr>
              </a:buClr>
              <a:buSzPct val="70000"/>
              <a:buFont typeface="Wingdings" pitchFamily="2" charset="2"/>
              <a:buChar char="¨"/>
              <a:defRPr kumimoji="1" sz="1800">
                <a:solidFill>
                  <a:schemeClr val="tx1"/>
                </a:solidFill>
                <a:latin typeface="HGP創英角ｺﾞｼｯｸUB" pitchFamily="50" charset="-128"/>
                <a:ea typeface="HGP創英角ｺﾞｼｯｸUB" pitchFamily="50" charset="-128"/>
              </a:defRPr>
            </a:lvl4pPr>
            <a:lvl5pPr marL="2057400" indent="-228600" algn="l" rtl="0" eaLnBrk="0" fontAlgn="base" hangingPunct="0">
              <a:spcBef>
                <a:spcPct val="20000"/>
              </a:spcBef>
              <a:spcAft>
                <a:spcPct val="0"/>
              </a:spcAft>
              <a:buClr>
                <a:schemeClr val="accent4">
                  <a:lumMod val="50000"/>
                </a:schemeClr>
              </a:buClr>
              <a:buFont typeface="Wingdings" pitchFamily="2" charset="2"/>
              <a:buChar char="§"/>
              <a:defRPr kumimoji="1" sz="1800">
                <a:solidFill>
                  <a:schemeClr val="tx1"/>
                </a:solidFill>
                <a:latin typeface="HGP創英角ｺﾞｼｯｸUB" pitchFamily="50" charset="-128"/>
                <a:ea typeface="HGP創英角ｺﾞｼｯｸUB" pitchFamily="50" charset="-128"/>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r>
              <a:rPr lang="ja-JP" altLang="en-US" sz="2400" kern="0" smtClean="0"/>
              <a:t>マスタ</a:t>
            </a:r>
            <a:r>
              <a:rPr lang="en-US" altLang="ja-JP" sz="2400" kern="0" smtClean="0"/>
              <a:t>/</a:t>
            </a:r>
            <a:r>
              <a:rPr lang="ja-JP" altLang="en-US" sz="2400" kern="0" smtClean="0"/>
              <a:t>スレーブの再構築</a:t>
            </a:r>
            <a:r>
              <a:rPr lang="en-US" altLang="ja-JP" sz="2400" kern="0" smtClean="0"/>
              <a:t>(9.4</a:t>
            </a:r>
            <a:r>
              <a:rPr lang="ja-JP" altLang="en-US" sz="2400" kern="0" smtClean="0"/>
              <a:t>以前</a:t>
            </a:r>
            <a:r>
              <a:rPr lang="en-US" altLang="ja-JP" sz="2400" kern="0" smtClean="0"/>
              <a:t>)</a:t>
            </a:r>
          </a:p>
        </p:txBody>
      </p:sp>
      <p:sp>
        <p:nvSpPr>
          <p:cNvPr id="7" name="コンテンツ プレースホルダー 2"/>
          <p:cNvSpPr txBox="1">
            <a:spLocks/>
          </p:cNvSpPr>
          <p:nvPr/>
        </p:nvSpPr>
        <p:spPr bwMode="auto">
          <a:xfrm>
            <a:off x="800100" y="1596500"/>
            <a:ext cx="8204200" cy="528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4">
                  <a:lumMod val="50000"/>
                </a:schemeClr>
              </a:buClr>
              <a:buSzPct val="75000"/>
              <a:buFont typeface="Wingdings" pitchFamily="2" charset="2"/>
              <a:buChar char="n"/>
              <a:defRPr kumimoji="1" sz="2800">
                <a:solidFill>
                  <a:schemeClr val="tx1"/>
                </a:solidFill>
                <a:latin typeface="HGP創英角ｺﾞｼｯｸUB" pitchFamily="50" charset="-128"/>
                <a:ea typeface="HGP創英角ｺﾞｼｯｸUB" pitchFamily="50" charset="-128"/>
                <a:cs typeface="+mn-cs"/>
              </a:defRPr>
            </a:lvl1pPr>
            <a:lvl2pPr marL="742950" indent="-285750" algn="l" rtl="0" eaLnBrk="0" fontAlgn="base" hangingPunct="0">
              <a:spcBef>
                <a:spcPct val="20000"/>
              </a:spcBef>
              <a:spcAft>
                <a:spcPct val="0"/>
              </a:spcAft>
              <a:buClr>
                <a:schemeClr val="accent4">
                  <a:lumMod val="60000"/>
                  <a:lumOff val="40000"/>
                </a:schemeClr>
              </a:buClr>
              <a:buSzPct val="80000"/>
              <a:buFont typeface="Wingdings" pitchFamily="2" charset="2"/>
              <a:buChar char="¨"/>
              <a:defRPr kumimoji="1" sz="2400">
                <a:solidFill>
                  <a:schemeClr val="tx1"/>
                </a:solidFill>
                <a:latin typeface="HGP創英角ｺﾞｼｯｸUB" pitchFamily="50" charset="-128"/>
                <a:ea typeface="HGP創英角ｺﾞｼｯｸUB" pitchFamily="50" charset="-128"/>
              </a:defRPr>
            </a:lvl2pPr>
            <a:lvl3pPr marL="1143000" indent="-228600" algn="l" rtl="0" eaLnBrk="0" fontAlgn="base" hangingPunct="0">
              <a:spcBef>
                <a:spcPct val="20000"/>
              </a:spcBef>
              <a:spcAft>
                <a:spcPct val="0"/>
              </a:spcAft>
              <a:buClr>
                <a:schemeClr val="accent4">
                  <a:lumMod val="50000"/>
                </a:schemeClr>
              </a:buClr>
              <a:buSzPct val="65000"/>
              <a:buFont typeface="Wingdings" pitchFamily="2" charset="2"/>
              <a:buChar char="n"/>
              <a:defRPr kumimoji="1" sz="2000">
                <a:solidFill>
                  <a:schemeClr val="tx1"/>
                </a:solidFill>
                <a:latin typeface="HGP創英角ｺﾞｼｯｸUB" pitchFamily="50" charset="-128"/>
                <a:ea typeface="HGP創英角ｺﾞｼｯｸUB" pitchFamily="50" charset="-128"/>
              </a:defRPr>
            </a:lvl3pPr>
            <a:lvl4pPr marL="1600200" indent="-228600" algn="l" rtl="0" eaLnBrk="0" fontAlgn="base" hangingPunct="0">
              <a:spcBef>
                <a:spcPct val="20000"/>
              </a:spcBef>
              <a:spcAft>
                <a:spcPct val="0"/>
              </a:spcAft>
              <a:buClr>
                <a:schemeClr val="accent4">
                  <a:lumMod val="60000"/>
                  <a:lumOff val="40000"/>
                </a:schemeClr>
              </a:buClr>
              <a:buSzPct val="70000"/>
              <a:buFont typeface="Wingdings" pitchFamily="2" charset="2"/>
              <a:buChar char="¨"/>
              <a:defRPr kumimoji="1" sz="1800">
                <a:solidFill>
                  <a:schemeClr val="tx1"/>
                </a:solidFill>
                <a:latin typeface="HGP創英角ｺﾞｼｯｸUB" pitchFamily="50" charset="-128"/>
                <a:ea typeface="HGP創英角ｺﾞｼｯｸUB" pitchFamily="50" charset="-128"/>
              </a:defRPr>
            </a:lvl4pPr>
            <a:lvl5pPr marL="2057400" indent="-228600" algn="l" rtl="0" eaLnBrk="0" fontAlgn="base" hangingPunct="0">
              <a:spcBef>
                <a:spcPct val="20000"/>
              </a:spcBef>
              <a:spcAft>
                <a:spcPct val="0"/>
              </a:spcAft>
              <a:buClr>
                <a:schemeClr val="accent4">
                  <a:lumMod val="50000"/>
                </a:schemeClr>
              </a:buClr>
              <a:buFont typeface="Wingdings" pitchFamily="2" charset="2"/>
              <a:buChar char="§"/>
              <a:defRPr kumimoji="1" sz="1800">
                <a:solidFill>
                  <a:schemeClr val="tx1"/>
                </a:solidFill>
                <a:latin typeface="HGP創英角ｺﾞｼｯｸUB" pitchFamily="50" charset="-128"/>
                <a:ea typeface="HGP創英角ｺﾞｼｯｸUB" pitchFamily="50" charset="-128"/>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a:buNone/>
            </a:pPr>
            <a:r>
              <a:rPr lang="ja-JP" altLang="en-US" sz="2000"/>
              <a:t>フルバックアップ</a:t>
            </a:r>
            <a:r>
              <a:rPr lang="ja-JP" altLang="en-US" sz="2000" smtClean="0"/>
              <a:t>の再取得が必要なため時間を要する。</a:t>
            </a:r>
            <a:endParaRPr lang="en-US" altLang="ja-JP" sz="2000"/>
          </a:p>
        </p:txBody>
      </p:sp>
      <p:sp>
        <p:nvSpPr>
          <p:cNvPr id="3" name="正方形/長方形 2"/>
          <p:cNvSpPr/>
          <p:nvPr/>
        </p:nvSpPr>
        <p:spPr>
          <a:xfrm>
            <a:off x="823675" y="3128825"/>
            <a:ext cx="32252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A</a:t>
            </a:r>
            <a:endParaRPr lang="ja-JP" altLang="en-US">
              <a:latin typeface="HGP創英角ｺﾞｼｯｸUB" panose="020B0900000000000000" pitchFamily="50" charset="-128"/>
              <a:ea typeface="HGP創英角ｺﾞｼｯｸUB" panose="020B0900000000000000" pitchFamily="50" charset="-128"/>
            </a:endParaRPr>
          </a:p>
        </p:txBody>
      </p:sp>
      <p:sp>
        <p:nvSpPr>
          <p:cNvPr id="4" name="正方形/長方形 3"/>
          <p:cNvSpPr/>
          <p:nvPr/>
        </p:nvSpPr>
        <p:spPr>
          <a:xfrm>
            <a:off x="2354130" y="3124383"/>
            <a:ext cx="33855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B</a:t>
            </a:r>
            <a:endParaRPr lang="ja-JP" altLang="en-US">
              <a:latin typeface="HGP創英角ｺﾞｼｯｸUB" panose="020B0900000000000000" pitchFamily="50" charset="-128"/>
              <a:ea typeface="HGP創英角ｺﾞｼｯｸUB" panose="020B0900000000000000" pitchFamily="50" charset="-128"/>
            </a:endParaRPr>
          </a:p>
        </p:txBody>
      </p:sp>
      <p:grpSp>
        <p:nvGrpSpPr>
          <p:cNvPr id="15" name="グループ化 14"/>
          <p:cNvGrpSpPr/>
          <p:nvPr/>
        </p:nvGrpSpPr>
        <p:grpSpPr>
          <a:xfrm>
            <a:off x="3582766" y="2265100"/>
            <a:ext cx="2385683" cy="2080921"/>
            <a:chOff x="3582766" y="2265100"/>
            <a:chExt cx="2385683" cy="2080921"/>
          </a:xfrm>
        </p:grpSpPr>
        <p:sp>
          <p:nvSpPr>
            <p:cNvPr id="149" name="角丸四角形吹き出し 148"/>
            <p:cNvSpPr/>
            <p:nvPr/>
          </p:nvSpPr>
          <p:spPr>
            <a:xfrm>
              <a:off x="3582766" y="2265100"/>
              <a:ext cx="2385683" cy="559948"/>
            </a:xfrm>
            <a:prstGeom prst="wedgeRoundRectCallout">
              <a:avLst>
                <a:gd name="adj1" fmla="val -11973"/>
                <a:gd name="adj2" fmla="val 100533"/>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dirty="0">
                  <a:solidFill>
                    <a:schemeClr val="tx1"/>
                  </a:solidFill>
                  <a:latin typeface="HGP創英角ｺﾞｼｯｸUB" panose="020B0900000000000000" pitchFamily="50" charset="-128"/>
                  <a:ea typeface="HGP創英角ｺﾞｼｯｸUB" panose="020B0900000000000000" pitchFamily="50" charset="-128"/>
                </a:rPr>
                <a:t>1</a:t>
              </a:r>
              <a:r>
                <a:rPr lang="en-US" altLang="ja-JP" sz="1400" dirty="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sz="1400" dirty="0" smtClean="0">
                  <a:solidFill>
                    <a:schemeClr val="tx1"/>
                  </a:solidFill>
                  <a:latin typeface="HGP創英角ｺﾞｼｯｸUB" panose="020B0900000000000000" pitchFamily="50" charset="-128"/>
                  <a:ea typeface="HGP創英角ｺﾞｼｯｸUB" panose="020B0900000000000000" pitchFamily="50" charset="-128"/>
                </a:rPr>
                <a:t>フェイルオーバ</a:t>
              </a:r>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発生により、</a:t>
              </a:r>
              <a:endParaRPr lang="en-US" altLang="ja-JP" sz="1400" dirty="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dirty="0" smtClean="0">
                  <a:solidFill>
                    <a:schemeClr val="tx1"/>
                  </a:solidFill>
                  <a:latin typeface="HGP創英角ｺﾞｼｯｸUB" panose="020B0900000000000000" pitchFamily="50" charset="-128"/>
                  <a:ea typeface="HGP創英角ｺﾞｼｯｸUB" panose="020B0900000000000000" pitchFamily="50" charset="-128"/>
                </a:rPr>
                <a:t> スレーブ</a:t>
              </a:r>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が新マスタ</a:t>
              </a:r>
              <a:r>
                <a:rPr lang="ja-JP" altLang="en-US" sz="1400" dirty="0" smtClean="0">
                  <a:solidFill>
                    <a:schemeClr val="tx1"/>
                  </a:solidFill>
                  <a:latin typeface="HGP創英角ｺﾞｼｯｸUB" panose="020B0900000000000000" pitchFamily="50" charset="-128"/>
                  <a:ea typeface="HGP創英角ｺﾞｼｯｸUB" panose="020B0900000000000000" pitchFamily="50" charset="-128"/>
                </a:rPr>
                <a:t>に昇格</a:t>
              </a:r>
              <a:endParaRPr lang="ja-JP" altLang="en-US" sz="1400" dirty="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4" name="グループ化 13"/>
            <p:cNvGrpSpPr/>
            <p:nvPr/>
          </p:nvGrpSpPr>
          <p:grpSpPr>
            <a:xfrm>
              <a:off x="3897535" y="2955371"/>
              <a:ext cx="1720850" cy="1390650"/>
              <a:chOff x="3897535" y="2955371"/>
              <a:chExt cx="1720850" cy="1390650"/>
            </a:xfrm>
          </p:grpSpPr>
          <p:grpSp>
            <p:nvGrpSpPr>
              <p:cNvPr id="124" name="グループ化 123"/>
              <p:cNvGrpSpPr/>
              <p:nvPr/>
            </p:nvGrpSpPr>
            <p:grpSpPr>
              <a:xfrm>
                <a:off x="3897535" y="2955371"/>
                <a:ext cx="1720850" cy="1390650"/>
                <a:chOff x="3854450" y="2298700"/>
                <a:chExt cx="1720850" cy="1390650"/>
              </a:xfrm>
            </p:grpSpPr>
            <p:sp>
              <p:nvSpPr>
                <p:cNvPr id="125" name="円/楕円 124"/>
                <p:cNvSpPr/>
                <p:nvPr/>
              </p:nvSpPr>
              <p:spPr>
                <a:xfrm>
                  <a:off x="3854450" y="2298700"/>
                  <a:ext cx="1720850" cy="1390650"/>
                </a:xfrm>
                <a:prstGeom prst="ellipse">
                  <a:avLst/>
                </a:prstGeom>
                <a:solidFill>
                  <a:srgbClr val="FFFF99"/>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grpSp>
              <p:nvGrpSpPr>
                <p:cNvPr id="126" name="グループ化 125"/>
                <p:cNvGrpSpPr/>
                <p:nvPr/>
              </p:nvGrpSpPr>
              <p:grpSpPr>
                <a:xfrm>
                  <a:off x="4088035" y="2467712"/>
                  <a:ext cx="1078562" cy="933779"/>
                  <a:chOff x="394509" y="2368550"/>
                  <a:chExt cx="1078562" cy="933779"/>
                </a:xfrm>
              </p:grpSpPr>
              <p:sp>
                <p:nvSpPr>
                  <p:cNvPr id="128" name="正方形/長方形 127"/>
                  <p:cNvSpPr/>
                  <p:nvPr/>
                </p:nvSpPr>
                <p:spPr>
                  <a:xfrm>
                    <a:off x="575848" y="2368550"/>
                    <a:ext cx="897223" cy="62112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29" name="フローチャート : 磁気ディスク 128"/>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30" name="グループ化 129"/>
                  <p:cNvGrpSpPr/>
                  <p:nvPr/>
                </p:nvGrpSpPr>
                <p:grpSpPr>
                  <a:xfrm>
                    <a:off x="394509" y="2637417"/>
                    <a:ext cx="498684" cy="664912"/>
                    <a:chOff x="-1371600" y="2133600"/>
                    <a:chExt cx="2514600" cy="3505200"/>
                  </a:xfrm>
                </p:grpSpPr>
                <p:sp>
                  <p:nvSpPr>
                    <p:cNvPr id="131" name="直方体 130"/>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32" name="正方形/長方形 131"/>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正方形/長方形 134"/>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正方形/長方形 135"/>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正方形/長方形 136"/>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27" name="乗算記号 126"/>
                <p:cNvSpPr/>
                <p:nvPr/>
              </p:nvSpPr>
              <p:spPr>
                <a:xfrm>
                  <a:off x="4534965" y="2547358"/>
                  <a:ext cx="685800" cy="660710"/>
                </a:xfrm>
                <a:prstGeom prst="mathMultiply">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grpSp>
          <p:sp>
            <p:nvSpPr>
              <p:cNvPr id="92" name="正方形/長方形 91"/>
              <p:cNvSpPr/>
              <p:nvPr/>
            </p:nvSpPr>
            <p:spPr>
              <a:xfrm>
                <a:off x="4161344" y="3684086"/>
                <a:ext cx="32252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A</a:t>
                </a:r>
                <a:endParaRPr lang="ja-JP" altLang="en-US">
                  <a:latin typeface="HGP創英角ｺﾞｼｯｸUB" panose="020B0900000000000000" pitchFamily="50" charset="-128"/>
                  <a:ea typeface="HGP創英角ｺﾞｼｯｸUB" panose="020B0900000000000000" pitchFamily="50" charset="-128"/>
                </a:endParaRPr>
              </a:p>
            </p:txBody>
          </p:sp>
        </p:grpSp>
      </p:grpSp>
      <p:grpSp>
        <p:nvGrpSpPr>
          <p:cNvPr id="23" name="グループ化 22"/>
          <p:cNvGrpSpPr/>
          <p:nvPr/>
        </p:nvGrpSpPr>
        <p:grpSpPr>
          <a:xfrm>
            <a:off x="1790347" y="4345931"/>
            <a:ext cx="5938244" cy="1802682"/>
            <a:chOff x="1790347" y="4345931"/>
            <a:chExt cx="5938244" cy="1802682"/>
          </a:xfrm>
        </p:grpSpPr>
        <p:grpSp>
          <p:nvGrpSpPr>
            <p:cNvPr id="22" name="グループ化 21"/>
            <p:cNvGrpSpPr/>
            <p:nvPr/>
          </p:nvGrpSpPr>
          <p:grpSpPr>
            <a:xfrm>
              <a:off x="1790347" y="4345931"/>
              <a:ext cx="5938244" cy="1802682"/>
              <a:chOff x="1790347" y="4345931"/>
              <a:chExt cx="5938244" cy="1802682"/>
            </a:xfrm>
          </p:grpSpPr>
          <p:sp>
            <p:nvSpPr>
              <p:cNvPr id="176" name="角丸四角形吹き出し 175"/>
              <p:cNvSpPr/>
              <p:nvPr/>
            </p:nvSpPr>
            <p:spPr>
              <a:xfrm>
                <a:off x="1790347" y="5149311"/>
                <a:ext cx="2902063" cy="738035"/>
              </a:xfrm>
              <a:prstGeom prst="wedgeRoundRectCallout">
                <a:avLst>
                  <a:gd name="adj1" fmla="val 75115"/>
                  <a:gd name="adj2" fmla="val 21551"/>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a:solidFill>
                      <a:schemeClr val="tx1"/>
                    </a:solidFill>
                    <a:latin typeface="HGP創英角ｺﾞｼｯｸUB" panose="020B0900000000000000" pitchFamily="50" charset="-128"/>
                    <a:ea typeface="HGP創英角ｺﾞｼｯｸUB" panose="020B0900000000000000" pitchFamily="50" charset="-128"/>
                  </a:rPr>
                  <a:t>3</a:t>
                </a:r>
                <a:r>
                  <a:rPr lang="en-US" altLang="ja-JP" sz="1400" smtClean="0">
                    <a:solidFill>
                      <a:schemeClr val="tx1"/>
                    </a:solidFill>
                    <a:latin typeface="HGP創英角ｺﾞｼｯｸUB" panose="020B0900000000000000" pitchFamily="50" charset="-128"/>
                    <a:ea typeface="HGP創英角ｺﾞｼｯｸUB" panose="020B0900000000000000" pitchFamily="50" charset="-128"/>
                  </a:rPr>
                  <a:t>.pg_basebackup</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により新マスタの</a:t>
                </a:r>
                <a:endParaRPr lang="en-US" altLang="ja-JP" sz="1400"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a:solidFill>
                      <a:schemeClr val="tx1"/>
                    </a:solidFill>
                    <a:latin typeface="HGP創英角ｺﾞｼｯｸUB" panose="020B0900000000000000" pitchFamily="50" charset="-128"/>
                    <a:ea typeface="HGP創英角ｺﾞｼｯｸUB" panose="020B0900000000000000" pitchFamily="50" charset="-128"/>
                  </a:rPr>
                  <a:t>ベース</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バックアップを取得し、</a:t>
                </a:r>
                <a:endParaRPr lang="en-US" altLang="ja-JP" sz="1400"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 新スレーブを構築する。</a:t>
                </a:r>
                <a:endParaRPr lang="ja-JP" altLang="en-US" sz="140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65" name="グループ化 164"/>
              <p:cNvGrpSpPr/>
              <p:nvPr/>
            </p:nvGrpSpPr>
            <p:grpSpPr>
              <a:xfrm>
                <a:off x="5506357" y="5214834"/>
                <a:ext cx="1078562" cy="933779"/>
                <a:chOff x="394509" y="2368550"/>
                <a:chExt cx="1078562" cy="933779"/>
              </a:xfrm>
            </p:grpSpPr>
            <p:sp>
              <p:nvSpPr>
                <p:cNvPr id="166" name="正方形/長方形 165"/>
                <p:cNvSpPr/>
                <p:nvPr/>
              </p:nvSpPr>
              <p:spPr>
                <a:xfrm>
                  <a:off x="575848" y="2368550"/>
                  <a:ext cx="897223" cy="621127"/>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新スレーブ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67" name="フローチャート : 磁気ディスク 166"/>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68" name="グループ化 167"/>
                <p:cNvGrpSpPr/>
                <p:nvPr/>
              </p:nvGrpSpPr>
              <p:grpSpPr>
                <a:xfrm>
                  <a:off x="394509" y="2637417"/>
                  <a:ext cx="498684" cy="664912"/>
                  <a:chOff x="-1371600" y="2133600"/>
                  <a:chExt cx="2514600" cy="3505200"/>
                </a:xfrm>
              </p:grpSpPr>
              <p:sp>
                <p:nvSpPr>
                  <p:cNvPr id="169" name="直方体 168"/>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70" name="正方形/長方形 169"/>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正方形/長方形 170"/>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正方形/長方形 171"/>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正方形/長方形 172"/>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正方形/長方形 173"/>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正方形/長方形 174"/>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77" name="右矢印 176"/>
              <p:cNvSpPr/>
              <p:nvPr/>
            </p:nvSpPr>
            <p:spPr>
              <a:xfrm rot="10800000">
                <a:off x="6668250" y="5382888"/>
                <a:ext cx="419686" cy="16477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116" name="正方形/長方形 115"/>
              <p:cNvSpPr/>
              <p:nvPr/>
            </p:nvSpPr>
            <p:spPr>
              <a:xfrm>
                <a:off x="5526434" y="5768491"/>
                <a:ext cx="32252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A</a:t>
                </a:r>
                <a:endParaRPr lang="ja-JP" altLang="en-US">
                  <a:latin typeface="HGP創英角ｺﾞｼｯｸUB" panose="020B0900000000000000" pitchFamily="50" charset="-128"/>
                  <a:ea typeface="HGP創英角ｺﾞｼｯｸUB" panose="020B0900000000000000" pitchFamily="50" charset="-128"/>
                </a:endParaRPr>
              </a:p>
            </p:txBody>
          </p:sp>
          <p:sp>
            <p:nvSpPr>
              <p:cNvPr id="8" name="U ターン矢印 7"/>
              <p:cNvSpPr/>
              <p:nvPr/>
            </p:nvSpPr>
            <p:spPr>
              <a:xfrm flipH="1">
                <a:off x="6005041" y="4657878"/>
                <a:ext cx="1723550" cy="431032"/>
              </a:xfrm>
              <a:prstGeom prst="uturnArrow">
                <a:avLst>
                  <a:gd name="adj1" fmla="val 21156"/>
                  <a:gd name="adj2" fmla="val 25000"/>
                  <a:gd name="adj3" fmla="val 0"/>
                  <a:gd name="adj4" fmla="val 43750"/>
                  <a:gd name="adj5" fmla="val 100000"/>
                </a:avLst>
              </a:prstGeom>
              <a:solidFill>
                <a:srgbClr val="00B0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139" name="角丸四角形 138"/>
              <p:cNvSpPr/>
              <p:nvPr/>
            </p:nvSpPr>
            <p:spPr>
              <a:xfrm>
                <a:off x="6184419" y="4345931"/>
                <a:ext cx="1406395" cy="270808"/>
              </a:xfrm>
              <a:prstGeom prst="round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altLang="ja-JP" sz="1400">
                    <a:solidFill>
                      <a:schemeClr val="tx1"/>
                    </a:solidFill>
                    <a:latin typeface="HGP創英角ｺﾞｼｯｸUB" panose="020B0900000000000000" pitchFamily="50" charset="-128"/>
                    <a:ea typeface="HGP創英角ｺﾞｼｯｸUB" panose="020B0900000000000000" pitchFamily="50" charset="-128"/>
                  </a:rPr>
                  <a:t>p</a:t>
                </a:r>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g_basebackup</a:t>
                </a:r>
                <a:endParaRPr kumimoji="1" lang="ja-JP" altLang="en-US" sz="1400" smtClean="0">
                  <a:solidFill>
                    <a:schemeClr val="tx1"/>
                  </a:solidFill>
                  <a:latin typeface="HGP創英角ｺﾞｼｯｸUB" panose="020B0900000000000000" pitchFamily="50" charset="-128"/>
                  <a:ea typeface="HGP創英角ｺﾞｼｯｸUB" panose="020B0900000000000000" pitchFamily="50" charset="-128"/>
                </a:endParaRPr>
              </a:p>
            </p:txBody>
          </p:sp>
        </p:grpSp>
        <p:cxnSp>
          <p:nvCxnSpPr>
            <p:cNvPr id="9" name="直線矢印コネクタ 8"/>
            <p:cNvCxnSpPr/>
            <p:nvPr/>
          </p:nvCxnSpPr>
          <p:spPr>
            <a:xfrm>
              <a:off x="6124399" y="4909275"/>
              <a:ext cx="1" cy="263322"/>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グループ化 18"/>
          <p:cNvGrpSpPr/>
          <p:nvPr/>
        </p:nvGrpSpPr>
        <p:grpSpPr>
          <a:xfrm>
            <a:off x="5655609" y="3719622"/>
            <a:ext cx="3291704" cy="584775"/>
            <a:chOff x="5655609" y="3719622"/>
            <a:chExt cx="3291704" cy="584775"/>
          </a:xfrm>
        </p:grpSpPr>
        <p:cxnSp>
          <p:nvCxnSpPr>
            <p:cNvPr id="140" name="直線矢印コネクタ 139"/>
            <p:cNvCxnSpPr/>
            <p:nvPr/>
          </p:nvCxnSpPr>
          <p:spPr>
            <a:xfrm flipH="1">
              <a:off x="5655609" y="4001006"/>
              <a:ext cx="1274940" cy="0"/>
            </a:xfrm>
            <a:prstGeom prst="straightConnector1">
              <a:avLst/>
            </a:prstGeom>
            <a:ln w="101600">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6941636" y="3719622"/>
              <a:ext cx="2005677" cy="584775"/>
            </a:xfrm>
            <a:prstGeom prst="rect">
              <a:avLst/>
            </a:prstGeom>
            <a:noFill/>
          </p:spPr>
          <p:txBody>
            <a:bodyPr wrap="none" rtlCol="0">
              <a:spAutoFit/>
            </a:bodyPr>
            <a:lstStyle/>
            <a:p>
              <a:r>
                <a:rPr kumimoji="1" lang="ja-JP" altLang="en-US" sz="1600" smtClean="0">
                  <a:solidFill>
                    <a:srgbClr val="FF0000"/>
                  </a:solidFill>
                  <a:latin typeface="HGP創英角ｺﾞｼｯｸUB" panose="020B0900000000000000" pitchFamily="50" charset="-128"/>
                  <a:ea typeface="HGP創英角ｺﾞｼｯｸUB" panose="020B0900000000000000" pitchFamily="50" charset="-128"/>
                </a:rPr>
                <a:t>一度進んでしまったら</a:t>
              </a:r>
              <a:endParaRPr kumimoji="1" lang="en-US" altLang="ja-JP" sz="1600" smtClean="0">
                <a:solidFill>
                  <a:srgbClr val="FF0000"/>
                </a:solidFill>
                <a:latin typeface="HGP創英角ｺﾞｼｯｸUB" panose="020B0900000000000000" pitchFamily="50" charset="-128"/>
                <a:ea typeface="HGP創英角ｺﾞｼｯｸUB" panose="020B0900000000000000" pitchFamily="50" charset="-128"/>
              </a:endParaRPr>
            </a:p>
            <a:p>
              <a:r>
                <a:rPr lang="ja-JP" altLang="en-US" sz="1600">
                  <a:solidFill>
                    <a:srgbClr val="FF0000"/>
                  </a:solidFill>
                  <a:latin typeface="HGP創英角ｺﾞｼｯｸUB" panose="020B0900000000000000" pitchFamily="50" charset="-128"/>
                  <a:ea typeface="HGP創英角ｺﾞｼｯｸUB" panose="020B0900000000000000" pitchFamily="50" charset="-128"/>
                </a:rPr>
                <a:t>元</a:t>
              </a:r>
              <a:r>
                <a:rPr lang="ja-JP" altLang="en-US" sz="1600" smtClean="0">
                  <a:solidFill>
                    <a:srgbClr val="FF0000"/>
                  </a:solidFill>
                  <a:latin typeface="HGP創英角ｺﾞｼｯｸUB" panose="020B0900000000000000" pitchFamily="50" charset="-128"/>
                  <a:ea typeface="HGP創英角ｺﾞｼｯｸUB" panose="020B0900000000000000" pitchFamily="50" charset="-128"/>
                </a:rPr>
                <a:t>には戻れない</a:t>
              </a:r>
              <a:endParaRPr kumimoji="1" lang="ja-JP" altLang="en-US" sz="1600">
                <a:solidFill>
                  <a:srgbClr val="FF0000"/>
                </a:solidFill>
                <a:latin typeface="HGP創英角ｺﾞｼｯｸUB" panose="020B0900000000000000" pitchFamily="50" charset="-128"/>
                <a:ea typeface="HGP創英角ｺﾞｼｯｸUB" panose="020B0900000000000000" pitchFamily="50" charset="-128"/>
              </a:endParaRPr>
            </a:p>
          </p:txBody>
        </p:sp>
      </p:grpSp>
      <p:sp>
        <p:nvSpPr>
          <p:cNvPr id="17" name="スライド番号プレースホルダー 16"/>
          <p:cNvSpPr>
            <a:spLocks noGrp="1"/>
          </p:cNvSpPr>
          <p:nvPr>
            <p:ph type="sldNum" sz="quarter" idx="11"/>
          </p:nvPr>
        </p:nvSpPr>
        <p:spPr/>
        <p:txBody>
          <a:bodyPr/>
          <a:lstStyle/>
          <a:p>
            <a:pPr>
              <a:defRPr/>
            </a:pPr>
            <a:fld id="{812ED189-0CCE-4343-8A10-1AB987F6AEA1}" type="slidenum">
              <a:rPr lang="en-US" altLang="ja-JP" smtClean="0"/>
              <a:pPr>
                <a:defRPr/>
              </a:pPr>
              <a:t>42</a:t>
            </a:fld>
            <a:endParaRPr lang="en-US" altLang="ja-JP"/>
          </a:p>
        </p:txBody>
      </p:sp>
    </p:spTree>
    <p:extLst>
      <p:ext uri="{BB962C8B-B14F-4D97-AF65-F5344CB8AC3E}">
        <p14:creationId xmlns:p14="http://schemas.microsoft.com/office/powerpoint/2010/main" val="4100029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3" name="直線コネクタ 122"/>
          <p:cNvCxnSpPr/>
          <p:nvPr/>
        </p:nvCxnSpPr>
        <p:spPr>
          <a:xfrm>
            <a:off x="2155354" y="3738586"/>
            <a:ext cx="2537056" cy="6924"/>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グループ化 9"/>
          <p:cNvGrpSpPr/>
          <p:nvPr/>
        </p:nvGrpSpPr>
        <p:grpSpPr>
          <a:xfrm>
            <a:off x="2127646" y="1763987"/>
            <a:ext cx="6917346" cy="1978064"/>
            <a:chOff x="2127646" y="1763987"/>
            <a:chExt cx="6917346" cy="1978064"/>
          </a:xfrm>
        </p:grpSpPr>
        <p:grpSp>
          <p:nvGrpSpPr>
            <p:cNvPr id="181" name="グループ化 180"/>
            <p:cNvGrpSpPr/>
            <p:nvPr/>
          </p:nvGrpSpPr>
          <p:grpSpPr>
            <a:xfrm>
              <a:off x="7363642" y="2651149"/>
              <a:ext cx="1078562" cy="933779"/>
              <a:chOff x="394509" y="2368550"/>
              <a:chExt cx="1078562" cy="933779"/>
            </a:xfrm>
          </p:grpSpPr>
          <p:sp>
            <p:nvSpPr>
              <p:cNvPr id="182" name="正方形/長方形 181"/>
              <p:cNvSpPr/>
              <p:nvPr/>
            </p:nvSpPr>
            <p:spPr>
              <a:xfrm>
                <a:off x="575848" y="2368550"/>
                <a:ext cx="897223" cy="621127"/>
              </a:xfrm>
              <a:prstGeom prst="rect">
                <a:avLst/>
              </a:prstGeom>
              <a:solidFill>
                <a:srgbClr val="FFFF99"/>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旧マスタ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83" name="フローチャート : 磁気ディスク 182"/>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84" name="グループ化 183"/>
              <p:cNvGrpSpPr/>
              <p:nvPr/>
            </p:nvGrpSpPr>
            <p:grpSpPr>
              <a:xfrm>
                <a:off x="394509" y="2637417"/>
                <a:ext cx="498684" cy="664912"/>
                <a:chOff x="-1371600" y="2133600"/>
                <a:chExt cx="2514600" cy="3505200"/>
              </a:xfrm>
            </p:grpSpPr>
            <p:sp>
              <p:nvSpPr>
                <p:cNvPr id="185" name="直方体 184"/>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86" name="正方形/長方形 185"/>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正方形/長方形 186"/>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正方形/長方形 212"/>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正方形/長方形 218"/>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正方形/長方形 220"/>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正方形/長方形 222"/>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cxnSp>
          <p:nvCxnSpPr>
            <p:cNvPr id="119" name="直線コネクタ 118"/>
            <p:cNvCxnSpPr/>
            <p:nvPr/>
          </p:nvCxnSpPr>
          <p:spPr>
            <a:xfrm>
              <a:off x="2127646" y="3742051"/>
              <a:ext cx="5713334"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角丸四角形吹き出し 178"/>
            <p:cNvSpPr/>
            <p:nvPr/>
          </p:nvSpPr>
          <p:spPr>
            <a:xfrm>
              <a:off x="6966611" y="1763987"/>
              <a:ext cx="2078381" cy="767443"/>
            </a:xfrm>
            <a:prstGeom prst="wedgeRoundRectCallout">
              <a:avLst>
                <a:gd name="adj1" fmla="val 10399"/>
                <a:gd name="adj2" fmla="val 72708"/>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2.pg_rewind</a:t>
              </a:r>
              <a:r>
                <a:rPr kumimoji="1" lang="ja-JP" altLang="en-US" sz="1400" smtClean="0">
                  <a:solidFill>
                    <a:schemeClr val="tx1"/>
                  </a:solidFill>
                  <a:latin typeface="HGP創英角ｺﾞｼｯｸUB" panose="020B0900000000000000" pitchFamily="50" charset="-128"/>
                  <a:ea typeface="HGP創英角ｺﾞｼｯｸUB" panose="020B0900000000000000" pitchFamily="50" charset="-128"/>
                </a:rPr>
                <a:t>実行のため</a:t>
              </a:r>
              <a:endPar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　 旧マスタを再起動後、</a:t>
              </a:r>
              <a:endParaRPr lang="en-US" altLang="ja-JP" sz="1400"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 正常停止</a:t>
              </a:r>
              <a:endParaRPr kumimoji="1" lang="ja-JP" altLang="en-US" sz="14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3" name="正方形/長方形 92"/>
            <p:cNvSpPr/>
            <p:nvPr/>
          </p:nvSpPr>
          <p:spPr>
            <a:xfrm>
              <a:off x="7393319" y="3204806"/>
              <a:ext cx="32252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A</a:t>
              </a:r>
              <a:endParaRPr lang="ja-JP" altLang="en-US">
                <a:latin typeface="HGP創英角ｺﾞｼｯｸUB" panose="020B0900000000000000" pitchFamily="50" charset="-128"/>
                <a:ea typeface="HGP創英角ｺﾞｼｯｸUB" panose="020B0900000000000000" pitchFamily="50" charset="-128"/>
              </a:endParaRPr>
            </a:p>
          </p:txBody>
        </p:sp>
      </p:grpSp>
      <p:grpSp>
        <p:nvGrpSpPr>
          <p:cNvPr id="9" name="グループ化 8"/>
          <p:cNvGrpSpPr/>
          <p:nvPr/>
        </p:nvGrpSpPr>
        <p:grpSpPr>
          <a:xfrm>
            <a:off x="3424948" y="3711251"/>
            <a:ext cx="5123030" cy="2727863"/>
            <a:chOff x="3424948" y="3711251"/>
            <a:chExt cx="5123030" cy="2727863"/>
          </a:xfrm>
        </p:grpSpPr>
        <p:sp>
          <p:nvSpPr>
            <p:cNvPr id="227" name="テキスト ボックス 226"/>
            <p:cNvSpPr txBox="1"/>
            <p:nvPr/>
          </p:nvSpPr>
          <p:spPr>
            <a:xfrm>
              <a:off x="3424948" y="6131337"/>
              <a:ext cx="1382110" cy="307777"/>
            </a:xfrm>
            <a:prstGeom prst="rect">
              <a:avLst/>
            </a:prstGeom>
            <a:noFill/>
          </p:spPr>
          <p:txBody>
            <a:bodyPr wrap="none" rtlCol="0">
              <a:spAutoFit/>
            </a:bodyPr>
            <a:lstStyle/>
            <a:p>
              <a:r>
                <a:rPr kumimoji="1" lang="ja-JP" altLang="en-US" sz="1400" smtClean="0">
                  <a:latin typeface="HGP創英角ｺﾞｼｯｸUB" panose="020B0900000000000000" pitchFamily="50" charset="-128"/>
                  <a:ea typeface="HGP創英角ｺﾞｼｯｸUB" panose="020B0900000000000000" pitchFamily="50" charset="-128"/>
                </a:rPr>
                <a:t>タイムライン</a:t>
              </a:r>
              <a:r>
                <a:rPr kumimoji="1" lang="en-US" altLang="ja-JP" sz="1400" smtClean="0">
                  <a:latin typeface="HGP創英角ｺﾞｼｯｸUB" panose="020B0900000000000000" pitchFamily="50" charset="-128"/>
                  <a:ea typeface="HGP創英角ｺﾞｼｯｸUB" panose="020B0900000000000000" pitchFamily="50" charset="-128"/>
                </a:rPr>
                <a:t>ID</a:t>
              </a:r>
              <a:r>
                <a:rPr lang="en-US" altLang="ja-JP" sz="1400" smtClean="0">
                  <a:latin typeface="HGP創英角ｺﾞｼｯｸUB" panose="020B0900000000000000" pitchFamily="50" charset="-128"/>
                  <a:ea typeface="HGP創英角ｺﾞｼｯｸUB" panose="020B0900000000000000" pitchFamily="50" charset="-128"/>
                </a:rPr>
                <a:t>:</a:t>
              </a:r>
              <a:r>
                <a:rPr kumimoji="1" lang="en-US" altLang="ja-JP" sz="1400" smtClean="0">
                  <a:latin typeface="HGP創英角ｺﾞｼｯｸUB" panose="020B0900000000000000" pitchFamily="50" charset="-128"/>
                  <a:ea typeface="HGP創英角ｺﾞｼｯｸUB" panose="020B0900000000000000" pitchFamily="50" charset="-128"/>
                </a:rPr>
                <a:t>2</a:t>
              </a:r>
              <a:endParaRPr kumimoji="1" lang="ja-JP" altLang="en-US" sz="1400">
                <a:latin typeface="HGP創英角ｺﾞｼｯｸUB" panose="020B0900000000000000" pitchFamily="50" charset="-128"/>
                <a:ea typeface="HGP創英角ｺﾞｼｯｸUB" panose="020B0900000000000000" pitchFamily="50" charset="-128"/>
              </a:endParaRPr>
            </a:p>
          </p:txBody>
        </p:sp>
        <p:cxnSp>
          <p:nvCxnSpPr>
            <p:cNvPr id="121" name="直線コネクタ 120"/>
            <p:cNvCxnSpPr/>
            <p:nvPr/>
          </p:nvCxnSpPr>
          <p:spPr>
            <a:xfrm>
              <a:off x="4629804" y="3711251"/>
              <a:ext cx="389871" cy="2600649"/>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p:cNvCxnSpPr/>
            <p:nvPr/>
          </p:nvCxnSpPr>
          <p:spPr>
            <a:xfrm>
              <a:off x="4984313" y="6285226"/>
              <a:ext cx="356366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80" name="グループ化 279"/>
            <p:cNvGrpSpPr/>
            <p:nvPr/>
          </p:nvGrpSpPr>
          <p:grpSpPr>
            <a:xfrm>
              <a:off x="7098642" y="5022934"/>
              <a:ext cx="1078562" cy="933779"/>
              <a:chOff x="394509" y="2368550"/>
              <a:chExt cx="1078562" cy="933779"/>
            </a:xfrm>
          </p:grpSpPr>
          <p:sp>
            <p:nvSpPr>
              <p:cNvPr id="281" name="正方形/長方形 280"/>
              <p:cNvSpPr/>
              <p:nvPr/>
            </p:nvSpPr>
            <p:spPr>
              <a:xfrm>
                <a:off x="575848" y="2368550"/>
                <a:ext cx="897223" cy="62112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新マスタ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82" name="フローチャート : 磁気ディスク 281"/>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283" name="グループ化 282"/>
              <p:cNvGrpSpPr/>
              <p:nvPr/>
            </p:nvGrpSpPr>
            <p:grpSpPr>
              <a:xfrm>
                <a:off x="394509" y="2637417"/>
                <a:ext cx="498684" cy="664912"/>
                <a:chOff x="-1371600" y="2133600"/>
                <a:chExt cx="2514600" cy="3505200"/>
              </a:xfrm>
            </p:grpSpPr>
            <p:sp>
              <p:nvSpPr>
                <p:cNvPr id="284" name="直方体 283"/>
                <p:cNvSpPr/>
                <p:nvPr/>
              </p:nvSpPr>
              <p:spPr>
                <a:xfrm>
                  <a:off x="-1371600" y="2133600"/>
                  <a:ext cx="2514600" cy="3505200"/>
                </a:xfrm>
                <a:prstGeom prst="cube">
                  <a:avLst/>
                </a:prstGeom>
                <a:solidFill>
                  <a:schemeClr val="accent3">
                    <a:lumMod val="40000"/>
                    <a:lumOff val="6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85" name="正方形/長方形 284"/>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正方形/長方形 285"/>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7" name="正方形/長方形 286"/>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正方形/長方形 287"/>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正方形/長方形 288"/>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正方形/長方形 289"/>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20" name="正方形/長方形 119"/>
            <p:cNvSpPr/>
            <p:nvPr/>
          </p:nvSpPr>
          <p:spPr>
            <a:xfrm>
              <a:off x="7128865" y="5577347"/>
              <a:ext cx="33855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B</a:t>
              </a:r>
              <a:endParaRPr lang="ja-JP" altLang="en-US">
                <a:latin typeface="HGP創英角ｺﾞｼｯｸUB" panose="020B0900000000000000" pitchFamily="50" charset="-128"/>
                <a:ea typeface="HGP創英角ｺﾞｼｯｸUB" panose="020B0900000000000000" pitchFamily="50" charset="-128"/>
              </a:endParaRPr>
            </a:p>
          </p:txBody>
        </p:sp>
      </p:grpSp>
      <p:sp>
        <p:nvSpPr>
          <p:cNvPr id="2" name="タイトル 1"/>
          <p:cNvSpPr>
            <a:spLocks noGrp="1"/>
          </p:cNvSpPr>
          <p:nvPr>
            <p:ph type="title"/>
          </p:nvPr>
        </p:nvSpPr>
        <p:spPr/>
        <p:txBody>
          <a:bodyPr/>
          <a:lstStyle/>
          <a:p>
            <a:r>
              <a:rPr lang="en-US" altLang="ja-JP" err="1" smtClean="0"/>
              <a:t>p</a:t>
            </a:r>
            <a:r>
              <a:rPr kumimoji="1" lang="en-US" altLang="ja-JP" err="1" smtClean="0"/>
              <a:t>g_rewind</a:t>
            </a:r>
            <a:r>
              <a:rPr kumimoji="1" lang="ja-JP" altLang="en-US" smtClean="0"/>
              <a:t>による巻き戻し</a:t>
            </a:r>
            <a:endParaRPr kumimoji="1" lang="ja-JP" altLang="en-US"/>
          </a:p>
        </p:txBody>
      </p:sp>
      <p:sp>
        <p:nvSpPr>
          <p:cNvPr id="6" name="コンテンツ プレースホルダー 2"/>
          <p:cNvSpPr txBox="1">
            <a:spLocks/>
          </p:cNvSpPr>
          <p:nvPr/>
        </p:nvSpPr>
        <p:spPr bwMode="auto">
          <a:xfrm>
            <a:off x="457200" y="1152000"/>
            <a:ext cx="8229600" cy="4881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4">
                  <a:lumMod val="50000"/>
                </a:schemeClr>
              </a:buClr>
              <a:buSzPct val="75000"/>
              <a:buFont typeface="Wingdings" pitchFamily="2" charset="2"/>
              <a:buChar char="n"/>
              <a:defRPr kumimoji="1" sz="2800">
                <a:solidFill>
                  <a:schemeClr val="tx1"/>
                </a:solidFill>
                <a:latin typeface="HGP創英角ｺﾞｼｯｸUB" pitchFamily="50" charset="-128"/>
                <a:ea typeface="HGP創英角ｺﾞｼｯｸUB" pitchFamily="50" charset="-128"/>
                <a:cs typeface="+mn-cs"/>
              </a:defRPr>
            </a:lvl1pPr>
            <a:lvl2pPr marL="742950" indent="-285750" algn="l" rtl="0" eaLnBrk="0" fontAlgn="base" hangingPunct="0">
              <a:spcBef>
                <a:spcPct val="20000"/>
              </a:spcBef>
              <a:spcAft>
                <a:spcPct val="0"/>
              </a:spcAft>
              <a:buClr>
                <a:schemeClr val="accent4">
                  <a:lumMod val="60000"/>
                  <a:lumOff val="40000"/>
                </a:schemeClr>
              </a:buClr>
              <a:buSzPct val="80000"/>
              <a:buFont typeface="Wingdings" pitchFamily="2" charset="2"/>
              <a:buChar char="¨"/>
              <a:defRPr kumimoji="1" sz="2400">
                <a:solidFill>
                  <a:schemeClr val="tx1"/>
                </a:solidFill>
                <a:latin typeface="HGP創英角ｺﾞｼｯｸUB" pitchFamily="50" charset="-128"/>
                <a:ea typeface="HGP創英角ｺﾞｼｯｸUB" pitchFamily="50" charset="-128"/>
              </a:defRPr>
            </a:lvl2pPr>
            <a:lvl3pPr marL="1143000" indent="-228600" algn="l" rtl="0" eaLnBrk="0" fontAlgn="base" hangingPunct="0">
              <a:spcBef>
                <a:spcPct val="20000"/>
              </a:spcBef>
              <a:spcAft>
                <a:spcPct val="0"/>
              </a:spcAft>
              <a:buClr>
                <a:schemeClr val="accent4">
                  <a:lumMod val="50000"/>
                </a:schemeClr>
              </a:buClr>
              <a:buSzPct val="65000"/>
              <a:buFont typeface="Wingdings" pitchFamily="2" charset="2"/>
              <a:buChar char="n"/>
              <a:defRPr kumimoji="1" sz="2000">
                <a:solidFill>
                  <a:schemeClr val="tx1"/>
                </a:solidFill>
                <a:latin typeface="HGP創英角ｺﾞｼｯｸUB" pitchFamily="50" charset="-128"/>
                <a:ea typeface="HGP創英角ｺﾞｼｯｸUB" pitchFamily="50" charset="-128"/>
              </a:defRPr>
            </a:lvl3pPr>
            <a:lvl4pPr marL="1600200" indent="-228600" algn="l" rtl="0" eaLnBrk="0" fontAlgn="base" hangingPunct="0">
              <a:spcBef>
                <a:spcPct val="20000"/>
              </a:spcBef>
              <a:spcAft>
                <a:spcPct val="0"/>
              </a:spcAft>
              <a:buClr>
                <a:schemeClr val="accent4">
                  <a:lumMod val="60000"/>
                  <a:lumOff val="40000"/>
                </a:schemeClr>
              </a:buClr>
              <a:buSzPct val="70000"/>
              <a:buFont typeface="Wingdings" pitchFamily="2" charset="2"/>
              <a:buChar char="¨"/>
              <a:defRPr kumimoji="1" sz="1800">
                <a:solidFill>
                  <a:schemeClr val="tx1"/>
                </a:solidFill>
                <a:latin typeface="HGP創英角ｺﾞｼｯｸUB" pitchFamily="50" charset="-128"/>
                <a:ea typeface="HGP創英角ｺﾞｼｯｸUB" pitchFamily="50" charset="-128"/>
              </a:defRPr>
            </a:lvl4pPr>
            <a:lvl5pPr marL="2057400" indent="-228600" algn="l" rtl="0" eaLnBrk="0" fontAlgn="base" hangingPunct="0">
              <a:spcBef>
                <a:spcPct val="20000"/>
              </a:spcBef>
              <a:spcAft>
                <a:spcPct val="0"/>
              </a:spcAft>
              <a:buClr>
                <a:schemeClr val="accent4">
                  <a:lumMod val="50000"/>
                </a:schemeClr>
              </a:buClr>
              <a:buFont typeface="Wingdings" pitchFamily="2" charset="2"/>
              <a:buChar char="§"/>
              <a:defRPr kumimoji="1" sz="1800">
                <a:solidFill>
                  <a:schemeClr val="tx1"/>
                </a:solidFill>
                <a:latin typeface="HGP創英角ｺﾞｼｯｸUB" pitchFamily="50" charset="-128"/>
                <a:ea typeface="HGP創英角ｺﾞｼｯｸUB" pitchFamily="50" charset="-128"/>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r>
              <a:rPr lang="ja-JP" altLang="en-US" sz="2400" kern="0"/>
              <a:t>マスタ</a:t>
            </a:r>
            <a:r>
              <a:rPr lang="en-US" altLang="ja-JP" sz="2400" kern="0"/>
              <a:t>/</a:t>
            </a:r>
            <a:r>
              <a:rPr lang="ja-JP" altLang="en-US" sz="2400" kern="0"/>
              <a:t>スレーブの再構築</a:t>
            </a:r>
            <a:r>
              <a:rPr lang="en-US" altLang="ja-JP" sz="2400" kern="0"/>
              <a:t>(</a:t>
            </a:r>
            <a:r>
              <a:rPr lang="en-US" altLang="ja-JP" sz="2400" kern="0" smtClean="0"/>
              <a:t>9.5</a:t>
            </a:r>
            <a:r>
              <a:rPr lang="ja-JP" altLang="en-US" sz="2400" kern="0" smtClean="0"/>
              <a:t>以降</a:t>
            </a:r>
            <a:r>
              <a:rPr lang="en-US" altLang="ja-JP" sz="2400" kern="0" smtClean="0"/>
              <a:t>)</a:t>
            </a:r>
            <a:endParaRPr lang="en-US" altLang="ja-JP" sz="2400" kern="0"/>
          </a:p>
        </p:txBody>
      </p:sp>
      <p:sp>
        <p:nvSpPr>
          <p:cNvPr id="7" name="コンテンツ プレースホルダー 2"/>
          <p:cNvSpPr txBox="1">
            <a:spLocks/>
          </p:cNvSpPr>
          <p:nvPr/>
        </p:nvSpPr>
        <p:spPr bwMode="auto">
          <a:xfrm>
            <a:off x="800100" y="1596500"/>
            <a:ext cx="8204200" cy="791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4">
                  <a:lumMod val="50000"/>
                </a:schemeClr>
              </a:buClr>
              <a:buSzPct val="75000"/>
              <a:buFont typeface="Wingdings" pitchFamily="2" charset="2"/>
              <a:buChar char="n"/>
              <a:defRPr kumimoji="1" sz="2800">
                <a:solidFill>
                  <a:schemeClr val="tx1"/>
                </a:solidFill>
                <a:latin typeface="HGP創英角ｺﾞｼｯｸUB" pitchFamily="50" charset="-128"/>
                <a:ea typeface="HGP創英角ｺﾞｼｯｸUB" pitchFamily="50" charset="-128"/>
                <a:cs typeface="+mn-cs"/>
              </a:defRPr>
            </a:lvl1pPr>
            <a:lvl2pPr marL="742950" indent="-285750" algn="l" rtl="0" eaLnBrk="0" fontAlgn="base" hangingPunct="0">
              <a:spcBef>
                <a:spcPct val="20000"/>
              </a:spcBef>
              <a:spcAft>
                <a:spcPct val="0"/>
              </a:spcAft>
              <a:buClr>
                <a:schemeClr val="accent4">
                  <a:lumMod val="60000"/>
                  <a:lumOff val="40000"/>
                </a:schemeClr>
              </a:buClr>
              <a:buSzPct val="80000"/>
              <a:buFont typeface="Wingdings" pitchFamily="2" charset="2"/>
              <a:buChar char="¨"/>
              <a:defRPr kumimoji="1" sz="2400">
                <a:solidFill>
                  <a:schemeClr val="tx1"/>
                </a:solidFill>
                <a:latin typeface="HGP創英角ｺﾞｼｯｸUB" pitchFamily="50" charset="-128"/>
                <a:ea typeface="HGP創英角ｺﾞｼｯｸUB" pitchFamily="50" charset="-128"/>
              </a:defRPr>
            </a:lvl2pPr>
            <a:lvl3pPr marL="1143000" indent="-228600" algn="l" rtl="0" eaLnBrk="0" fontAlgn="base" hangingPunct="0">
              <a:spcBef>
                <a:spcPct val="20000"/>
              </a:spcBef>
              <a:spcAft>
                <a:spcPct val="0"/>
              </a:spcAft>
              <a:buClr>
                <a:schemeClr val="accent4">
                  <a:lumMod val="50000"/>
                </a:schemeClr>
              </a:buClr>
              <a:buSzPct val="65000"/>
              <a:buFont typeface="Wingdings" pitchFamily="2" charset="2"/>
              <a:buChar char="n"/>
              <a:defRPr kumimoji="1" sz="2000">
                <a:solidFill>
                  <a:schemeClr val="tx1"/>
                </a:solidFill>
                <a:latin typeface="HGP創英角ｺﾞｼｯｸUB" pitchFamily="50" charset="-128"/>
                <a:ea typeface="HGP創英角ｺﾞｼｯｸUB" pitchFamily="50" charset="-128"/>
              </a:defRPr>
            </a:lvl3pPr>
            <a:lvl4pPr marL="1600200" indent="-228600" algn="l" rtl="0" eaLnBrk="0" fontAlgn="base" hangingPunct="0">
              <a:spcBef>
                <a:spcPct val="20000"/>
              </a:spcBef>
              <a:spcAft>
                <a:spcPct val="0"/>
              </a:spcAft>
              <a:buClr>
                <a:schemeClr val="accent4">
                  <a:lumMod val="60000"/>
                  <a:lumOff val="40000"/>
                </a:schemeClr>
              </a:buClr>
              <a:buSzPct val="70000"/>
              <a:buFont typeface="Wingdings" pitchFamily="2" charset="2"/>
              <a:buChar char="¨"/>
              <a:defRPr kumimoji="1" sz="1800">
                <a:solidFill>
                  <a:schemeClr val="tx1"/>
                </a:solidFill>
                <a:latin typeface="HGP創英角ｺﾞｼｯｸUB" pitchFamily="50" charset="-128"/>
                <a:ea typeface="HGP創英角ｺﾞｼｯｸUB" pitchFamily="50" charset="-128"/>
              </a:defRPr>
            </a:lvl4pPr>
            <a:lvl5pPr marL="2057400" indent="-228600" algn="l" rtl="0" eaLnBrk="0" fontAlgn="base" hangingPunct="0">
              <a:spcBef>
                <a:spcPct val="20000"/>
              </a:spcBef>
              <a:spcAft>
                <a:spcPct val="0"/>
              </a:spcAft>
              <a:buClr>
                <a:schemeClr val="accent4">
                  <a:lumMod val="50000"/>
                </a:schemeClr>
              </a:buClr>
              <a:buFont typeface="Wingdings" pitchFamily="2" charset="2"/>
              <a:buChar char="§"/>
              <a:defRPr kumimoji="1" sz="1800">
                <a:solidFill>
                  <a:schemeClr val="tx1"/>
                </a:solidFill>
                <a:latin typeface="HGP創英角ｺﾞｼｯｸUB" pitchFamily="50" charset="-128"/>
                <a:ea typeface="HGP創英角ｺﾞｼｯｸUB" pitchFamily="50" charset="-128"/>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a:buNone/>
            </a:pPr>
            <a:r>
              <a:rPr lang="en-US" altLang="ja-JP" sz="2000" err="1"/>
              <a:t>p</a:t>
            </a:r>
            <a:r>
              <a:rPr lang="en-US" altLang="ja-JP" sz="2000" err="1" smtClean="0"/>
              <a:t>g_rewind</a:t>
            </a:r>
            <a:r>
              <a:rPr lang="ja-JP" altLang="en-US" sz="2000" smtClean="0"/>
              <a:t>により障害が発生した旧マスタを巻き戻し、</a:t>
            </a:r>
            <a:endParaRPr lang="en-US" altLang="ja-JP" sz="2000" smtClean="0"/>
          </a:p>
          <a:p>
            <a:pPr marL="0" indent="0">
              <a:buNone/>
            </a:pPr>
            <a:r>
              <a:rPr lang="ja-JP" altLang="en-US" sz="2000" smtClean="0"/>
              <a:t>新スレーブとして再構築する。</a:t>
            </a:r>
            <a:endParaRPr lang="en-US" altLang="ja-JP" sz="2000" smtClean="0"/>
          </a:p>
        </p:txBody>
      </p:sp>
      <p:grpSp>
        <p:nvGrpSpPr>
          <p:cNvPr id="95" name="グループ化 94"/>
          <p:cNvGrpSpPr/>
          <p:nvPr/>
        </p:nvGrpSpPr>
        <p:grpSpPr>
          <a:xfrm>
            <a:off x="800100" y="2564971"/>
            <a:ext cx="1078562" cy="933779"/>
            <a:chOff x="394509" y="2368550"/>
            <a:chExt cx="1078562" cy="933779"/>
          </a:xfrm>
        </p:grpSpPr>
        <p:sp>
          <p:nvSpPr>
            <p:cNvPr id="96" name="正方形/長方形 95"/>
            <p:cNvSpPr/>
            <p:nvPr/>
          </p:nvSpPr>
          <p:spPr>
            <a:xfrm>
              <a:off x="575848" y="2368550"/>
              <a:ext cx="897223" cy="62112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7" name="フローチャート : 磁気ディスク 96"/>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98" name="グループ化 97"/>
            <p:cNvGrpSpPr/>
            <p:nvPr/>
          </p:nvGrpSpPr>
          <p:grpSpPr>
            <a:xfrm>
              <a:off x="394509" y="2637417"/>
              <a:ext cx="498684" cy="664912"/>
              <a:chOff x="-1371600" y="2133600"/>
              <a:chExt cx="2514600" cy="3505200"/>
            </a:xfrm>
          </p:grpSpPr>
          <p:sp>
            <p:nvSpPr>
              <p:cNvPr id="99" name="直方体 98"/>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00" name="正方形/長方形 99"/>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06" name="右矢印 105"/>
          <p:cNvSpPr/>
          <p:nvPr/>
        </p:nvSpPr>
        <p:spPr>
          <a:xfrm>
            <a:off x="1964667" y="2737967"/>
            <a:ext cx="419686" cy="16477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nvGrpSpPr>
          <p:cNvPr id="107" name="グループ化 106"/>
          <p:cNvGrpSpPr/>
          <p:nvPr/>
        </p:nvGrpSpPr>
        <p:grpSpPr>
          <a:xfrm>
            <a:off x="2354130" y="2564382"/>
            <a:ext cx="1078562" cy="933779"/>
            <a:chOff x="394509" y="2368550"/>
            <a:chExt cx="1078562" cy="933779"/>
          </a:xfrm>
        </p:grpSpPr>
        <p:sp>
          <p:nvSpPr>
            <p:cNvPr id="108" name="正方形/長方形 107"/>
            <p:cNvSpPr/>
            <p:nvPr/>
          </p:nvSpPr>
          <p:spPr>
            <a:xfrm>
              <a:off x="575848" y="2368550"/>
              <a:ext cx="897223" cy="621127"/>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09" name="フローチャート : 磁気ディスク 108"/>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10" name="グループ化 109"/>
            <p:cNvGrpSpPr/>
            <p:nvPr/>
          </p:nvGrpSpPr>
          <p:grpSpPr>
            <a:xfrm>
              <a:off x="394509" y="2637417"/>
              <a:ext cx="498684" cy="664912"/>
              <a:chOff x="-1371600" y="2133600"/>
              <a:chExt cx="2514600" cy="3505200"/>
            </a:xfrm>
          </p:grpSpPr>
          <p:sp>
            <p:nvSpPr>
              <p:cNvPr id="111" name="直方体 110"/>
              <p:cNvSpPr/>
              <p:nvPr/>
            </p:nvSpPr>
            <p:spPr>
              <a:xfrm>
                <a:off x="-1371600" y="2133600"/>
                <a:ext cx="2514600" cy="3505200"/>
              </a:xfrm>
              <a:prstGeom prst="cube">
                <a:avLst/>
              </a:prstGeom>
              <a:solidFill>
                <a:schemeClr val="accent3">
                  <a:lumMod val="40000"/>
                  <a:lumOff val="6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12" name="正方形/長方形 111"/>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正方形/長方形 116"/>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1" name="グループ化 10"/>
          <p:cNvGrpSpPr/>
          <p:nvPr/>
        </p:nvGrpSpPr>
        <p:grpSpPr>
          <a:xfrm>
            <a:off x="6005041" y="4052662"/>
            <a:ext cx="2681759" cy="725714"/>
            <a:chOff x="6005041" y="4052662"/>
            <a:chExt cx="2681759" cy="725714"/>
          </a:xfrm>
        </p:grpSpPr>
        <p:cxnSp>
          <p:nvCxnSpPr>
            <p:cNvPr id="161" name="直線矢印コネクタ 160"/>
            <p:cNvCxnSpPr/>
            <p:nvPr/>
          </p:nvCxnSpPr>
          <p:spPr>
            <a:xfrm flipH="1">
              <a:off x="6005041" y="4052662"/>
              <a:ext cx="961570" cy="0"/>
            </a:xfrm>
            <a:prstGeom prst="straightConnector1">
              <a:avLst/>
            </a:prstGeom>
            <a:ln w="101600">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164" name="角丸四角形吹き出し 163"/>
            <p:cNvSpPr/>
            <p:nvPr/>
          </p:nvSpPr>
          <p:spPr>
            <a:xfrm>
              <a:off x="6341731" y="4346022"/>
              <a:ext cx="2345069" cy="432354"/>
            </a:xfrm>
            <a:prstGeom prst="wedgeRoundRectCallout">
              <a:avLst>
                <a:gd name="adj1" fmla="val -43862"/>
                <a:gd name="adj2" fmla="val -73288"/>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a:solidFill>
                    <a:schemeClr val="tx1"/>
                  </a:solidFill>
                  <a:latin typeface="HGP創英角ｺﾞｼｯｸUB" panose="020B0900000000000000" pitchFamily="50" charset="-128"/>
                  <a:ea typeface="HGP創英角ｺﾞｼｯｸUB" panose="020B0900000000000000" pitchFamily="50" charset="-128"/>
                </a:rPr>
                <a:t>3.pg_rewind</a:t>
              </a:r>
              <a:r>
                <a:rPr lang="ja-JP" altLang="en-US" sz="1400">
                  <a:solidFill>
                    <a:schemeClr val="tx1"/>
                  </a:solidFill>
                  <a:latin typeface="HGP創英角ｺﾞｼｯｸUB" panose="020B0900000000000000" pitchFamily="50" charset="-128"/>
                  <a:ea typeface="HGP創英角ｺﾞｼｯｸUB" panose="020B0900000000000000" pitchFamily="50" charset="-128"/>
                </a:rPr>
                <a:t>に</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よる旧マスタ</a:t>
              </a:r>
              <a:endParaRPr lang="en-US" altLang="ja-JP" sz="1400" smtClean="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 の巻き戻し</a:t>
              </a:r>
              <a:endParaRPr lang="ja-JP" altLang="en-US" sz="1400">
                <a:solidFill>
                  <a:schemeClr val="tx1"/>
                </a:solidFill>
                <a:latin typeface="HGP創英角ｺﾞｼｯｸUB" panose="020B0900000000000000" pitchFamily="50" charset="-128"/>
                <a:ea typeface="HGP創英角ｺﾞｼｯｸUB" panose="020B0900000000000000" pitchFamily="50" charset="-128"/>
              </a:endParaRPr>
            </a:p>
          </p:txBody>
        </p:sp>
      </p:grpSp>
      <p:sp>
        <p:nvSpPr>
          <p:cNvPr id="178" name="テキスト ボックス 177"/>
          <p:cNvSpPr txBox="1"/>
          <p:nvPr/>
        </p:nvSpPr>
        <p:spPr>
          <a:xfrm>
            <a:off x="808120" y="3575462"/>
            <a:ext cx="1382110" cy="307777"/>
          </a:xfrm>
          <a:prstGeom prst="rect">
            <a:avLst/>
          </a:prstGeom>
          <a:noFill/>
        </p:spPr>
        <p:txBody>
          <a:bodyPr wrap="none" rtlCol="0">
            <a:spAutoFit/>
          </a:bodyPr>
          <a:lstStyle/>
          <a:p>
            <a:r>
              <a:rPr lang="ja-JP" altLang="en-US" sz="1400">
                <a:latin typeface="HGP創英角ｺﾞｼｯｸUB" panose="020B0900000000000000" pitchFamily="50" charset="-128"/>
                <a:ea typeface="HGP創英角ｺﾞｼｯｸUB" panose="020B0900000000000000" pitchFamily="50" charset="-128"/>
              </a:rPr>
              <a:t>タイムライン</a:t>
            </a:r>
            <a:r>
              <a:rPr kumimoji="1" lang="en-US" altLang="ja-JP" sz="1400" smtClean="0">
                <a:latin typeface="HGP創英角ｺﾞｼｯｸUB" panose="020B0900000000000000" pitchFamily="50" charset="-128"/>
                <a:ea typeface="HGP創英角ｺﾞｼｯｸUB" panose="020B0900000000000000" pitchFamily="50" charset="-128"/>
              </a:rPr>
              <a:t>ID</a:t>
            </a:r>
            <a:r>
              <a:rPr lang="en-US" altLang="ja-JP" sz="1400">
                <a:latin typeface="HGP創英角ｺﾞｼｯｸUB" panose="020B0900000000000000" pitchFamily="50" charset="-128"/>
                <a:ea typeface="HGP創英角ｺﾞｼｯｸUB" panose="020B0900000000000000" pitchFamily="50" charset="-128"/>
              </a:rPr>
              <a:t>:</a:t>
            </a:r>
            <a:r>
              <a:rPr kumimoji="1" lang="en-US" altLang="ja-JP" sz="1400" smtClean="0">
                <a:latin typeface="HGP創英角ｺﾞｼｯｸUB" panose="020B0900000000000000" pitchFamily="50" charset="-128"/>
                <a:ea typeface="HGP創英角ｺﾞｼｯｸUB" panose="020B0900000000000000" pitchFamily="50" charset="-128"/>
              </a:rPr>
              <a:t>1</a:t>
            </a:r>
            <a:endParaRPr kumimoji="1" lang="ja-JP" altLang="en-US" sz="1400">
              <a:latin typeface="HGP創英角ｺﾞｼｯｸUB" panose="020B0900000000000000" pitchFamily="50" charset="-128"/>
              <a:ea typeface="HGP創英角ｺﾞｼｯｸUB" panose="020B0900000000000000" pitchFamily="50" charset="-128"/>
            </a:endParaRPr>
          </a:p>
        </p:txBody>
      </p:sp>
      <p:sp>
        <p:nvSpPr>
          <p:cNvPr id="3" name="正方形/長方形 2"/>
          <p:cNvSpPr/>
          <p:nvPr/>
        </p:nvSpPr>
        <p:spPr>
          <a:xfrm>
            <a:off x="823675" y="3128825"/>
            <a:ext cx="32252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A</a:t>
            </a:r>
            <a:endParaRPr lang="ja-JP" altLang="en-US">
              <a:latin typeface="HGP創英角ｺﾞｼｯｸUB" panose="020B0900000000000000" pitchFamily="50" charset="-128"/>
              <a:ea typeface="HGP創英角ｺﾞｼｯｸUB" panose="020B0900000000000000" pitchFamily="50" charset="-128"/>
            </a:endParaRPr>
          </a:p>
        </p:txBody>
      </p:sp>
      <p:sp>
        <p:nvSpPr>
          <p:cNvPr id="4" name="正方形/長方形 3"/>
          <p:cNvSpPr/>
          <p:nvPr/>
        </p:nvSpPr>
        <p:spPr>
          <a:xfrm>
            <a:off x="2354130" y="3124383"/>
            <a:ext cx="33855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B</a:t>
            </a:r>
            <a:endParaRPr lang="ja-JP" altLang="en-US">
              <a:latin typeface="HGP創英角ｺﾞｼｯｸUB" panose="020B0900000000000000" pitchFamily="50" charset="-128"/>
              <a:ea typeface="HGP創英角ｺﾞｼｯｸUB" panose="020B0900000000000000" pitchFamily="50" charset="-128"/>
            </a:endParaRPr>
          </a:p>
        </p:txBody>
      </p:sp>
      <p:grpSp>
        <p:nvGrpSpPr>
          <p:cNvPr id="5" name="グループ化 4"/>
          <p:cNvGrpSpPr/>
          <p:nvPr/>
        </p:nvGrpSpPr>
        <p:grpSpPr>
          <a:xfrm>
            <a:off x="3897535" y="2265100"/>
            <a:ext cx="2868610" cy="2080921"/>
            <a:chOff x="3897535" y="2265100"/>
            <a:chExt cx="2868610" cy="2080921"/>
          </a:xfrm>
        </p:grpSpPr>
        <p:grpSp>
          <p:nvGrpSpPr>
            <p:cNvPr id="124" name="グループ化 123"/>
            <p:cNvGrpSpPr/>
            <p:nvPr/>
          </p:nvGrpSpPr>
          <p:grpSpPr>
            <a:xfrm>
              <a:off x="3897535" y="2955371"/>
              <a:ext cx="1720850" cy="1390650"/>
              <a:chOff x="3854450" y="2298700"/>
              <a:chExt cx="1720850" cy="1390650"/>
            </a:xfrm>
          </p:grpSpPr>
          <p:sp>
            <p:nvSpPr>
              <p:cNvPr id="125" name="円/楕円 124"/>
              <p:cNvSpPr/>
              <p:nvPr/>
            </p:nvSpPr>
            <p:spPr>
              <a:xfrm>
                <a:off x="3854450" y="2298700"/>
                <a:ext cx="1720850" cy="1390650"/>
              </a:xfrm>
              <a:prstGeom prst="ellipse">
                <a:avLst/>
              </a:prstGeom>
              <a:solidFill>
                <a:srgbClr val="FFFF99"/>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grpSp>
            <p:nvGrpSpPr>
              <p:cNvPr id="126" name="グループ化 125"/>
              <p:cNvGrpSpPr/>
              <p:nvPr/>
            </p:nvGrpSpPr>
            <p:grpSpPr>
              <a:xfrm>
                <a:off x="4088035" y="2467712"/>
                <a:ext cx="1078562" cy="933779"/>
                <a:chOff x="394509" y="2368550"/>
                <a:chExt cx="1078562" cy="933779"/>
              </a:xfrm>
            </p:grpSpPr>
            <p:sp>
              <p:nvSpPr>
                <p:cNvPr id="128" name="正方形/長方形 127"/>
                <p:cNvSpPr/>
                <p:nvPr/>
              </p:nvSpPr>
              <p:spPr>
                <a:xfrm>
                  <a:off x="575848" y="2368550"/>
                  <a:ext cx="897223" cy="62112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29" name="フローチャート : 磁気ディスク 128"/>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30" name="グループ化 129"/>
                <p:cNvGrpSpPr/>
                <p:nvPr/>
              </p:nvGrpSpPr>
              <p:grpSpPr>
                <a:xfrm>
                  <a:off x="394509" y="2637417"/>
                  <a:ext cx="498684" cy="664912"/>
                  <a:chOff x="-1371600" y="2133600"/>
                  <a:chExt cx="2514600" cy="3505200"/>
                </a:xfrm>
              </p:grpSpPr>
              <p:sp>
                <p:nvSpPr>
                  <p:cNvPr id="131" name="直方体 130"/>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32" name="正方形/長方形 131"/>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正方形/長方形 134"/>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正方形/長方形 135"/>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正方形/長方形 136"/>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27" name="乗算記号 126"/>
              <p:cNvSpPr/>
              <p:nvPr/>
            </p:nvSpPr>
            <p:spPr>
              <a:xfrm>
                <a:off x="4534965" y="2547358"/>
                <a:ext cx="685800" cy="660710"/>
              </a:xfrm>
              <a:prstGeom prst="mathMultiply">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grpSp>
        <p:sp>
          <p:nvSpPr>
            <p:cNvPr id="149" name="角丸四角形吹き出し 148"/>
            <p:cNvSpPr/>
            <p:nvPr/>
          </p:nvSpPr>
          <p:spPr>
            <a:xfrm>
              <a:off x="4380462" y="2265100"/>
              <a:ext cx="2385683" cy="559948"/>
            </a:xfrm>
            <a:prstGeom prst="wedgeRoundRectCallout">
              <a:avLst>
                <a:gd name="adj1" fmla="val -24206"/>
                <a:gd name="adj2" fmla="val 116168"/>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dirty="0">
                  <a:solidFill>
                    <a:schemeClr val="tx1"/>
                  </a:solidFill>
                  <a:latin typeface="HGP創英角ｺﾞｼｯｸUB" panose="020B0900000000000000" pitchFamily="50" charset="-128"/>
                  <a:ea typeface="HGP創英角ｺﾞｼｯｸUB" panose="020B0900000000000000" pitchFamily="50" charset="-128"/>
                </a:rPr>
                <a:t>1</a:t>
              </a:r>
              <a:r>
                <a:rPr lang="en-US" altLang="ja-JP" sz="1400" dirty="0" smtClean="0">
                  <a:solidFill>
                    <a:schemeClr val="tx1"/>
                  </a:solidFill>
                  <a:latin typeface="HGP創英角ｺﾞｼｯｸUB" panose="020B0900000000000000" pitchFamily="50" charset="-128"/>
                  <a:ea typeface="HGP創英角ｺﾞｼｯｸUB" panose="020B0900000000000000" pitchFamily="50" charset="-128"/>
                </a:rPr>
                <a:t>.</a:t>
              </a:r>
              <a:r>
                <a:rPr lang="ja-JP" altLang="en-US" sz="1400" dirty="0" smtClean="0">
                  <a:solidFill>
                    <a:schemeClr val="tx1"/>
                  </a:solidFill>
                  <a:latin typeface="HGP創英角ｺﾞｼｯｸUB" panose="020B0900000000000000" pitchFamily="50" charset="-128"/>
                  <a:ea typeface="HGP創英角ｺﾞｼｯｸUB" panose="020B0900000000000000" pitchFamily="50" charset="-128"/>
                </a:rPr>
                <a:t>フェイルオーバ発生により、</a:t>
              </a:r>
              <a:endParaRPr lang="en-US" altLang="ja-JP" sz="1400" dirty="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dirty="0" smtClean="0">
                  <a:solidFill>
                    <a:schemeClr val="tx1"/>
                  </a:solidFill>
                  <a:latin typeface="HGP創英角ｺﾞｼｯｸUB" panose="020B0900000000000000" pitchFamily="50" charset="-128"/>
                  <a:ea typeface="HGP創英角ｺﾞｼｯｸUB" panose="020B0900000000000000" pitchFamily="50" charset="-128"/>
                </a:rPr>
                <a:t> スレーブ</a:t>
              </a:r>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が新マスタ</a:t>
              </a:r>
              <a:r>
                <a:rPr lang="ja-JP" altLang="en-US" sz="1400" dirty="0" smtClean="0">
                  <a:solidFill>
                    <a:schemeClr val="tx1"/>
                  </a:solidFill>
                  <a:latin typeface="HGP創英角ｺﾞｼｯｸUB" panose="020B0900000000000000" pitchFamily="50" charset="-128"/>
                  <a:ea typeface="HGP創英角ｺﾞｼｯｸUB" panose="020B0900000000000000" pitchFamily="50" charset="-128"/>
                </a:rPr>
                <a:t>に昇格</a:t>
              </a:r>
              <a:endParaRPr lang="ja-JP" altLang="en-US" sz="14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2" name="正方形/長方形 91"/>
            <p:cNvSpPr/>
            <p:nvPr/>
          </p:nvSpPr>
          <p:spPr>
            <a:xfrm>
              <a:off x="4161344" y="3684086"/>
              <a:ext cx="32252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A</a:t>
              </a:r>
              <a:endParaRPr lang="ja-JP" altLang="en-US">
                <a:latin typeface="HGP創英角ｺﾞｼｯｸUB" panose="020B0900000000000000" pitchFamily="50" charset="-128"/>
                <a:ea typeface="HGP創英角ｺﾞｼｯｸUB" panose="020B0900000000000000" pitchFamily="50" charset="-128"/>
              </a:endParaRPr>
            </a:p>
          </p:txBody>
        </p:sp>
      </p:grpSp>
      <p:grpSp>
        <p:nvGrpSpPr>
          <p:cNvPr id="13" name="グループ化 12"/>
          <p:cNvGrpSpPr/>
          <p:nvPr/>
        </p:nvGrpSpPr>
        <p:grpSpPr>
          <a:xfrm>
            <a:off x="1361390" y="4288754"/>
            <a:ext cx="5726546" cy="1679789"/>
            <a:chOff x="1361390" y="4288754"/>
            <a:chExt cx="5726546" cy="1679789"/>
          </a:xfrm>
        </p:grpSpPr>
        <p:cxnSp>
          <p:nvCxnSpPr>
            <p:cNvPr id="162" name="直線矢印コネクタ 161"/>
            <p:cNvCxnSpPr/>
            <p:nvPr/>
          </p:nvCxnSpPr>
          <p:spPr>
            <a:xfrm flipH="1">
              <a:off x="5334989" y="5931776"/>
              <a:ext cx="1752947" cy="0"/>
            </a:xfrm>
            <a:prstGeom prst="straightConnector1">
              <a:avLst/>
            </a:prstGeom>
            <a:ln w="76200">
              <a:solidFill>
                <a:srgbClr val="008000"/>
              </a:solidFill>
              <a:headEnd type="arrow"/>
              <a:tailEnd type="none"/>
            </a:ln>
          </p:spPr>
          <p:style>
            <a:lnRef idx="1">
              <a:schemeClr val="accent1"/>
            </a:lnRef>
            <a:fillRef idx="0">
              <a:schemeClr val="accent1"/>
            </a:fillRef>
            <a:effectRef idx="0">
              <a:schemeClr val="accent1"/>
            </a:effectRef>
            <a:fontRef idx="minor">
              <a:schemeClr val="tx1"/>
            </a:fontRef>
          </p:style>
        </p:cxnSp>
        <p:grpSp>
          <p:nvGrpSpPr>
            <p:cNvPr id="12" name="グループ化 11"/>
            <p:cNvGrpSpPr/>
            <p:nvPr/>
          </p:nvGrpSpPr>
          <p:grpSpPr>
            <a:xfrm>
              <a:off x="1361390" y="4288754"/>
              <a:ext cx="5726546" cy="1679789"/>
              <a:chOff x="1361390" y="4288754"/>
              <a:chExt cx="5726546" cy="1679789"/>
            </a:xfrm>
          </p:grpSpPr>
          <p:cxnSp>
            <p:nvCxnSpPr>
              <p:cNvPr id="163" name="直線コネクタ 162"/>
              <p:cNvCxnSpPr/>
              <p:nvPr/>
            </p:nvCxnSpPr>
            <p:spPr>
              <a:xfrm>
                <a:off x="5159609" y="4526626"/>
                <a:ext cx="216162" cy="1441917"/>
              </a:xfrm>
              <a:prstGeom prst="line">
                <a:avLst/>
              </a:prstGeom>
              <a:ln w="88900">
                <a:solidFill>
                  <a:srgbClr val="008000"/>
                </a:solidFill>
              </a:ln>
            </p:spPr>
            <p:style>
              <a:lnRef idx="1">
                <a:schemeClr val="accent1"/>
              </a:lnRef>
              <a:fillRef idx="0">
                <a:schemeClr val="accent1"/>
              </a:fillRef>
              <a:effectRef idx="0">
                <a:schemeClr val="accent1"/>
              </a:effectRef>
              <a:fontRef idx="minor">
                <a:schemeClr val="tx1"/>
              </a:fontRef>
            </p:style>
          </p:cxnSp>
          <p:grpSp>
            <p:nvGrpSpPr>
              <p:cNvPr id="165" name="グループ化 164"/>
              <p:cNvGrpSpPr/>
              <p:nvPr/>
            </p:nvGrpSpPr>
            <p:grpSpPr>
              <a:xfrm>
                <a:off x="5506357" y="5030002"/>
                <a:ext cx="1078562" cy="933779"/>
                <a:chOff x="394509" y="2368550"/>
                <a:chExt cx="1078562" cy="933779"/>
              </a:xfrm>
            </p:grpSpPr>
            <p:sp>
              <p:nvSpPr>
                <p:cNvPr id="166" name="正方形/長方形 165"/>
                <p:cNvSpPr/>
                <p:nvPr/>
              </p:nvSpPr>
              <p:spPr>
                <a:xfrm>
                  <a:off x="575848" y="2368550"/>
                  <a:ext cx="897223" cy="621127"/>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新スレーブ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67" name="フローチャート : 磁気ディスク 166"/>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68" name="グループ化 167"/>
                <p:cNvGrpSpPr/>
                <p:nvPr/>
              </p:nvGrpSpPr>
              <p:grpSpPr>
                <a:xfrm>
                  <a:off x="394509" y="2637417"/>
                  <a:ext cx="498684" cy="664912"/>
                  <a:chOff x="-1371600" y="2133600"/>
                  <a:chExt cx="2514600" cy="3505200"/>
                </a:xfrm>
              </p:grpSpPr>
              <p:sp>
                <p:nvSpPr>
                  <p:cNvPr id="169" name="直方体 168"/>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70" name="正方形/長方形 169"/>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正方形/長方形 170"/>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正方形/長方形 171"/>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正方形/長方形 172"/>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正方形/長方形 173"/>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正方形/長方形 174"/>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76" name="角丸四角形吹き出し 175"/>
              <p:cNvSpPr/>
              <p:nvPr/>
            </p:nvSpPr>
            <p:spPr>
              <a:xfrm>
                <a:off x="1361390" y="4288754"/>
                <a:ext cx="2799954" cy="632496"/>
              </a:xfrm>
              <a:prstGeom prst="wedgeRoundRectCallout">
                <a:avLst>
                  <a:gd name="adj1" fmla="val 77309"/>
                  <a:gd name="adj2" fmla="val 104230"/>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a:solidFill>
                      <a:schemeClr val="tx1"/>
                    </a:solidFill>
                    <a:latin typeface="HGP創英角ｺﾞｼｯｸUB" panose="020B0900000000000000" pitchFamily="50" charset="-128"/>
                    <a:ea typeface="HGP創英角ｺﾞｼｯｸUB" panose="020B0900000000000000" pitchFamily="50" charset="-128"/>
                  </a:rPr>
                  <a:t>4.</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新スレーブに新マスタの</a:t>
                </a:r>
                <a:r>
                  <a:rPr lang="en-US" altLang="ja-JP" sz="1400" smtClean="0">
                    <a:solidFill>
                      <a:schemeClr val="tx1"/>
                    </a:solidFill>
                    <a:latin typeface="HGP創英角ｺﾞｼｯｸUB" panose="020B0900000000000000" pitchFamily="50" charset="-128"/>
                    <a:ea typeface="HGP創英角ｺﾞｼｯｸUB" panose="020B0900000000000000" pitchFamily="50" charset="-128"/>
                  </a:rPr>
                  <a:t>WAL</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を</a:t>
                </a:r>
                <a:endParaRPr lang="en-US" altLang="ja-JP" sz="1400">
                  <a:solidFill>
                    <a:schemeClr val="tx1"/>
                  </a:solidFill>
                  <a:latin typeface="HGP創英角ｺﾞｼｯｸUB" panose="020B0900000000000000" pitchFamily="50" charset="-128"/>
                  <a:ea typeface="HGP創英角ｺﾞｼｯｸUB" panose="020B0900000000000000" pitchFamily="50" charset="-128"/>
                </a:endParaRPr>
              </a:p>
              <a:p>
                <a:r>
                  <a:rPr lang="ja-JP" altLang="en-US" sz="1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適用し、新マスタ</a:t>
                </a:r>
                <a:r>
                  <a:rPr lang="ja-JP" altLang="en-US" sz="1400">
                    <a:solidFill>
                      <a:schemeClr val="tx1"/>
                    </a:solidFill>
                    <a:latin typeface="HGP創英角ｺﾞｼｯｸUB" panose="020B0900000000000000" pitchFamily="50" charset="-128"/>
                    <a:ea typeface="HGP創英角ｺﾞｼｯｸUB" panose="020B0900000000000000" pitchFamily="50" charset="-128"/>
                  </a:rPr>
                  <a:t>へ</a:t>
                </a:r>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追い付かせる</a:t>
                </a:r>
                <a:endParaRPr lang="ja-JP" altLang="en-US" sz="14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77" name="右矢印 176"/>
              <p:cNvSpPr/>
              <p:nvPr/>
            </p:nvSpPr>
            <p:spPr>
              <a:xfrm rot="10800000">
                <a:off x="6668250" y="5198056"/>
                <a:ext cx="419686" cy="16477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116" name="正方形/長方形 115"/>
              <p:cNvSpPr/>
              <p:nvPr/>
            </p:nvSpPr>
            <p:spPr>
              <a:xfrm>
                <a:off x="5526434" y="5583659"/>
                <a:ext cx="322524" cy="369332"/>
              </a:xfrm>
              <a:prstGeom prst="rect">
                <a:avLst/>
              </a:prstGeom>
            </p:spPr>
            <p:txBody>
              <a:bodyPr wrap="none">
                <a:spAutoFit/>
              </a:bodyPr>
              <a:lstStyle/>
              <a:p>
                <a:r>
                  <a:rPr lang="en-US" altLang="ja-JP" smtClean="0">
                    <a:latin typeface="HGP創英角ｺﾞｼｯｸUB" panose="020B0900000000000000" pitchFamily="50" charset="-128"/>
                    <a:ea typeface="HGP創英角ｺﾞｼｯｸUB" panose="020B0900000000000000" pitchFamily="50" charset="-128"/>
                  </a:rPr>
                  <a:t>A</a:t>
                </a:r>
                <a:endParaRPr lang="ja-JP" altLang="en-US">
                  <a:latin typeface="HGP創英角ｺﾞｼｯｸUB" panose="020B0900000000000000" pitchFamily="50" charset="-128"/>
                  <a:ea typeface="HGP創英角ｺﾞｼｯｸUB" panose="020B0900000000000000" pitchFamily="50" charset="-128"/>
                </a:endParaRPr>
              </a:p>
            </p:txBody>
          </p:sp>
        </p:grpSp>
      </p:grpSp>
      <p:sp>
        <p:nvSpPr>
          <p:cNvPr id="16" name="スライド番号プレースホルダー 15"/>
          <p:cNvSpPr>
            <a:spLocks noGrp="1"/>
          </p:cNvSpPr>
          <p:nvPr>
            <p:ph type="sldNum" sz="quarter" idx="11"/>
          </p:nvPr>
        </p:nvSpPr>
        <p:spPr/>
        <p:txBody>
          <a:bodyPr/>
          <a:lstStyle/>
          <a:p>
            <a:pPr>
              <a:defRPr/>
            </a:pPr>
            <a:fld id="{812ED189-0CCE-4343-8A10-1AB987F6AEA1}" type="slidenum">
              <a:rPr lang="en-US" altLang="ja-JP" smtClean="0"/>
              <a:pPr>
                <a:defRPr/>
              </a:pPr>
              <a:t>43</a:t>
            </a:fld>
            <a:endParaRPr lang="en-US" altLang="ja-JP"/>
          </a:p>
        </p:txBody>
      </p:sp>
    </p:spTree>
    <p:extLst>
      <p:ext uri="{BB962C8B-B14F-4D97-AF65-F5344CB8AC3E}">
        <p14:creationId xmlns:p14="http://schemas.microsoft.com/office/powerpoint/2010/main" val="718414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err="1" smtClean="0"/>
              <a:t>pg</a:t>
            </a:r>
            <a:r>
              <a:rPr kumimoji="1" lang="en-US" altLang="ja-JP" err="1" smtClean="0"/>
              <a:t>_rewind</a:t>
            </a:r>
            <a:r>
              <a:rPr kumimoji="1" lang="ja-JP" altLang="en-US" smtClean="0"/>
              <a:t>を利用する際の注意点</a:t>
            </a:r>
            <a:endParaRPr kumimoji="1" lang="ja-JP" altLang="en-US"/>
          </a:p>
        </p:txBody>
      </p:sp>
      <p:sp>
        <p:nvSpPr>
          <p:cNvPr id="3" name="コンテンツ プレースホルダー 2"/>
          <p:cNvSpPr>
            <a:spLocks noGrp="1"/>
          </p:cNvSpPr>
          <p:nvPr>
            <p:ph idx="1"/>
          </p:nvPr>
        </p:nvSpPr>
        <p:spPr/>
        <p:txBody>
          <a:bodyPr/>
          <a:lstStyle/>
          <a:p>
            <a:r>
              <a:rPr lang="ja-JP" altLang="en-US" dirty="0" smtClean="0"/>
              <a:t>旧マスタが正常停止していないと実行</a:t>
            </a:r>
            <a:r>
              <a:rPr lang="ja-JP" altLang="en-US" dirty="0"/>
              <a:t>不可</a:t>
            </a:r>
            <a:endParaRPr lang="en-US" altLang="ja-JP" dirty="0" smtClean="0"/>
          </a:p>
          <a:p>
            <a:pPr lvl="1"/>
            <a:r>
              <a:rPr lang="ja-JP" altLang="en-US" dirty="0"/>
              <a:t>物理</a:t>
            </a:r>
            <a:r>
              <a:rPr lang="ja-JP" altLang="en-US" dirty="0" smtClean="0"/>
              <a:t>障害等で正常</a:t>
            </a:r>
            <a:r>
              <a:rPr kumimoji="1" lang="ja-JP" altLang="en-US" dirty="0" smtClean="0"/>
              <a:t>停止できない場合は</a:t>
            </a:r>
            <a:r>
              <a:rPr kumimoji="1" lang="en-US" altLang="ja-JP" dirty="0" smtClean="0"/>
              <a:t>NG</a:t>
            </a:r>
          </a:p>
          <a:p>
            <a:pPr lvl="1"/>
            <a:r>
              <a:rPr lang="en-US" altLang="ja-JP" dirty="0" smtClean="0"/>
              <a:t>immediate</a:t>
            </a:r>
            <a:r>
              <a:rPr lang="ja-JP" altLang="en-US" dirty="0" smtClean="0"/>
              <a:t>モードで強制終了した場合でも実行不可</a:t>
            </a:r>
            <a:endParaRPr kumimoji="1" lang="en-US" altLang="ja-JP" dirty="0" smtClean="0"/>
          </a:p>
          <a:p>
            <a:r>
              <a:rPr lang="en-US" altLang="ja-JP" dirty="0" err="1" smtClean="0"/>
              <a:t>pg_basebackup</a:t>
            </a:r>
            <a:r>
              <a:rPr lang="ja-JP" altLang="en-US" dirty="0" smtClean="0"/>
              <a:t>より非効率な場合もある。</a:t>
            </a:r>
            <a:endParaRPr lang="en-US" altLang="ja-JP" dirty="0" smtClean="0"/>
          </a:p>
          <a:p>
            <a:pPr lvl="1"/>
            <a:r>
              <a:rPr lang="ja-JP" altLang="en-US" dirty="0" smtClean="0"/>
              <a:t>切替後の新マスタに対して大量</a:t>
            </a:r>
            <a:r>
              <a:rPr kumimoji="1" lang="ja-JP" altLang="en-US" dirty="0" smtClean="0"/>
              <a:t>の更新されている等</a:t>
            </a:r>
            <a:endParaRPr kumimoji="1" lang="en-US" altLang="ja-JP" dirty="0" smtClean="0"/>
          </a:p>
          <a:p>
            <a:r>
              <a:rPr kumimoji="1" lang="ja-JP" altLang="en-US" dirty="0" smtClean="0"/>
              <a:t>必要な</a:t>
            </a:r>
            <a:r>
              <a:rPr kumimoji="1" lang="en-US" altLang="ja-JP" dirty="0" smtClean="0"/>
              <a:t>WAL</a:t>
            </a:r>
            <a:r>
              <a:rPr lang="ja-JP" altLang="en-US" dirty="0" err="1"/>
              <a:t>が</a:t>
            </a:r>
            <a:r>
              <a:rPr kumimoji="1" lang="ja-JP" altLang="en-US" dirty="0" err="1" smtClean="0"/>
              <a:t>削</a:t>
            </a:r>
            <a:r>
              <a:rPr kumimoji="1" lang="ja-JP" altLang="en-US" dirty="0" smtClean="0"/>
              <a:t>除されていると実行</a:t>
            </a:r>
            <a:r>
              <a:rPr lang="ja-JP" altLang="en-US" dirty="0"/>
              <a:t>不可</a:t>
            </a:r>
            <a:endParaRPr kumimoji="1" lang="en-US" altLang="ja-JP" dirty="0" smtClean="0"/>
          </a:p>
          <a:p>
            <a:pPr lvl="1"/>
            <a:r>
              <a:rPr lang="ja-JP" altLang="en-US" dirty="0"/>
              <a:t>巻き戻しに必要な旧マスタの</a:t>
            </a:r>
            <a:r>
              <a:rPr lang="en-US" altLang="ja-JP" dirty="0"/>
              <a:t>WAL</a:t>
            </a:r>
            <a:r>
              <a:rPr lang="ja-JP" altLang="en-US" dirty="0" err="1"/>
              <a:t>が削</a:t>
            </a:r>
            <a:r>
              <a:rPr lang="ja-JP" altLang="en-US" dirty="0"/>
              <a:t>除されて</a:t>
            </a:r>
            <a:r>
              <a:rPr lang="ja-JP" altLang="en-US" dirty="0" smtClean="0"/>
              <a:t>いる。</a:t>
            </a:r>
            <a:endParaRPr lang="en-US" altLang="ja-JP" dirty="0" smtClean="0"/>
          </a:p>
          <a:p>
            <a:pPr lvl="1"/>
            <a:r>
              <a:rPr kumimoji="1" lang="ja-JP" altLang="en-US" dirty="0" smtClean="0"/>
              <a:t>追いつきに必要な新マスタの</a:t>
            </a:r>
            <a:r>
              <a:rPr kumimoji="1" lang="en-US" altLang="ja-JP" dirty="0" smtClean="0"/>
              <a:t>WAL</a:t>
            </a:r>
            <a:r>
              <a:rPr kumimoji="1" lang="ja-JP" altLang="en-US" dirty="0" err="1" smtClean="0"/>
              <a:t>が削</a:t>
            </a:r>
            <a:r>
              <a:rPr kumimoji="1" lang="ja-JP" altLang="en-US" dirty="0" smtClean="0"/>
              <a:t>除されている。</a:t>
            </a:r>
            <a:endParaRPr kumimoji="1" lang="en-US" altLang="ja-JP" dirty="0" smtClean="0"/>
          </a:p>
          <a:p>
            <a:r>
              <a:rPr lang="en-US" altLang="ja-JP" dirty="0" smtClean="0"/>
              <a:t>--dry-run</a:t>
            </a:r>
            <a:r>
              <a:rPr lang="ja-JP" altLang="en-US" dirty="0" smtClean="0"/>
              <a:t>で</a:t>
            </a:r>
            <a:r>
              <a:rPr lang="en-US" altLang="ja-JP" dirty="0" err="1"/>
              <a:t>pg_rewind</a:t>
            </a:r>
            <a:r>
              <a:rPr lang="ja-JP" altLang="en-US" dirty="0"/>
              <a:t>が成功する</a:t>
            </a:r>
            <a:r>
              <a:rPr lang="ja-JP" altLang="en-US" dirty="0" smtClean="0"/>
              <a:t>か確認可能</a:t>
            </a:r>
            <a:endParaRPr lang="en-US" altLang="ja-JP" dirty="0" smtClean="0"/>
          </a:p>
          <a:p>
            <a:pPr lvl="1"/>
            <a:r>
              <a:rPr kumimoji="1" lang="en-US" altLang="ja-JP" dirty="0" smtClean="0"/>
              <a:t>NG</a:t>
            </a:r>
            <a:r>
              <a:rPr kumimoji="1" lang="ja-JP" altLang="en-US" dirty="0" smtClean="0"/>
              <a:t>なら</a:t>
            </a:r>
            <a:r>
              <a:rPr lang="ja-JP" altLang="en-US" dirty="0"/>
              <a:t>、</a:t>
            </a:r>
            <a:r>
              <a:rPr lang="ja-JP" altLang="en-US" dirty="0" smtClean="0"/>
              <a:t>古いデータベースクラスタを廃棄し、</a:t>
            </a:r>
            <a:r>
              <a:rPr kumimoji="1" lang="en-US" altLang="ja-JP" dirty="0" err="1" smtClean="0"/>
              <a:t>pg_basebackup</a:t>
            </a:r>
            <a:r>
              <a:rPr kumimoji="1" lang="ja-JP" altLang="en-US" dirty="0" smtClean="0"/>
              <a:t>を使ってベースバックアップを取得</a:t>
            </a:r>
            <a:endParaRPr kumimoji="1" lang="ja-JP" altLang="en-US" dirty="0"/>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44</a:t>
            </a:fld>
            <a:endParaRPr lang="en-US" altLang="ja-JP"/>
          </a:p>
        </p:txBody>
      </p:sp>
    </p:spTree>
    <p:extLst>
      <p:ext uri="{BB962C8B-B14F-4D97-AF65-F5344CB8AC3E}">
        <p14:creationId xmlns:p14="http://schemas.microsoft.com/office/powerpoint/2010/main" val="16117809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遅延レプリケーション</a:t>
            </a:r>
            <a:endParaRPr kumimoji="1" lang="ja-JP" altLang="en-US"/>
          </a:p>
        </p:txBody>
      </p:sp>
      <p:sp>
        <p:nvSpPr>
          <p:cNvPr id="3" name="コンテンツ プレースホルダー 2"/>
          <p:cNvSpPr>
            <a:spLocks noGrp="1"/>
          </p:cNvSpPr>
          <p:nvPr>
            <p:ph idx="1"/>
          </p:nvPr>
        </p:nvSpPr>
        <p:spPr/>
        <p:txBody>
          <a:bodyPr/>
          <a:lstStyle/>
          <a:p>
            <a:r>
              <a:rPr lang="en-US" altLang="ja-JP" smtClean="0"/>
              <a:t>DB</a:t>
            </a:r>
            <a:r>
              <a:rPr lang="ja-JP" altLang="en-US" smtClean="0"/>
              <a:t>でコミットした操作ミスは戻せない</a:t>
            </a:r>
            <a:endParaRPr lang="en-US" altLang="ja-JP" smtClean="0"/>
          </a:p>
          <a:p>
            <a:pPr lvl="1"/>
            <a:r>
              <a:rPr lang="en-US" altLang="ja-JP" smtClean="0"/>
              <a:t>PITR</a:t>
            </a:r>
            <a:r>
              <a:rPr lang="ja-JP" altLang="en-US" smtClean="0"/>
              <a:t>で過去時点に戻すのは時間</a:t>
            </a:r>
            <a:r>
              <a:rPr lang="ja-JP" altLang="en-US"/>
              <a:t>が</a:t>
            </a:r>
            <a:r>
              <a:rPr lang="ja-JP" altLang="en-US" smtClean="0"/>
              <a:t>かかる</a:t>
            </a:r>
            <a:endParaRPr lang="en-US" altLang="ja-JP" smtClean="0"/>
          </a:p>
          <a:p>
            <a:r>
              <a:rPr lang="ja-JP" altLang="en-US" smtClean="0"/>
              <a:t>スレーブへの</a:t>
            </a:r>
            <a:r>
              <a:rPr lang="en-US" altLang="ja-JP" smtClean="0"/>
              <a:t>WAL</a:t>
            </a:r>
            <a:r>
              <a:rPr lang="ja-JP" altLang="en-US" smtClean="0"/>
              <a:t>適用</a:t>
            </a:r>
            <a:r>
              <a:rPr lang="ja-JP" altLang="en-US"/>
              <a:t>を一時的に遅延</a:t>
            </a:r>
            <a:r>
              <a:rPr lang="ja-JP" altLang="en-US" smtClean="0"/>
              <a:t>させる</a:t>
            </a:r>
            <a:endParaRPr lang="en-US" altLang="ja-JP" smtClean="0"/>
          </a:p>
          <a:p>
            <a:pPr lvl="1"/>
            <a:r>
              <a:rPr lang="ja-JP" altLang="en-US" smtClean="0"/>
              <a:t>マスタでの</a:t>
            </a:r>
            <a:r>
              <a:rPr lang="ja-JP" altLang="en-US"/>
              <a:t>操作ミスが即座に伝搬されるのを</a:t>
            </a:r>
            <a:r>
              <a:rPr lang="ja-JP" altLang="en-US" smtClean="0"/>
              <a:t>防ぐ</a:t>
            </a:r>
            <a:endParaRPr lang="en-US" altLang="ja-JP" smtClean="0"/>
          </a:p>
        </p:txBody>
      </p:sp>
      <p:sp>
        <p:nvSpPr>
          <p:cNvPr id="7" name="正方形/長方形 6"/>
          <p:cNvSpPr/>
          <p:nvPr/>
        </p:nvSpPr>
        <p:spPr>
          <a:xfrm>
            <a:off x="1391059" y="3815976"/>
            <a:ext cx="1069329" cy="1125688"/>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8" name="正方形/長方形 17"/>
          <p:cNvSpPr/>
          <p:nvPr/>
        </p:nvSpPr>
        <p:spPr>
          <a:xfrm>
            <a:off x="2837225" y="3815976"/>
            <a:ext cx="1069329" cy="1125688"/>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 name="フローチャート : 内部記憶 3"/>
          <p:cNvSpPr/>
          <p:nvPr/>
        </p:nvSpPr>
        <p:spPr>
          <a:xfrm>
            <a:off x="1536616" y="4155084"/>
            <a:ext cx="720204" cy="262647"/>
          </a:xfrm>
          <a:prstGeom prst="flowChartInternalStorag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mtClean="0">
                <a:solidFill>
                  <a:schemeClr val="tx1"/>
                </a:solidFill>
              </a:rPr>
              <a:t>A</a:t>
            </a:r>
            <a:endParaRPr kumimoji="1" lang="ja-JP" altLang="en-US" err="1" smtClean="0">
              <a:solidFill>
                <a:schemeClr val="tx1"/>
              </a:solidFill>
            </a:endParaRPr>
          </a:p>
        </p:txBody>
      </p:sp>
      <p:sp>
        <p:nvSpPr>
          <p:cNvPr id="19" name="フローチャート : 内部記憶 18"/>
          <p:cNvSpPr/>
          <p:nvPr/>
        </p:nvSpPr>
        <p:spPr>
          <a:xfrm>
            <a:off x="1533368" y="4511772"/>
            <a:ext cx="720204" cy="262647"/>
          </a:xfrm>
          <a:prstGeom prst="flowChartInternalStorage">
            <a:avLst/>
          </a:prstGeom>
          <a:solidFill>
            <a:schemeClr val="bg1"/>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a:solidFill>
                  <a:schemeClr val="tx1"/>
                </a:solidFill>
              </a:rPr>
              <a:t>B</a:t>
            </a:r>
            <a:endParaRPr kumimoji="1" lang="ja-JP" altLang="en-US" err="1" smtClean="0">
              <a:solidFill>
                <a:schemeClr val="tx1"/>
              </a:solidFill>
            </a:endParaRPr>
          </a:p>
        </p:txBody>
      </p:sp>
      <p:sp>
        <p:nvSpPr>
          <p:cNvPr id="20" name="フローチャート : 内部記憶 19"/>
          <p:cNvSpPr/>
          <p:nvPr/>
        </p:nvSpPr>
        <p:spPr>
          <a:xfrm>
            <a:off x="2992568" y="4161564"/>
            <a:ext cx="720204" cy="262647"/>
          </a:xfrm>
          <a:prstGeom prst="flowChartInternalStorag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mtClean="0">
                <a:solidFill>
                  <a:schemeClr val="tx1"/>
                </a:solidFill>
              </a:rPr>
              <a:t>A</a:t>
            </a:r>
            <a:endParaRPr kumimoji="1" lang="ja-JP" altLang="en-US" err="1" smtClean="0">
              <a:solidFill>
                <a:schemeClr val="tx1"/>
              </a:solidFill>
            </a:endParaRPr>
          </a:p>
        </p:txBody>
      </p:sp>
      <p:sp>
        <p:nvSpPr>
          <p:cNvPr id="21" name="フローチャート : 内部記憶 20"/>
          <p:cNvSpPr/>
          <p:nvPr/>
        </p:nvSpPr>
        <p:spPr>
          <a:xfrm>
            <a:off x="2989320" y="4518252"/>
            <a:ext cx="720204" cy="262647"/>
          </a:xfrm>
          <a:prstGeom prst="flowChartInternalStorage">
            <a:avLst/>
          </a:prstGeom>
          <a:solidFill>
            <a:schemeClr val="bg1"/>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a:solidFill>
                  <a:schemeClr val="tx1"/>
                </a:solidFill>
              </a:rPr>
              <a:t>B</a:t>
            </a:r>
            <a:endParaRPr kumimoji="1" lang="ja-JP" altLang="en-US" err="1" smtClean="0">
              <a:solidFill>
                <a:schemeClr val="tx1"/>
              </a:solidFill>
            </a:endParaRPr>
          </a:p>
        </p:txBody>
      </p:sp>
      <p:sp>
        <p:nvSpPr>
          <p:cNvPr id="22" name="右矢印 21"/>
          <p:cNvSpPr/>
          <p:nvPr/>
        </p:nvSpPr>
        <p:spPr>
          <a:xfrm>
            <a:off x="959436" y="4511772"/>
            <a:ext cx="525293" cy="256167"/>
          </a:xfrm>
          <a:prstGeom prst="rightArrow">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23" name="テキスト ボックス 22"/>
          <p:cNvSpPr txBox="1"/>
          <p:nvPr/>
        </p:nvSpPr>
        <p:spPr>
          <a:xfrm>
            <a:off x="838350" y="4912477"/>
            <a:ext cx="1463862" cy="338554"/>
          </a:xfrm>
          <a:prstGeom prst="rect">
            <a:avLst/>
          </a:prstGeom>
          <a:noFill/>
        </p:spPr>
        <p:txBody>
          <a:bodyPr wrap="none" rtlCol="0">
            <a:spAutoFit/>
          </a:bodyPr>
          <a:lstStyle/>
          <a:p>
            <a:r>
              <a:rPr kumimoji="1" lang="ja-JP" altLang="en-US" sz="1600" smtClean="0">
                <a:latin typeface="HGP創英角ｺﾞｼｯｸUB" panose="020B0900000000000000" pitchFamily="50" charset="-128"/>
                <a:ea typeface="HGP創英角ｺﾞｼｯｸUB" panose="020B0900000000000000" pitchFamily="50" charset="-128"/>
              </a:rPr>
              <a:t>誤って</a:t>
            </a:r>
            <a:r>
              <a:rPr kumimoji="1" lang="en-US" altLang="ja-JP" sz="1600" smtClean="0">
                <a:latin typeface="HGP創英角ｺﾞｼｯｸUB" panose="020B0900000000000000" pitchFamily="50" charset="-128"/>
                <a:ea typeface="HGP創英角ｺﾞｼｯｸUB" panose="020B0900000000000000" pitchFamily="50" charset="-128"/>
              </a:rPr>
              <a:t>B</a:t>
            </a:r>
            <a:r>
              <a:rPr kumimoji="1" lang="ja-JP" altLang="en-US" sz="1600" smtClean="0">
                <a:latin typeface="HGP創英角ｺﾞｼｯｸUB" panose="020B0900000000000000" pitchFamily="50" charset="-128"/>
                <a:ea typeface="HGP創英角ｺﾞｼｯｸUB" panose="020B0900000000000000" pitchFamily="50" charset="-128"/>
              </a:rPr>
              <a:t>を削除</a:t>
            </a:r>
            <a:endParaRPr kumimoji="1" lang="ja-JP" altLang="en-US" sz="1600">
              <a:latin typeface="HGP創英角ｺﾞｼｯｸUB" panose="020B0900000000000000" pitchFamily="50" charset="-128"/>
              <a:ea typeface="HGP創英角ｺﾞｼｯｸUB" panose="020B0900000000000000" pitchFamily="50" charset="-128"/>
            </a:endParaRPr>
          </a:p>
        </p:txBody>
      </p:sp>
      <p:sp>
        <p:nvSpPr>
          <p:cNvPr id="24" name="右矢印 23"/>
          <p:cNvSpPr/>
          <p:nvPr/>
        </p:nvSpPr>
        <p:spPr>
          <a:xfrm>
            <a:off x="2386159" y="4519871"/>
            <a:ext cx="525293" cy="25616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25" name="角丸四角形吹き出し 24"/>
          <p:cNvSpPr/>
          <p:nvPr/>
        </p:nvSpPr>
        <p:spPr>
          <a:xfrm>
            <a:off x="2246721" y="4990300"/>
            <a:ext cx="1791879" cy="639486"/>
          </a:xfrm>
          <a:prstGeom prst="wedgeRoundRectCallout">
            <a:avLst>
              <a:gd name="adj1" fmla="val -1027"/>
              <a:gd name="adj2" fmla="val -78387"/>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操作ミスも即座に伝搬してしまう</a:t>
            </a:r>
          </a:p>
        </p:txBody>
      </p:sp>
      <p:sp>
        <p:nvSpPr>
          <p:cNvPr id="26" name="正方形/長方形 25"/>
          <p:cNvSpPr/>
          <p:nvPr/>
        </p:nvSpPr>
        <p:spPr>
          <a:xfrm>
            <a:off x="5278888" y="3815976"/>
            <a:ext cx="1069329" cy="1125688"/>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7" name="正方形/長方形 26"/>
          <p:cNvSpPr/>
          <p:nvPr/>
        </p:nvSpPr>
        <p:spPr>
          <a:xfrm>
            <a:off x="6725054" y="3815976"/>
            <a:ext cx="1069329" cy="1125688"/>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8" name="フローチャート : 内部記憶 27"/>
          <p:cNvSpPr/>
          <p:nvPr/>
        </p:nvSpPr>
        <p:spPr>
          <a:xfrm>
            <a:off x="5424445" y="4155084"/>
            <a:ext cx="720204" cy="262647"/>
          </a:xfrm>
          <a:prstGeom prst="flowChartInternalStorag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mtClean="0">
                <a:solidFill>
                  <a:schemeClr val="tx1"/>
                </a:solidFill>
              </a:rPr>
              <a:t>A</a:t>
            </a:r>
            <a:endParaRPr kumimoji="1" lang="ja-JP" altLang="en-US" err="1" smtClean="0">
              <a:solidFill>
                <a:schemeClr val="tx1"/>
              </a:solidFill>
            </a:endParaRPr>
          </a:p>
        </p:txBody>
      </p:sp>
      <p:sp>
        <p:nvSpPr>
          <p:cNvPr id="29" name="フローチャート : 内部記憶 28"/>
          <p:cNvSpPr/>
          <p:nvPr/>
        </p:nvSpPr>
        <p:spPr>
          <a:xfrm>
            <a:off x="5421197" y="4511772"/>
            <a:ext cx="720204" cy="262647"/>
          </a:xfrm>
          <a:prstGeom prst="flowChartInternalStorage">
            <a:avLst/>
          </a:prstGeom>
          <a:solidFill>
            <a:schemeClr val="bg1"/>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a:solidFill>
                  <a:schemeClr val="tx1"/>
                </a:solidFill>
              </a:rPr>
              <a:t>B</a:t>
            </a:r>
            <a:endParaRPr kumimoji="1" lang="ja-JP" altLang="en-US" err="1" smtClean="0">
              <a:solidFill>
                <a:schemeClr val="tx1"/>
              </a:solidFill>
            </a:endParaRPr>
          </a:p>
        </p:txBody>
      </p:sp>
      <p:sp>
        <p:nvSpPr>
          <p:cNvPr id="30" name="フローチャート : 内部記憶 29"/>
          <p:cNvSpPr/>
          <p:nvPr/>
        </p:nvSpPr>
        <p:spPr>
          <a:xfrm>
            <a:off x="6880397" y="4161564"/>
            <a:ext cx="720204" cy="262647"/>
          </a:xfrm>
          <a:prstGeom prst="flowChartInternalStorag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mtClean="0">
                <a:solidFill>
                  <a:schemeClr val="tx1"/>
                </a:solidFill>
              </a:rPr>
              <a:t>A</a:t>
            </a:r>
            <a:endParaRPr kumimoji="1" lang="ja-JP" altLang="en-US" err="1" smtClean="0">
              <a:solidFill>
                <a:schemeClr val="tx1"/>
              </a:solidFill>
            </a:endParaRPr>
          </a:p>
        </p:txBody>
      </p:sp>
      <p:sp>
        <p:nvSpPr>
          <p:cNvPr id="31" name="フローチャート : 内部記憶 30"/>
          <p:cNvSpPr/>
          <p:nvPr/>
        </p:nvSpPr>
        <p:spPr>
          <a:xfrm>
            <a:off x="6877149" y="4518252"/>
            <a:ext cx="720204" cy="262647"/>
          </a:xfrm>
          <a:prstGeom prst="flowChartInternalStorag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a:solidFill>
                  <a:schemeClr val="tx1"/>
                </a:solidFill>
              </a:rPr>
              <a:t>B</a:t>
            </a:r>
            <a:endParaRPr kumimoji="1" lang="ja-JP" altLang="en-US" err="1" smtClean="0">
              <a:solidFill>
                <a:schemeClr val="tx1"/>
              </a:solidFill>
            </a:endParaRPr>
          </a:p>
        </p:txBody>
      </p:sp>
      <p:sp>
        <p:nvSpPr>
          <p:cNvPr id="32" name="右矢印 31"/>
          <p:cNvSpPr/>
          <p:nvPr/>
        </p:nvSpPr>
        <p:spPr>
          <a:xfrm>
            <a:off x="4847265" y="4511772"/>
            <a:ext cx="525293" cy="256167"/>
          </a:xfrm>
          <a:prstGeom prst="rightArrow">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33" name="テキスト ボックス 32"/>
          <p:cNvSpPr txBox="1"/>
          <p:nvPr/>
        </p:nvSpPr>
        <p:spPr>
          <a:xfrm>
            <a:off x="4726179" y="4912477"/>
            <a:ext cx="1463862" cy="338554"/>
          </a:xfrm>
          <a:prstGeom prst="rect">
            <a:avLst/>
          </a:prstGeom>
          <a:noFill/>
        </p:spPr>
        <p:txBody>
          <a:bodyPr wrap="none" rtlCol="0">
            <a:spAutoFit/>
          </a:bodyPr>
          <a:lstStyle/>
          <a:p>
            <a:r>
              <a:rPr kumimoji="1" lang="ja-JP" altLang="en-US" sz="1600" smtClean="0">
                <a:latin typeface="HGP創英角ｺﾞｼｯｸUB" panose="020B0900000000000000" pitchFamily="50" charset="-128"/>
                <a:ea typeface="HGP創英角ｺﾞｼｯｸUB" panose="020B0900000000000000" pitchFamily="50" charset="-128"/>
              </a:rPr>
              <a:t>誤って</a:t>
            </a:r>
            <a:r>
              <a:rPr kumimoji="1" lang="en-US" altLang="ja-JP" sz="1600" smtClean="0">
                <a:latin typeface="HGP創英角ｺﾞｼｯｸUB" panose="020B0900000000000000" pitchFamily="50" charset="-128"/>
                <a:ea typeface="HGP創英角ｺﾞｼｯｸUB" panose="020B0900000000000000" pitchFamily="50" charset="-128"/>
              </a:rPr>
              <a:t>B</a:t>
            </a:r>
            <a:r>
              <a:rPr kumimoji="1" lang="ja-JP" altLang="en-US" sz="1600" smtClean="0">
                <a:latin typeface="HGP創英角ｺﾞｼｯｸUB" panose="020B0900000000000000" pitchFamily="50" charset="-128"/>
                <a:ea typeface="HGP創英角ｺﾞｼｯｸUB" panose="020B0900000000000000" pitchFamily="50" charset="-128"/>
              </a:rPr>
              <a:t>を削除</a:t>
            </a:r>
            <a:endParaRPr kumimoji="1" lang="ja-JP" altLang="en-US" sz="1600">
              <a:latin typeface="HGP創英角ｺﾞｼｯｸUB" panose="020B0900000000000000" pitchFamily="50" charset="-128"/>
              <a:ea typeface="HGP創英角ｺﾞｼｯｸUB" panose="020B0900000000000000" pitchFamily="50" charset="-128"/>
            </a:endParaRPr>
          </a:p>
        </p:txBody>
      </p:sp>
      <p:sp>
        <p:nvSpPr>
          <p:cNvPr id="34" name="右矢印 33"/>
          <p:cNvSpPr/>
          <p:nvPr/>
        </p:nvSpPr>
        <p:spPr>
          <a:xfrm>
            <a:off x="6254532" y="4500415"/>
            <a:ext cx="525293" cy="256167"/>
          </a:xfrm>
          <a:prstGeom prst="rightArrow">
            <a:avLst/>
          </a:prstGeom>
          <a:solidFill>
            <a:schemeClr val="accent4">
              <a:lumMod val="40000"/>
              <a:lumOff val="60000"/>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35" name="角丸四角形吹き出し 34"/>
          <p:cNvSpPr/>
          <p:nvPr/>
        </p:nvSpPr>
        <p:spPr>
          <a:xfrm>
            <a:off x="6163734" y="4990300"/>
            <a:ext cx="2218266" cy="639486"/>
          </a:xfrm>
          <a:prstGeom prst="wedgeRoundRectCallout">
            <a:avLst>
              <a:gd name="adj1" fmla="val -1840"/>
              <a:gd name="adj2" fmla="val -78387"/>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一定</a:t>
            </a:r>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時間経過するまで残っている</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6" name="テキスト ボックス 35"/>
          <p:cNvSpPr txBox="1"/>
          <p:nvPr/>
        </p:nvSpPr>
        <p:spPr>
          <a:xfrm>
            <a:off x="844454" y="3226349"/>
            <a:ext cx="3610284" cy="369332"/>
          </a:xfrm>
          <a:prstGeom prst="rect">
            <a:avLst/>
          </a:prstGeom>
          <a:noFill/>
        </p:spPr>
        <p:txBody>
          <a:bodyPr wrap="none" rtlCol="0">
            <a:spAutoFit/>
          </a:bodyPr>
          <a:lstStyle/>
          <a:p>
            <a:r>
              <a:rPr lang="ja-JP" altLang="en-US">
                <a:latin typeface="HGP創英角ｺﾞｼｯｸUB" panose="020B0900000000000000" pitchFamily="50" charset="-128"/>
                <a:ea typeface="HGP創英角ｺﾞｼｯｸUB" panose="020B0900000000000000" pitchFamily="50" charset="-128"/>
              </a:rPr>
              <a:t>通常</a:t>
            </a:r>
            <a:r>
              <a:rPr lang="ja-JP" altLang="en-US" smtClean="0">
                <a:latin typeface="HGP創英角ｺﾞｼｯｸUB" panose="020B0900000000000000" pitchFamily="50" charset="-128"/>
                <a:ea typeface="HGP創英角ｺﾞｼｯｸUB" panose="020B0900000000000000" pitchFamily="50" charset="-128"/>
              </a:rPr>
              <a:t>のストリーミングレプリケーション</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37" name="テキスト ボックス 36"/>
          <p:cNvSpPr txBox="1"/>
          <p:nvPr/>
        </p:nvSpPr>
        <p:spPr>
          <a:xfrm>
            <a:off x="5462006" y="3223101"/>
            <a:ext cx="2130711" cy="369332"/>
          </a:xfrm>
          <a:prstGeom prst="rect">
            <a:avLst/>
          </a:prstGeom>
          <a:noFill/>
        </p:spPr>
        <p:txBody>
          <a:bodyPr wrap="none" rtlCol="0">
            <a:spAutoFit/>
          </a:bodyPr>
          <a:lstStyle/>
          <a:p>
            <a:r>
              <a:rPr lang="ja-JP" altLang="en-US">
                <a:latin typeface="HGP創英角ｺﾞｼｯｸUB" panose="020B0900000000000000" pitchFamily="50" charset="-128"/>
                <a:ea typeface="HGP創英角ｺﾞｼｯｸUB" panose="020B0900000000000000" pitchFamily="50" charset="-128"/>
              </a:rPr>
              <a:t>遅延</a:t>
            </a:r>
            <a:r>
              <a:rPr lang="ja-JP" altLang="en-US" smtClean="0">
                <a:latin typeface="HGP創英角ｺﾞｼｯｸUB" panose="020B0900000000000000" pitchFamily="50" charset="-128"/>
                <a:ea typeface="HGP創英角ｺﾞｼｯｸUB" panose="020B0900000000000000" pitchFamily="50" charset="-128"/>
              </a:rPr>
              <a:t>レプリケーション</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38" name="フローチャート : 磁気ディスク 37"/>
          <p:cNvSpPr/>
          <p:nvPr/>
        </p:nvSpPr>
        <p:spPr>
          <a:xfrm>
            <a:off x="542926" y="5678426"/>
            <a:ext cx="941804" cy="634823"/>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a:solidFill>
                  <a:schemeClr val="tx1"/>
                </a:solidFill>
                <a:latin typeface="HGP創英角ｺﾞｼｯｸUB" panose="020B0900000000000000" pitchFamily="50" charset="-128"/>
                <a:ea typeface="HGP創英角ｺﾞｼｯｸUB" panose="020B0900000000000000" pitchFamily="50" charset="-128"/>
              </a:rPr>
              <a:t>過去</a:t>
            </a:r>
            <a:r>
              <a:rPr lang="ja-JP" altLang="en-US" sz="1050" smtClean="0">
                <a:solidFill>
                  <a:schemeClr val="tx1"/>
                </a:solidFill>
                <a:latin typeface="HGP創英角ｺﾞｼｯｸUB" panose="020B0900000000000000" pitchFamily="50" charset="-128"/>
                <a:ea typeface="HGP創英角ｺﾞｼｯｸUB" panose="020B0900000000000000" pitchFamily="50" charset="-128"/>
              </a:rPr>
              <a:t>の</a:t>
            </a:r>
            <a:endParaRPr lang="en-US" altLang="ja-JP" sz="1050" smtClean="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1050" smtClean="0">
                <a:solidFill>
                  <a:schemeClr val="tx1"/>
                </a:solidFill>
                <a:latin typeface="HGP創英角ｺﾞｼｯｸUB" panose="020B0900000000000000" pitchFamily="50" charset="-128"/>
                <a:ea typeface="HGP創英角ｺﾞｼｯｸUB" panose="020B0900000000000000" pitchFamily="50" charset="-128"/>
              </a:rPr>
              <a:t>バックアップ</a:t>
            </a: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9" name="曲折矢印 38"/>
          <p:cNvSpPr/>
          <p:nvPr/>
        </p:nvSpPr>
        <p:spPr>
          <a:xfrm rot="5400000" flipH="1">
            <a:off x="1398953" y="5298323"/>
            <a:ext cx="422265" cy="337941"/>
          </a:xfrm>
          <a:prstGeom prst="bentArrow">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40" name="角丸四角形吹き出し 39"/>
          <p:cNvSpPr/>
          <p:nvPr/>
        </p:nvSpPr>
        <p:spPr>
          <a:xfrm>
            <a:off x="1779056" y="5852820"/>
            <a:ext cx="2259544" cy="639486"/>
          </a:xfrm>
          <a:prstGeom prst="wedgeRoundRectCallout">
            <a:avLst>
              <a:gd name="adj1" fmla="val -56145"/>
              <a:gd name="adj2" fmla="val -76866"/>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過去のバックアップから</a:t>
            </a: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PITR</a:t>
            </a:r>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で復旧</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 name="スライド番号プレースホルダー 8"/>
          <p:cNvSpPr>
            <a:spLocks noGrp="1"/>
          </p:cNvSpPr>
          <p:nvPr>
            <p:ph type="sldNum" sz="quarter" idx="11"/>
          </p:nvPr>
        </p:nvSpPr>
        <p:spPr/>
        <p:txBody>
          <a:bodyPr/>
          <a:lstStyle/>
          <a:p>
            <a:pPr>
              <a:defRPr/>
            </a:pPr>
            <a:fld id="{812ED189-0CCE-4343-8A10-1AB987F6AEA1}" type="slidenum">
              <a:rPr lang="en-US" altLang="ja-JP" smtClean="0"/>
              <a:pPr>
                <a:defRPr/>
              </a:pPr>
              <a:t>45</a:t>
            </a:fld>
            <a:endParaRPr lang="en-US" altLang="ja-JP"/>
          </a:p>
        </p:txBody>
      </p:sp>
    </p:spTree>
    <p:extLst>
      <p:ext uri="{BB962C8B-B14F-4D97-AF65-F5344CB8AC3E}">
        <p14:creationId xmlns:p14="http://schemas.microsoft.com/office/powerpoint/2010/main" val="27350692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遅延レプリケーション</a:t>
            </a:r>
            <a:endParaRPr kumimoji="1" lang="ja-JP" altLang="en-US"/>
          </a:p>
        </p:txBody>
      </p:sp>
      <p:sp>
        <p:nvSpPr>
          <p:cNvPr id="3" name="コンテンツ プレースホルダー 2"/>
          <p:cNvSpPr>
            <a:spLocks noGrp="1"/>
          </p:cNvSpPr>
          <p:nvPr>
            <p:ph idx="1"/>
          </p:nvPr>
        </p:nvSpPr>
        <p:spPr/>
        <p:txBody>
          <a:bodyPr/>
          <a:lstStyle/>
          <a:p>
            <a:r>
              <a:rPr lang="ja-JP" altLang="en-US" smtClean="0"/>
              <a:t>遅延されるのはスレーブの</a:t>
            </a:r>
            <a:r>
              <a:rPr lang="en-US" altLang="ja-JP" smtClean="0"/>
              <a:t>WAL</a:t>
            </a:r>
            <a:r>
              <a:rPr lang="ja-JP" altLang="en-US" smtClean="0"/>
              <a:t>適用だけ</a:t>
            </a:r>
            <a:endParaRPr lang="en-US" altLang="ja-JP" smtClean="0"/>
          </a:p>
          <a:p>
            <a:pPr lvl="1"/>
            <a:r>
              <a:rPr lang="ja-JP" altLang="en-US" smtClean="0"/>
              <a:t>スレーブへ</a:t>
            </a:r>
            <a:r>
              <a:rPr lang="en-US" altLang="ja-JP" smtClean="0"/>
              <a:t>WAL</a:t>
            </a:r>
            <a:r>
              <a:rPr lang="ja-JP" altLang="en-US" err="1" smtClean="0"/>
              <a:t>は遅</a:t>
            </a:r>
            <a:r>
              <a:rPr lang="ja-JP" altLang="en-US" smtClean="0"/>
              <a:t>延せず転送されている</a:t>
            </a:r>
            <a:endParaRPr lang="en-US" altLang="ja-JP"/>
          </a:p>
          <a:p>
            <a:r>
              <a:rPr kumimoji="1" lang="ja-JP" altLang="en-US" smtClean="0"/>
              <a:t>操作ミスを戻す</a:t>
            </a:r>
            <a:r>
              <a:rPr lang="ja-JP" altLang="en-US"/>
              <a:t>手順</a:t>
            </a:r>
            <a:endParaRPr kumimoji="1" lang="en-US" altLang="ja-JP" smtClean="0"/>
          </a:p>
          <a:p>
            <a:pPr lvl="1"/>
            <a:r>
              <a:rPr lang="en-US" altLang="ja-JP" err="1" smtClean="0"/>
              <a:t>recovery_target_time</a:t>
            </a:r>
            <a:r>
              <a:rPr lang="ja-JP" altLang="en-US" smtClean="0"/>
              <a:t>を過去時点に設定して再起動</a:t>
            </a:r>
            <a:endParaRPr lang="en-US" altLang="ja-JP" smtClean="0"/>
          </a:p>
          <a:p>
            <a:pPr lvl="1"/>
            <a:r>
              <a:rPr lang="ja-JP" altLang="en-US" smtClean="0"/>
              <a:t>復活させたいデータが戻っていることを確認</a:t>
            </a:r>
            <a:endParaRPr lang="en-US" altLang="ja-JP"/>
          </a:p>
          <a:p>
            <a:pPr lvl="1"/>
            <a:r>
              <a:rPr lang="ja-JP" altLang="en-US" smtClean="0"/>
              <a:t>スレーブをマスタに昇格させる</a:t>
            </a:r>
            <a:endParaRPr kumimoji="1" lang="ja-JP" altLang="en-US"/>
          </a:p>
        </p:txBody>
      </p:sp>
      <p:sp>
        <p:nvSpPr>
          <p:cNvPr id="5" name="角丸四角形 4"/>
          <p:cNvSpPr/>
          <p:nvPr/>
        </p:nvSpPr>
        <p:spPr>
          <a:xfrm>
            <a:off x="7813964" y="2119822"/>
            <a:ext cx="1261618" cy="39479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solidFill>
                  <a:schemeClr val="bg1"/>
                </a:solidFill>
                <a:latin typeface="HG創英角ｺﾞｼｯｸUB" panose="020B0909000000000000" pitchFamily="49" charset="-128"/>
                <a:ea typeface="HG創英角ｺﾞｼｯｸUB" panose="020B0909000000000000" pitchFamily="49" charset="-128"/>
              </a:rPr>
              <a:t>デモ</a:t>
            </a:r>
          </a:p>
        </p:txBody>
      </p:sp>
      <p:sp>
        <p:nvSpPr>
          <p:cNvPr id="8" name="スライド番号プレースホルダー 7"/>
          <p:cNvSpPr>
            <a:spLocks noGrp="1"/>
          </p:cNvSpPr>
          <p:nvPr>
            <p:ph type="sldNum" sz="quarter" idx="11"/>
          </p:nvPr>
        </p:nvSpPr>
        <p:spPr/>
        <p:txBody>
          <a:bodyPr/>
          <a:lstStyle/>
          <a:p>
            <a:pPr>
              <a:defRPr/>
            </a:pPr>
            <a:fld id="{812ED189-0CCE-4343-8A10-1AB987F6AEA1}" type="slidenum">
              <a:rPr lang="en-US" altLang="ja-JP" smtClean="0"/>
              <a:pPr>
                <a:defRPr/>
              </a:pPr>
              <a:t>46</a:t>
            </a:fld>
            <a:endParaRPr lang="en-US" altLang="ja-JP"/>
          </a:p>
        </p:txBody>
      </p:sp>
    </p:spTree>
    <p:extLst>
      <p:ext uri="{BB962C8B-B14F-4D97-AF65-F5344CB8AC3E}">
        <p14:creationId xmlns:p14="http://schemas.microsoft.com/office/powerpoint/2010/main" val="36658197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カスケードレプリケーション</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スレーブの配下にスレーブを繋げる構成も可能</a:t>
            </a:r>
            <a:endParaRPr kumimoji="1" lang="en-US" altLang="ja-JP" dirty="0" smtClean="0"/>
          </a:p>
          <a:p>
            <a:pPr lvl="1"/>
            <a:r>
              <a:rPr lang="ja-JP" altLang="en-US" dirty="0"/>
              <a:t>一般的</a:t>
            </a:r>
            <a:r>
              <a:rPr lang="ja-JP" altLang="en-US" dirty="0" smtClean="0"/>
              <a:t>な</a:t>
            </a:r>
            <a:r>
              <a:rPr kumimoji="1" lang="ja-JP" altLang="en-US" dirty="0" smtClean="0"/>
              <a:t>レプリケーション構成</a:t>
            </a:r>
            <a:endParaRPr kumimoji="1" lang="en-US" altLang="ja-JP" dirty="0" smtClean="0"/>
          </a:p>
          <a:p>
            <a:pPr lvl="1"/>
            <a:endParaRPr lang="en-US" altLang="ja-JP" dirty="0"/>
          </a:p>
          <a:p>
            <a:pPr lvl="1"/>
            <a:endParaRPr kumimoji="1" lang="en-US" altLang="ja-JP" dirty="0" smtClean="0"/>
          </a:p>
          <a:p>
            <a:pPr lvl="1"/>
            <a:endParaRPr lang="en-US" altLang="ja-JP" dirty="0"/>
          </a:p>
          <a:p>
            <a:pPr lvl="1"/>
            <a:endParaRPr kumimoji="1" lang="en-US" altLang="ja-JP" dirty="0" smtClean="0"/>
          </a:p>
          <a:p>
            <a:pPr lvl="1"/>
            <a:endParaRPr lang="en-US" altLang="ja-JP" dirty="0"/>
          </a:p>
          <a:p>
            <a:pPr lvl="1"/>
            <a:r>
              <a:rPr lang="ja-JP" altLang="en-US" dirty="0" smtClean="0"/>
              <a:t>カスケードレプリケーション構成</a:t>
            </a:r>
            <a:endParaRPr kumimoji="1" lang="ja-JP" altLang="en-US" dirty="0"/>
          </a:p>
        </p:txBody>
      </p:sp>
      <p:grpSp>
        <p:nvGrpSpPr>
          <p:cNvPr id="5" name="グループ化 4"/>
          <p:cNvGrpSpPr/>
          <p:nvPr/>
        </p:nvGrpSpPr>
        <p:grpSpPr>
          <a:xfrm>
            <a:off x="4584415" y="2205035"/>
            <a:ext cx="1078562" cy="933779"/>
            <a:chOff x="394509" y="2368550"/>
            <a:chExt cx="1078562" cy="933779"/>
          </a:xfrm>
        </p:grpSpPr>
        <p:sp>
          <p:nvSpPr>
            <p:cNvPr id="7" name="正方形/長方形 6"/>
            <p:cNvSpPr/>
            <p:nvPr/>
          </p:nvSpPr>
          <p:spPr>
            <a:xfrm>
              <a:off x="575848" y="2368550"/>
              <a:ext cx="897223" cy="62112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8" name="フローチャート : 磁気ディスク 7"/>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9" name="グループ化 8"/>
            <p:cNvGrpSpPr/>
            <p:nvPr/>
          </p:nvGrpSpPr>
          <p:grpSpPr>
            <a:xfrm>
              <a:off x="394509" y="2637417"/>
              <a:ext cx="498684" cy="664912"/>
              <a:chOff x="-1371600" y="2133600"/>
              <a:chExt cx="2514600" cy="3505200"/>
            </a:xfrm>
          </p:grpSpPr>
          <p:sp>
            <p:nvSpPr>
              <p:cNvPr id="10" name="直方体 9"/>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1" name="正方形/長方形 10"/>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7" name="右矢印 16"/>
          <p:cNvSpPr/>
          <p:nvPr/>
        </p:nvSpPr>
        <p:spPr>
          <a:xfrm>
            <a:off x="5748982" y="2378031"/>
            <a:ext cx="419686" cy="16477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nvGrpSpPr>
          <p:cNvPr id="18" name="グループ化 17"/>
          <p:cNvGrpSpPr/>
          <p:nvPr/>
        </p:nvGrpSpPr>
        <p:grpSpPr>
          <a:xfrm>
            <a:off x="6138445" y="2204446"/>
            <a:ext cx="1078562" cy="933779"/>
            <a:chOff x="394509" y="2368550"/>
            <a:chExt cx="1078562" cy="933779"/>
          </a:xfrm>
        </p:grpSpPr>
        <p:sp>
          <p:nvSpPr>
            <p:cNvPr id="19" name="正方形/長方形 18"/>
            <p:cNvSpPr/>
            <p:nvPr/>
          </p:nvSpPr>
          <p:spPr>
            <a:xfrm>
              <a:off x="575848" y="2368550"/>
              <a:ext cx="897223" cy="621127"/>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0" name="フローチャート : 磁気ディスク 19"/>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21" name="グループ化 20"/>
            <p:cNvGrpSpPr/>
            <p:nvPr/>
          </p:nvGrpSpPr>
          <p:grpSpPr>
            <a:xfrm>
              <a:off x="394509" y="2637417"/>
              <a:ext cx="498684" cy="664912"/>
              <a:chOff x="-1371600" y="2133600"/>
              <a:chExt cx="2514600" cy="3505200"/>
            </a:xfrm>
          </p:grpSpPr>
          <p:sp>
            <p:nvSpPr>
              <p:cNvPr id="22" name="直方体 21"/>
              <p:cNvSpPr/>
              <p:nvPr/>
            </p:nvSpPr>
            <p:spPr>
              <a:xfrm>
                <a:off x="-1371600" y="2133600"/>
                <a:ext cx="2514600" cy="3505200"/>
              </a:xfrm>
              <a:prstGeom prst="cube">
                <a:avLst/>
              </a:prstGeom>
              <a:solidFill>
                <a:schemeClr val="accent3">
                  <a:lumMod val="40000"/>
                  <a:lumOff val="6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3" name="正方形/長方形 22"/>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31" name="グループ化 30"/>
          <p:cNvGrpSpPr/>
          <p:nvPr/>
        </p:nvGrpSpPr>
        <p:grpSpPr>
          <a:xfrm>
            <a:off x="6125469" y="3281006"/>
            <a:ext cx="1078562" cy="933779"/>
            <a:chOff x="394509" y="2368550"/>
            <a:chExt cx="1078562" cy="933779"/>
          </a:xfrm>
        </p:grpSpPr>
        <p:sp>
          <p:nvSpPr>
            <p:cNvPr id="32" name="正方形/長方形 31"/>
            <p:cNvSpPr/>
            <p:nvPr/>
          </p:nvSpPr>
          <p:spPr>
            <a:xfrm>
              <a:off x="575848" y="2368550"/>
              <a:ext cx="897223" cy="621127"/>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3" name="フローチャート : 磁気ディスク 32"/>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34" name="グループ化 33"/>
            <p:cNvGrpSpPr/>
            <p:nvPr/>
          </p:nvGrpSpPr>
          <p:grpSpPr>
            <a:xfrm>
              <a:off x="394509" y="2637417"/>
              <a:ext cx="498684" cy="664912"/>
              <a:chOff x="-1371600" y="2133600"/>
              <a:chExt cx="2514600" cy="3505200"/>
            </a:xfrm>
          </p:grpSpPr>
          <p:sp>
            <p:nvSpPr>
              <p:cNvPr id="35" name="直方体 34"/>
              <p:cNvSpPr/>
              <p:nvPr/>
            </p:nvSpPr>
            <p:spPr>
              <a:xfrm>
                <a:off x="-1371600" y="2133600"/>
                <a:ext cx="2514600" cy="3505200"/>
              </a:xfrm>
              <a:prstGeom prst="cube">
                <a:avLst/>
              </a:prstGeom>
              <a:solidFill>
                <a:schemeClr val="accent3">
                  <a:lumMod val="40000"/>
                  <a:lumOff val="6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6" name="正方形/長方形 35"/>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2" name="右矢印 41"/>
          <p:cNvSpPr/>
          <p:nvPr/>
        </p:nvSpPr>
        <p:spPr>
          <a:xfrm rot="3194704">
            <a:off x="5651999" y="3161420"/>
            <a:ext cx="671862" cy="158462"/>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4" name="テキスト ボックス 3"/>
          <p:cNvSpPr txBox="1"/>
          <p:nvPr/>
        </p:nvSpPr>
        <p:spPr>
          <a:xfrm>
            <a:off x="3555384" y="2151701"/>
            <a:ext cx="1197764" cy="369332"/>
          </a:xfrm>
          <a:prstGeom prst="rect">
            <a:avLst/>
          </a:prstGeom>
          <a:noFill/>
        </p:spPr>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postgres1</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43" name="テキスト ボックス 42"/>
          <p:cNvSpPr txBox="1"/>
          <p:nvPr/>
        </p:nvSpPr>
        <p:spPr>
          <a:xfrm>
            <a:off x="7253057" y="2254298"/>
            <a:ext cx="1205779" cy="369332"/>
          </a:xfrm>
          <a:prstGeom prst="rect">
            <a:avLst/>
          </a:prstGeom>
          <a:noFill/>
        </p:spPr>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postgres2</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44" name="テキスト ボックス 43"/>
          <p:cNvSpPr txBox="1"/>
          <p:nvPr/>
        </p:nvSpPr>
        <p:spPr>
          <a:xfrm>
            <a:off x="7252588" y="3353996"/>
            <a:ext cx="1205779" cy="369332"/>
          </a:xfrm>
          <a:prstGeom prst="rect">
            <a:avLst/>
          </a:prstGeom>
          <a:noFill/>
        </p:spPr>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postgres3</a:t>
            </a:r>
            <a:endParaRPr kumimoji="1" lang="ja-JP" altLang="en-US">
              <a:latin typeface="HGP創英角ｺﾞｼｯｸUB" panose="020B0900000000000000" pitchFamily="50" charset="-128"/>
              <a:ea typeface="HGP創英角ｺﾞｼｯｸUB" panose="020B0900000000000000" pitchFamily="50" charset="-128"/>
            </a:endParaRPr>
          </a:p>
        </p:txBody>
      </p:sp>
      <p:grpSp>
        <p:nvGrpSpPr>
          <p:cNvPr id="45" name="グループ化 44"/>
          <p:cNvGrpSpPr/>
          <p:nvPr/>
        </p:nvGrpSpPr>
        <p:grpSpPr>
          <a:xfrm>
            <a:off x="4581167" y="4935355"/>
            <a:ext cx="1078562" cy="933779"/>
            <a:chOff x="394509" y="2368550"/>
            <a:chExt cx="1078562" cy="933779"/>
          </a:xfrm>
        </p:grpSpPr>
        <p:sp>
          <p:nvSpPr>
            <p:cNvPr id="46" name="正方形/長方形 45"/>
            <p:cNvSpPr/>
            <p:nvPr/>
          </p:nvSpPr>
          <p:spPr>
            <a:xfrm>
              <a:off x="575848" y="2368550"/>
              <a:ext cx="897223" cy="621127"/>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7" name="フローチャート : 磁気ディスク 46"/>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48" name="グループ化 47"/>
            <p:cNvGrpSpPr/>
            <p:nvPr/>
          </p:nvGrpSpPr>
          <p:grpSpPr>
            <a:xfrm>
              <a:off x="394509" y="2637417"/>
              <a:ext cx="498684" cy="664912"/>
              <a:chOff x="-1371600" y="2133600"/>
              <a:chExt cx="2514600" cy="3505200"/>
            </a:xfrm>
          </p:grpSpPr>
          <p:sp>
            <p:nvSpPr>
              <p:cNvPr id="49" name="直方体 48"/>
              <p:cNvSpPr/>
              <p:nvPr/>
            </p:nvSpPr>
            <p:spPr>
              <a:xfrm>
                <a:off x="-1371600" y="2133600"/>
                <a:ext cx="2514600" cy="3505200"/>
              </a:xfrm>
              <a:prstGeom prst="cube">
                <a:avLst/>
              </a:prstGeom>
              <a:solidFill>
                <a:schemeClr val="bg1">
                  <a:lumMod val="8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50" name="正方形/長方形 49"/>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56" name="右矢印 55"/>
          <p:cNvSpPr/>
          <p:nvPr/>
        </p:nvSpPr>
        <p:spPr>
          <a:xfrm>
            <a:off x="5745734" y="5108351"/>
            <a:ext cx="419686" cy="16477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grpSp>
        <p:nvGrpSpPr>
          <p:cNvPr id="57" name="グループ化 56"/>
          <p:cNvGrpSpPr/>
          <p:nvPr/>
        </p:nvGrpSpPr>
        <p:grpSpPr>
          <a:xfrm>
            <a:off x="6135197" y="4934766"/>
            <a:ext cx="1078562" cy="933779"/>
            <a:chOff x="394509" y="2368550"/>
            <a:chExt cx="1078562" cy="933779"/>
          </a:xfrm>
        </p:grpSpPr>
        <p:sp>
          <p:nvSpPr>
            <p:cNvPr id="58" name="正方形/長方形 57"/>
            <p:cNvSpPr/>
            <p:nvPr/>
          </p:nvSpPr>
          <p:spPr>
            <a:xfrm>
              <a:off x="575848" y="2368550"/>
              <a:ext cx="897223" cy="621127"/>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9" name="フローチャート : 磁気ディスク 58"/>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60" name="グループ化 59"/>
            <p:cNvGrpSpPr/>
            <p:nvPr/>
          </p:nvGrpSpPr>
          <p:grpSpPr>
            <a:xfrm>
              <a:off x="394509" y="2637417"/>
              <a:ext cx="498684" cy="664912"/>
              <a:chOff x="-1371600" y="2133600"/>
              <a:chExt cx="2514600" cy="3505200"/>
            </a:xfrm>
          </p:grpSpPr>
          <p:sp>
            <p:nvSpPr>
              <p:cNvPr id="61" name="直方体 60"/>
              <p:cNvSpPr/>
              <p:nvPr/>
            </p:nvSpPr>
            <p:spPr>
              <a:xfrm>
                <a:off x="-1371600" y="2133600"/>
                <a:ext cx="2514600" cy="3505200"/>
              </a:xfrm>
              <a:prstGeom prst="cube">
                <a:avLst/>
              </a:prstGeom>
              <a:solidFill>
                <a:schemeClr val="accent3">
                  <a:lumMod val="40000"/>
                  <a:lumOff val="6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62" name="正方形/長方形 61"/>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68" name="グループ化 67"/>
          <p:cNvGrpSpPr/>
          <p:nvPr/>
        </p:nvGrpSpPr>
        <p:grpSpPr>
          <a:xfrm>
            <a:off x="7701822" y="4910787"/>
            <a:ext cx="1078562" cy="933779"/>
            <a:chOff x="394509" y="2368550"/>
            <a:chExt cx="1078562" cy="933779"/>
          </a:xfrm>
        </p:grpSpPr>
        <p:sp>
          <p:nvSpPr>
            <p:cNvPr id="69" name="正方形/長方形 68"/>
            <p:cNvSpPr/>
            <p:nvPr/>
          </p:nvSpPr>
          <p:spPr>
            <a:xfrm>
              <a:off x="575848" y="2368550"/>
              <a:ext cx="897223" cy="621127"/>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2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70" name="フローチャート : 磁気ディスク 69"/>
            <p:cNvSpPr/>
            <p:nvPr/>
          </p:nvSpPr>
          <p:spPr>
            <a:xfrm>
              <a:off x="955799" y="2644755"/>
              <a:ext cx="462437" cy="27745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71" name="グループ化 70"/>
            <p:cNvGrpSpPr/>
            <p:nvPr/>
          </p:nvGrpSpPr>
          <p:grpSpPr>
            <a:xfrm>
              <a:off x="394509" y="2637417"/>
              <a:ext cx="498684" cy="664912"/>
              <a:chOff x="-1371600" y="2133600"/>
              <a:chExt cx="2514600" cy="3505200"/>
            </a:xfrm>
          </p:grpSpPr>
          <p:sp>
            <p:nvSpPr>
              <p:cNvPr id="72" name="直方体 71"/>
              <p:cNvSpPr/>
              <p:nvPr/>
            </p:nvSpPr>
            <p:spPr>
              <a:xfrm>
                <a:off x="-1371600" y="2133600"/>
                <a:ext cx="2514600" cy="3505200"/>
              </a:xfrm>
              <a:prstGeom prst="cube">
                <a:avLst/>
              </a:prstGeom>
              <a:solidFill>
                <a:schemeClr val="accent3">
                  <a:lumMod val="40000"/>
                  <a:lumOff val="6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73" name="正方形/長方形 72"/>
              <p:cNvSpPr/>
              <p:nvPr/>
            </p:nvSpPr>
            <p:spPr>
              <a:xfrm>
                <a:off x="-1219200" y="30480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正方形/長方形 73"/>
              <p:cNvSpPr/>
              <p:nvPr/>
            </p:nvSpPr>
            <p:spPr>
              <a:xfrm>
                <a:off x="-1219200" y="32766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p:cNvSpPr/>
              <p:nvPr/>
            </p:nvSpPr>
            <p:spPr>
              <a:xfrm>
                <a:off x="-1219200" y="3505200"/>
                <a:ext cx="1524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正方形/長方形 76"/>
              <p:cNvSpPr/>
              <p:nvPr/>
            </p:nvSpPr>
            <p:spPr>
              <a:xfrm>
                <a:off x="762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正方形/長方形 77"/>
              <p:cNvSpPr/>
              <p:nvPr/>
            </p:nvSpPr>
            <p:spPr>
              <a:xfrm>
                <a:off x="228600" y="3733800"/>
                <a:ext cx="762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80" name="テキスト ボックス 79"/>
          <p:cNvSpPr txBox="1"/>
          <p:nvPr/>
        </p:nvSpPr>
        <p:spPr>
          <a:xfrm>
            <a:off x="4612235" y="5888702"/>
            <a:ext cx="1197764" cy="369332"/>
          </a:xfrm>
          <a:prstGeom prst="rect">
            <a:avLst/>
          </a:prstGeom>
          <a:noFill/>
        </p:spPr>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postgres1</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81" name="テキスト ボックス 80"/>
          <p:cNvSpPr txBox="1"/>
          <p:nvPr/>
        </p:nvSpPr>
        <p:spPr>
          <a:xfrm>
            <a:off x="6162257" y="5888702"/>
            <a:ext cx="1205779" cy="369332"/>
          </a:xfrm>
          <a:prstGeom prst="rect">
            <a:avLst/>
          </a:prstGeom>
          <a:noFill/>
        </p:spPr>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postgres2</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82" name="テキスト ボックス 81"/>
          <p:cNvSpPr txBox="1"/>
          <p:nvPr/>
        </p:nvSpPr>
        <p:spPr>
          <a:xfrm>
            <a:off x="7708862" y="5888702"/>
            <a:ext cx="1205779" cy="369332"/>
          </a:xfrm>
          <a:prstGeom prst="rect">
            <a:avLst/>
          </a:prstGeom>
          <a:noFill/>
        </p:spPr>
        <p:txBody>
          <a:bodyPr wrap="none" rtlCol="0">
            <a:spAutoFit/>
          </a:bodyPr>
          <a:lstStyle/>
          <a:p>
            <a:r>
              <a:rPr kumimoji="1" lang="en-US" altLang="ja-JP" smtClean="0">
                <a:latin typeface="HGP創英角ｺﾞｼｯｸUB" panose="020B0900000000000000" pitchFamily="50" charset="-128"/>
                <a:ea typeface="HGP創英角ｺﾞｼｯｸUB" panose="020B0900000000000000" pitchFamily="50" charset="-128"/>
              </a:rPr>
              <a:t>postgres3</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83" name="右矢印 82"/>
          <p:cNvSpPr/>
          <p:nvPr/>
        </p:nvSpPr>
        <p:spPr>
          <a:xfrm>
            <a:off x="7298966" y="5114831"/>
            <a:ext cx="419686" cy="16477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6" name="四角形吹き出し 5"/>
          <p:cNvSpPr/>
          <p:nvPr/>
        </p:nvSpPr>
        <p:spPr>
          <a:xfrm>
            <a:off x="771525" y="2618763"/>
            <a:ext cx="3192241" cy="621888"/>
          </a:xfrm>
          <a:prstGeom prst="wedgeRectCallout">
            <a:avLst>
              <a:gd name="adj1" fmla="val 38"/>
              <a:gd name="adj2" fmla="val -1829"/>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dirty="0">
                <a:solidFill>
                  <a:schemeClr val="tx1"/>
                </a:solidFill>
              </a:rPr>
              <a:t>マスタにスレーブ</a:t>
            </a:r>
            <a:r>
              <a:rPr lang="en-US" altLang="ja-JP" dirty="0">
                <a:solidFill>
                  <a:schemeClr val="tx1"/>
                </a:solidFill>
              </a:rPr>
              <a:t>2</a:t>
            </a:r>
            <a:r>
              <a:rPr lang="ja-JP" altLang="en-US" dirty="0">
                <a:solidFill>
                  <a:schemeClr val="tx1"/>
                </a:solidFill>
              </a:rPr>
              <a:t>台を接続</a:t>
            </a:r>
          </a:p>
        </p:txBody>
      </p:sp>
      <p:sp>
        <p:nvSpPr>
          <p:cNvPr id="84" name="四角形吹き出し 83"/>
          <p:cNvSpPr/>
          <p:nvPr/>
        </p:nvSpPr>
        <p:spPr>
          <a:xfrm>
            <a:off x="771525" y="5259440"/>
            <a:ext cx="3476625" cy="621888"/>
          </a:xfrm>
          <a:prstGeom prst="wedgeRectCallout">
            <a:avLst>
              <a:gd name="adj1" fmla="val -3811"/>
              <a:gd name="adj2" fmla="val -6424"/>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dirty="0">
                <a:solidFill>
                  <a:schemeClr val="tx1"/>
                </a:solidFill>
              </a:rPr>
              <a:t>スレーブの配下にスレーブを接続</a:t>
            </a:r>
          </a:p>
        </p:txBody>
      </p:sp>
      <p:sp>
        <p:nvSpPr>
          <p:cNvPr id="85" name="スライド番号プレースホルダー 84"/>
          <p:cNvSpPr>
            <a:spLocks noGrp="1"/>
          </p:cNvSpPr>
          <p:nvPr>
            <p:ph type="sldNum" sz="quarter" idx="11"/>
          </p:nvPr>
        </p:nvSpPr>
        <p:spPr/>
        <p:txBody>
          <a:bodyPr/>
          <a:lstStyle/>
          <a:p>
            <a:pPr>
              <a:defRPr/>
            </a:pPr>
            <a:fld id="{812ED189-0CCE-4343-8A10-1AB987F6AEA1}" type="slidenum">
              <a:rPr lang="en-US" altLang="ja-JP" smtClean="0"/>
              <a:pPr>
                <a:defRPr/>
              </a:pPr>
              <a:t>47</a:t>
            </a:fld>
            <a:endParaRPr lang="en-US" altLang="ja-JP"/>
          </a:p>
        </p:txBody>
      </p:sp>
    </p:spTree>
    <p:extLst>
      <p:ext uri="{BB962C8B-B14F-4D97-AF65-F5344CB8AC3E}">
        <p14:creationId xmlns:p14="http://schemas.microsoft.com/office/powerpoint/2010/main" val="8454842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ロジカルレプリケーション</a:t>
            </a:r>
            <a:endParaRPr kumimoji="1" lang="ja-JP" altLang="en-US"/>
          </a:p>
        </p:txBody>
      </p:sp>
      <p:sp>
        <p:nvSpPr>
          <p:cNvPr id="3" name="コンテンツ プレースホルダー 2"/>
          <p:cNvSpPr>
            <a:spLocks noGrp="1"/>
          </p:cNvSpPr>
          <p:nvPr>
            <p:ph idx="1"/>
          </p:nvPr>
        </p:nvSpPr>
        <p:spPr/>
        <p:txBody>
          <a:bodyPr/>
          <a:lstStyle/>
          <a:p>
            <a:r>
              <a:rPr lang="ja-JP" altLang="en-US"/>
              <a:t>ロジカルレプリケーション</a:t>
            </a:r>
            <a:r>
              <a:rPr lang="en-US" altLang="ja-JP"/>
              <a:t>(10.0〜)</a:t>
            </a:r>
          </a:p>
          <a:p>
            <a:endParaRPr lang="en-US" altLang="ja-JP"/>
          </a:p>
          <a:p>
            <a:endParaRPr lang="en-US" altLang="ja-JP"/>
          </a:p>
          <a:p>
            <a:endParaRPr lang="en-US" altLang="ja-JP"/>
          </a:p>
          <a:p>
            <a:endParaRPr lang="en-US" altLang="ja-JP"/>
          </a:p>
          <a:p>
            <a:r>
              <a:rPr lang="ja-JP" altLang="en-US"/>
              <a:t>マスタ更新時</a:t>
            </a:r>
            <a:r>
              <a:rPr lang="ja-JP" altLang="en-US" smtClean="0"/>
              <a:t>の</a:t>
            </a:r>
            <a:r>
              <a:rPr lang="en-US" altLang="ja-JP" smtClean="0"/>
              <a:t>WAL</a:t>
            </a:r>
            <a:r>
              <a:rPr lang="ja-JP" altLang="en-US" smtClean="0"/>
              <a:t>を</a:t>
            </a:r>
            <a:r>
              <a:rPr lang="ja-JP" altLang="en-US"/>
              <a:t>解析し</a:t>
            </a:r>
            <a:r>
              <a:rPr lang="ja-JP" altLang="en-US" smtClean="0"/>
              <a:t>、論理的</a:t>
            </a:r>
            <a:r>
              <a:rPr lang="ja-JP" altLang="en-US"/>
              <a:t>な変更</a:t>
            </a:r>
            <a:r>
              <a:rPr lang="ja-JP" altLang="en-US" smtClean="0"/>
              <a:t>内容</a:t>
            </a:r>
            <a:r>
              <a:rPr lang="en-US" altLang="ja-JP" smtClean="0"/>
              <a:t/>
            </a:r>
            <a:br>
              <a:rPr lang="en-US" altLang="ja-JP" smtClean="0"/>
            </a:br>
            <a:r>
              <a:rPr lang="ja-JP" altLang="en-US" smtClean="0"/>
              <a:t>のみ</a:t>
            </a:r>
            <a:r>
              <a:rPr lang="ja-JP" altLang="en-US"/>
              <a:t>スレーブに転送</a:t>
            </a:r>
          </a:p>
          <a:p>
            <a:r>
              <a:rPr lang="ja-JP" altLang="en-US"/>
              <a:t>マスタの変更を部分的に複製可能</a:t>
            </a:r>
          </a:p>
          <a:p>
            <a:r>
              <a:rPr lang="ja-JP" altLang="en-US"/>
              <a:t>必要なテーブルだけ、必要な操作だけ</a:t>
            </a:r>
          </a:p>
          <a:p>
            <a:r>
              <a:rPr lang="ja-JP" altLang="en-US"/>
              <a:t>スレーブへの更新も</a:t>
            </a:r>
            <a:r>
              <a:rPr lang="ja-JP" altLang="en-US" smtClean="0"/>
              <a:t>可能</a:t>
            </a:r>
            <a:endParaRPr lang="ja-JP" altLang="en-US"/>
          </a:p>
        </p:txBody>
      </p:sp>
      <p:sp>
        <p:nvSpPr>
          <p:cNvPr id="5" name="角丸四角形 4"/>
          <p:cNvSpPr/>
          <p:nvPr/>
        </p:nvSpPr>
        <p:spPr>
          <a:xfrm>
            <a:off x="880136" y="1747545"/>
            <a:ext cx="3168351" cy="1872207"/>
          </a:xfrm>
          <a:prstGeom prst="roundRect">
            <a:avLst>
              <a:gd name="adj" fmla="val 0"/>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smtClean="0">
                <a:solidFill>
                  <a:srgbClr val="000000"/>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7" name="角丸四角形 6"/>
          <p:cNvSpPr/>
          <p:nvPr/>
        </p:nvSpPr>
        <p:spPr>
          <a:xfrm>
            <a:off x="4264512" y="1747544"/>
            <a:ext cx="3096344" cy="1872207"/>
          </a:xfrm>
          <a:prstGeom prst="roundRect">
            <a:avLst>
              <a:gd name="adj" fmla="val 1372"/>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smtClean="0">
                <a:solidFill>
                  <a:srgbClr val="000000"/>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8" name="円柱 7"/>
          <p:cNvSpPr/>
          <p:nvPr/>
        </p:nvSpPr>
        <p:spPr>
          <a:xfrm>
            <a:off x="1982786" y="2451505"/>
            <a:ext cx="648072" cy="432048"/>
          </a:xfrm>
          <a:prstGeom prst="can">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mtClean="0">
                <a:latin typeface="HGP創英角ｺﾞｼｯｸUB" panose="020B0900000000000000" pitchFamily="50" charset="-128"/>
                <a:ea typeface="HGP創英角ｺﾞｼｯｸUB" panose="020B0900000000000000" pitchFamily="50" charset="-128"/>
              </a:rPr>
              <a:t>WAL</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9" name="正方形/長方形 8"/>
          <p:cNvSpPr/>
          <p:nvPr/>
        </p:nvSpPr>
        <p:spPr>
          <a:xfrm>
            <a:off x="952144" y="2035576"/>
            <a:ext cx="1440160" cy="3600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mtClean="0">
                <a:solidFill>
                  <a:schemeClr val="tx1"/>
                </a:solidFill>
                <a:latin typeface="HGP創英角ｺﾞｼｯｸUB" panose="020B0900000000000000" pitchFamily="50" charset="-128"/>
                <a:ea typeface="HGP創英角ｺﾞｼｯｸUB" panose="020B0900000000000000" pitchFamily="50" charset="-128"/>
              </a:rPr>
              <a:t>バックエンド</a:t>
            </a:r>
            <a:endParaRPr kumimoji="1" lang="ja-JP" altLang="en-US">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0" name="正方形/長方形 9"/>
          <p:cNvSpPr/>
          <p:nvPr/>
        </p:nvSpPr>
        <p:spPr>
          <a:xfrm>
            <a:off x="2536320" y="2899672"/>
            <a:ext cx="1440160" cy="3600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err="1" smtClean="0">
                <a:solidFill>
                  <a:schemeClr val="tx1"/>
                </a:solidFill>
                <a:latin typeface="HGP創英角ｺﾞｼｯｸUB" panose="020B0900000000000000" pitchFamily="50" charset="-128"/>
                <a:ea typeface="HGP創英角ｺﾞｼｯｸUB" panose="020B0900000000000000" pitchFamily="50" charset="-128"/>
              </a:rPr>
              <a:t>wal</a:t>
            </a:r>
            <a:r>
              <a:rPr lang="en-US" altLang="ja-JP" smtClean="0">
                <a:solidFill>
                  <a:schemeClr val="tx1"/>
                </a:solidFill>
                <a:latin typeface="HGP創英角ｺﾞｼｯｸUB" panose="020B0900000000000000" pitchFamily="50" charset="-128"/>
                <a:ea typeface="HGP創英角ｺﾞｼｯｸUB" panose="020B0900000000000000" pitchFamily="50" charset="-128"/>
              </a:rPr>
              <a:t> sender</a:t>
            </a:r>
            <a:endParaRPr kumimoji="1" lang="ja-JP" altLang="en-US">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11" name="カギ線コネクタ 10"/>
          <p:cNvCxnSpPr/>
          <p:nvPr/>
        </p:nvCxnSpPr>
        <p:spPr>
          <a:xfrm rot="16200000" flipH="1">
            <a:off x="1682335" y="2381329"/>
            <a:ext cx="281988" cy="310562"/>
          </a:xfrm>
          <a:prstGeom prst="bentConnector2">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2" name="カギ線コネクタ 11"/>
          <p:cNvCxnSpPr>
            <a:stCxn id="8" idx="3"/>
            <a:endCxn id="10" idx="1"/>
          </p:cNvCxnSpPr>
          <p:nvPr/>
        </p:nvCxnSpPr>
        <p:spPr>
          <a:xfrm rot="16200000" flipH="1">
            <a:off x="2323502" y="2866873"/>
            <a:ext cx="196139" cy="229498"/>
          </a:xfrm>
          <a:prstGeom prst="bentConnector2">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3" name="正方形/長方形 12"/>
          <p:cNvSpPr/>
          <p:nvPr/>
        </p:nvSpPr>
        <p:spPr>
          <a:xfrm>
            <a:off x="4336520" y="2899672"/>
            <a:ext cx="1512168" cy="3600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mtClean="0">
                <a:solidFill>
                  <a:schemeClr val="tx1"/>
                </a:solidFill>
                <a:latin typeface="HGP創英角ｺﾞｼｯｸUB" panose="020B0900000000000000" pitchFamily="50" charset="-128"/>
                <a:ea typeface="HGP創英角ｺﾞｼｯｸUB" panose="020B0900000000000000" pitchFamily="50" charset="-128"/>
              </a:rPr>
              <a:t>apply worker</a:t>
            </a:r>
            <a:endParaRPr kumimoji="1" lang="ja-JP" altLang="en-US">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4" name="円柱 13"/>
          <p:cNvSpPr/>
          <p:nvPr/>
        </p:nvSpPr>
        <p:spPr>
          <a:xfrm>
            <a:off x="5488648" y="2395616"/>
            <a:ext cx="648072" cy="432048"/>
          </a:xfrm>
          <a:prstGeom prst="can">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mtClean="0">
                <a:latin typeface="HGP創英角ｺﾞｼｯｸUB" panose="020B0900000000000000" pitchFamily="50" charset="-128"/>
                <a:ea typeface="HGP創英角ｺﾞｼｯｸUB" panose="020B0900000000000000" pitchFamily="50" charset="-128"/>
              </a:rPr>
              <a:t>WAL</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15" name="フローチャート: 内部記憶 18"/>
          <p:cNvSpPr/>
          <p:nvPr/>
        </p:nvSpPr>
        <p:spPr>
          <a:xfrm>
            <a:off x="2896360" y="2251600"/>
            <a:ext cx="864096" cy="360040"/>
          </a:xfrm>
          <a:prstGeom prst="flowChartInternalStorage">
            <a:avLst/>
          </a:prstGeom>
          <a:solidFill>
            <a:srgbClr val="F9E9C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smtClean="0">
                <a:solidFill>
                  <a:srgbClr val="201815"/>
                </a:solidFill>
                <a:latin typeface="HGP創英角ｺﾞｼｯｸUB" panose="020B0900000000000000" pitchFamily="50" charset="-128"/>
                <a:ea typeface="HGP創英角ｺﾞｼｯｸUB" panose="020B0900000000000000" pitchFamily="50" charset="-128"/>
              </a:rPr>
              <a:t>テーブル</a:t>
            </a:r>
            <a:r>
              <a:rPr kumimoji="1" lang="en-US" altLang="ja-JP" sz="1050" smtClean="0">
                <a:solidFill>
                  <a:srgbClr val="201815"/>
                </a:solidFill>
                <a:latin typeface="HGP創英角ｺﾞｼｯｸUB" panose="020B0900000000000000" pitchFamily="50" charset="-128"/>
                <a:ea typeface="HGP創英角ｺﾞｼｯｸUB" panose="020B0900000000000000" pitchFamily="50" charset="-128"/>
              </a:rPr>
              <a:t>B</a:t>
            </a:r>
            <a:endParaRPr kumimoji="1" lang="ja-JP" altLang="en-US" sz="1050">
              <a:solidFill>
                <a:srgbClr val="201815"/>
              </a:solidFill>
              <a:latin typeface="HGP創英角ｺﾞｼｯｸUB" panose="020B0900000000000000" pitchFamily="50" charset="-128"/>
              <a:ea typeface="HGP創英角ｺﾞｼｯｸUB" panose="020B0900000000000000" pitchFamily="50" charset="-128"/>
            </a:endParaRPr>
          </a:p>
        </p:txBody>
      </p:sp>
      <p:cxnSp>
        <p:nvCxnSpPr>
          <p:cNvPr id="16" name="カギ線コネクタ 19"/>
          <p:cNvCxnSpPr>
            <a:stCxn id="9" idx="3"/>
            <a:endCxn id="15" idx="1"/>
          </p:cNvCxnSpPr>
          <p:nvPr/>
        </p:nvCxnSpPr>
        <p:spPr>
          <a:xfrm>
            <a:off x="2392304" y="2215596"/>
            <a:ext cx="504056" cy="216024"/>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7" name="カギ線コネクタ 16"/>
          <p:cNvCxnSpPr>
            <a:stCxn id="13" idx="0"/>
            <a:endCxn id="20" idx="1"/>
          </p:cNvCxnSpPr>
          <p:nvPr/>
        </p:nvCxnSpPr>
        <p:spPr>
          <a:xfrm rot="5400000" flipH="1" flipV="1">
            <a:off x="4840576" y="2323608"/>
            <a:ext cx="828092" cy="324036"/>
          </a:xfrm>
          <a:prstGeom prst="bentConnector2">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8" name="カギ線コネクタ 17"/>
          <p:cNvCxnSpPr>
            <a:stCxn id="10" idx="2"/>
            <a:endCxn id="13" idx="2"/>
          </p:cNvCxnSpPr>
          <p:nvPr/>
        </p:nvCxnSpPr>
        <p:spPr>
          <a:xfrm rot="16200000" flipH="1">
            <a:off x="4174502" y="2341610"/>
            <a:ext cx="12700" cy="1836204"/>
          </a:xfrm>
          <a:prstGeom prst="bentConnector3">
            <a:avLst>
              <a:gd name="adj1" fmla="val 1800000"/>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9" name="フローチャート: 書類 22"/>
          <p:cNvSpPr/>
          <p:nvPr/>
        </p:nvSpPr>
        <p:spPr>
          <a:xfrm>
            <a:off x="3511666" y="3333092"/>
            <a:ext cx="1184894" cy="288032"/>
          </a:xfrm>
          <a:prstGeom prst="flowChartDocument">
            <a:avLst/>
          </a:prstGeom>
          <a:solidFill>
            <a:srgbClr val="F9E9C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600" smtClean="0">
                <a:solidFill>
                  <a:srgbClr val="201815"/>
                </a:solidFill>
                <a:latin typeface="HGP創英角ｺﾞｼｯｸUB" panose="020B0900000000000000" pitchFamily="50" charset="-128"/>
                <a:ea typeface="HGP創英角ｺﾞｼｯｸUB" panose="020B0900000000000000" pitchFamily="50" charset="-128"/>
              </a:rPr>
              <a:t>論理データ</a:t>
            </a:r>
            <a:endParaRPr kumimoji="1" lang="ja-JP" altLang="en-US" sz="1600">
              <a:solidFill>
                <a:srgbClr val="201815"/>
              </a:solidFill>
              <a:latin typeface="HGP創英角ｺﾞｼｯｸUB" panose="020B0900000000000000" pitchFamily="50" charset="-128"/>
              <a:ea typeface="HGP創英角ｺﾞｼｯｸUB" panose="020B0900000000000000" pitchFamily="50" charset="-128"/>
            </a:endParaRPr>
          </a:p>
        </p:txBody>
      </p:sp>
      <p:sp>
        <p:nvSpPr>
          <p:cNvPr id="20" name="フローチャート: 内部記憶 23"/>
          <p:cNvSpPr/>
          <p:nvPr/>
        </p:nvSpPr>
        <p:spPr>
          <a:xfrm>
            <a:off x="5416640" y="1891560"/>
            <a:ext cx="864096" cy="360040"/>
          </a:xfrm>
          <a:prstGeom prst="flowChartInternalStorage">
            <a:avLst/>
          </a:prstGeom>
          <a:solidFill>
            <a:srgbClr val="F9E9C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smtClean="0">
                <a:solidFill>
                  <a:srgbClr val="201815"/>
                </a:solidFill>
                <a:latin typeface="HGP創英角ｺﾞｼｯｸUB" panose="020B0900000000000000" pitchFamily="50" charset="-128"/>
                <a:ea typeface="HGP創英角ｺﾞｼｯｸUB" panose="020B0900000000000000" pitchFamily="50" charset="-128"/>
              </a:rPr>
              <a:t>テーブル</a:t>
            </a:r>
            <a:r>
              <a:rPr kumimoji="1" lang="en-US" altLang="ja-JP" sz="1050" smtClean="0">
                <a:solidFill>
                  <a:srgbClr val="201815"/>
                </a:solidFill>
                <a:latin typeface="HGP創英角ｺﾞｼｯｸUB" panose="020B0900000000000000" pitchFamily="50" charset="-128"/>
                <a:ea typeface="HGP創英角ｺﾞｼｯｸUB" panose="020B0900000000000000" pitchFamily="50" charset="-128"/>
              </a:rPr>
              <a:t>A</a:t>
            </a:r>
            <a:endParaRPr kumimoji="1" lang="ja-JP" altLang="en-US" sz="1050">
              <a:solidFill>
                <a:srgbClr val="201815"/>
              </a:solidFill>
              <a:latin typeface="HGP創英角ｺﾞｼｯｸUB" panose="020B0900000000000000" pitchFamily="50" charset="-128"/>
              <a:ea typeface="HGP創英角ｺﾞｼｯｸUB" panose="020B0900000000000000" pitchFamily="50" charset="-128"/>
            </a:endParaRPr>
          </a:p>
        </p:txBody>
      </p:sp>
      <p:cxnSp>
        <p:nvCxnSpPr>
          <p:cNvPr id="21" name="カギ線コネクタ 20"/>
          <p:cNvCxnSpPr>
            <a:stCxn id="13" idx="0"/>
            <a:endCxn id="14" idx="2"/>
          </p:cNvCxnSpPr>
          <p:nvPr/>
        </p:nvCxnSpPr>
        <p:spPr>
          <a:xfrm rot="5400000" flipH="1" flipV="1">
            <a:off x="5146610" y="2557634"/>
            <a:ext cx="288032" cy="396044"/>
          </a:xfrm>
          <a:prstGeom prst="bentConnector2">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2" name="左矢印 21"/>
          <p:cNvSpPr/>
          <p:nvPr/>
        </p:nvSpPr>
        <p:spPr>
          <a:xfrm>
            <a:off x="7432864" y="2149631"/>
            <a:ext cx="648072" cy="317993"/>
          </a:xfrm>
          <a:prstGeom prst="leftArrow">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23" name="左矢印 22"/>
          <p:cNvSpPr/>
          <p:nvPr/>
        </p:nvSpPr>
        <p:spPr>
          <a:xfrm>
            <a:off x="7432864" y="2653687"/>
            <a:ext cx="648072" cy="317993"/>
          </a:xfrm>
          <a:prstGeom prst="leftArrow">
            <a:avLst/>
          </a:prstGeom>
          <a:solidFill>
            <a:schemeClr val="accent2">
              <a:lumMod val="60000"/>
              <a:lumOff val="4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24" name="テキスト ボックス 23"/>
          <p:cNvSpPr txBox="1"/>
          <p:nvPr/>
        </p:nvSpPr>
        <p:spPr>
          <a:xfrm>
            <a:off x="8082677" y="2107584"/>
            <a:ext cx="646331" cy="369332"/>
          </a:xfrm>
          <a:prstGeom prst="rect">
            <a:avLst/>
          </a:prstGeom>
          <a:noFill/>
        </p:spPr>
        <p:txBody>
          <a:bodyPr wrap="none" rtlCol="0">
            <a:spAutoFit/>
          </a:bodyPr>
          <a:lstStyle/>
          <a:p>
            <a:r>
              <a:rPr kumimoji="1" lang="ja-JP" altLang="en-US" smtClean="0">
                <a:latin typeface="HGP創英角ｺﾞｼｯｸUB" panose="020B0900000000000000" pitchFamily="50" charset="-128"/>
                <a:ea typeface="HGP創英角ｺﾞｼｯｸUB" panose="020B0900000000000000" pitchFamily="50" charset="-128"/>
              </a:rPr>
              <a:t>参照</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25" name="テキスト ボックス 24"/>
          <p:cNvSpPr txBox="1"/>
          <p:nvPr/>
        </p:nvSpPr>
        <p:spPr>
          <a:xfrm>
            <a:off x="8080936" y="2611640"/>
            <a:ext cx="646331" cy="369332"/>
          </a:xfrm>
          <a:prstGeom prst="rect">
            <a:avLst/>
          </a:prstGeom>
          <a:noFill/>
        </p:spPr>
        <p:txBody>
          <a:bodyPr wrap="none" rtlCol="0">
            <a:spAutoFit/>
          </a:bodyPr>
          <a:lstStyle/>
          <a:p>
            <a:r>
              <a:rPr lang="ja-JP" altLang="en-US" smtClean="0">
                <a:latin typeface="HGP創英角ｺﾞｼｯｸUB" panose="020B0900000000000000" pitchFamily="50" charset="-128"/>
                <a:ea typeface="HGP創英角ｺﾞｼｯｸUB" panose="020B0900000000000000" pitchFamily="50" charset="-128"/>
              </a:rPr>
              <a:t>更新</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26" name="テキスト ボックス 25"/>
          <p:cNvSpPr txBox="1"/>
          <p:nvPr/>
        </p:nvSpPr>
        <p:spPr>
          <a:xfrm>
            <a:off x="7504872" y="1987650"/>
            <a:ext cx="721291" cy="58477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en-US" altLang="ja-JP" sz="3200" b="1" smtClean="0">
                <a:ln w="11430"/>
                <a:solidFill>
                  <a:srgbClr val="FF0000"/>
                </a:solidFill>
                <a:effectLst>
                  <a:outerShdw blurRad="50800" dist="39000" dir="5460000" algn="tl">
                    <a:srgbClr val="000000">
                      <a:alpha val="38000"/>
                    </a:srgbClr>
                  </a:outerShdw>
                </a:effectLst>
                <a:latin typeface="HGP創英角ｺﾞｼｯｸUB" panose="020B0900000000000000" pitchFamily="50" charset="-128"/>
                <a:ea typeface="HGP創英角ｺﾞｼｯｸUB" panose="020B0900000000000000" pitchFamily="50" charset="-128"/>
              </a:rPr>
              <a:t>◯</a:t>
            </a:r>
            <a:endParaRPr kumimoji="1" lang="ja-JP" altLang="en-US" sz="3200" b="1">
              <a:ln w="11430"/>
              <a:solidFill>
                <a:srgbClr val="FF0000"/>
              </a:solidFill>
              <a:effectLst>
                <a:outerShdw blurRad="50800" dist="39000" dir="5460000" algn="tl">
                  <a:srgbClr val="000000">
                    <a:alpha val="38000"/>
                  </a:srgbClr>
                </a:outerShdw>
              </a:effectLst>
              <a:latin typeface="HGP創英角ｺﾞｼｯｸUB" panose="020B0900000000000000" pitchFamily="50" charset="-128"/>
              <a:ea typeface="HGP創英角ｺﾞｼｯｸUB" panose="020B0900000000000000" pitchFamily="50" charset="-128"/>
            </a:endParaRPr>
          </a:p>
        </p:txBody>
      </p:sp>
      <p:sp>
        <p:nvSpPr>
          <p:cNvPr id="27" name="テキスト ボックス 26"/>
          <p:cNvSpPr txBox="1"/>
          <p:nvPr/>
        </p:nvSpPr>
        <p:spPr>
          <a:xfrm>
            <a:off x="7504872" y="2530920"/>
            <a:ext cx="721291" cy="58477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en-US" altLang="ja-JP" sz="3200" b="1" smtClean="0">
                <a:ln w="11430"/>
                <a:solidFill>
                  <a:srgbClr val="FF0000"/>
                </a:solidFill>
                <a:effectLst>
                  <a:outerShdw blurRad="50800" dist="39000" dir="5460000" algn="tl">
                    <a:srgbClr val="000000">
                      <a:alpha val="38000"/>
                    </a:srgbClr>
                  </a:outerShdw>
                </a:effectLst>
                <a:latin typeface="HGP創英角ｺﾞｼｯｸUB" panose="020B0900000000000000" pitchFamily="50" charset="-128"/>
                <a:ea typeface="HGP創英角ｺﾞｼｯｸUB" panose="020B0900000000000000" pitchFamily="50" charset="-128"/>
              </a:rPr>
              <a:t>◯</a:t>
            </a:r>
            <a:endParaRPr kumimoji="1" lang="ja-JP" altLang="en-US" sz="3200" b="1">
              <a:ln w="11430"/>
              <a:solidFill>
                <a:srgbClr val="FF0000"/>
              </a:solidFill>
              <a:effectLst>
                <a:outerShdw blurRad="50800" dist="39000" dir="5460000" algn="tl">
                  <a:srgbClr val="000000">
                    <a:alpha val="38000"/>
                  </a:srgbClr>
                </a:outerShdw>
              </a:effectLst>
              <a:latin typeface="HGP創英角ｺﾞｼｯｸUB" panose="020B0900000000000000" pitchFamily="50" charset="-128"/>
              <a:ea typeface="HGP創英角ｺﾞｼｯｸUB" panose="020B0900000000000000" pitchFamily="50" charset="-128"/>
            </a:endParaRPr>
          </a:p>
        </p:txBody>
      </p:sp>
      <p:sp>
        <p:nvSpPr>
          <p:cNvPr id="28" name="フローチャート: 内部記憶 60"/>
          <p:cNvSpPr/>
          <p:nvPr/>
        </p:nvSpPr>
        <p:spPr>
          <a:xfrm>
            <a:off x="2896360" y="1807630"/>
            <a:ext cx="864096" cy="360040"/>
          </a:xfrm>
          <a:prstGeom prst="flowChartInternalStorage">
            <a:avLst/>
          </a:prstGeom>
          <a:solidFill>
            <a:srgbClr val="F9E9C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smtClean="0">
                <a:solidFill>
                  <a:srgbClr val="201815"/>
                </a:solidFill>
                <a:latin typeface="HGP創英角ｺﾞｼｯｸUB" panose="020B0900000000000000" pitchFamily="50" charset="-128"/>
                <a:ea typeface="HGP創英角ｺﾞｼｯｸUB" panose="020B0900000000000000" pitchFamily="50" charset="-128"/>
              </a:rPr>
              <a:t>テーブル</a:t>
            </a:r>
            <a:r>
              <a:rPr kumimoji="1" lang="en-US" altLang="ja-JP" sz="1050" smtClean="0">
                <a:solidFill>
                  <a:srgbClr val="201815"/>
                </a:solidFill>
                <a:latin typeface="HGP創英角ｺﾞｼｯｸUB" panose="020B0900000000000000" pitchFamily="50" charset="-128"/>
                <a:ea typeface="HGP創英角ｺﾞｼｯｸUB" panose="020B0900000000000000" pitchFamily="50" charset="-128"/>
              </a:rPr>
              <a:t>A</a:t>
            </a:r>
            <a:endParaRPr kumimoji="1" lang="ja-JP" altLang="en-US" sz="1050">
              <a:solidFill>
                <a:srgbClr val="201815"/>
              </a:solidFill>
              <a:latin typeface="HGP創英角ｺﾞｼｯｸUB" panose="020B0900000000000000" pitchFamily="50" charset="-128"/>
              <a:ea typeface="HGP創英角ｺﾞｼｯｸUB" panose="020B0900000000000000" pitchFamily="50" charset="-128"/>
            </a:endParaRPr>
          </a:p>
        </p:txBody>
      </p:sp>
      <p:cxnSp>
        <p:nvCxnSpPr>
          <p:cNvPr id="29" name="カギ線コネクタ 19"/>
          <p:cNvCxnSpPr>
            <a:stCxn id="9" idx="3"/>
            <a:endCxn id="28" idx="1"/>
          </p:cNvCxnSpPr>
          <p:nvPr/>
        </p:nvCxnSpPr>
        <p:spPr>
          <a:xfrm flipV="1">
            <a:off x="2392304" y="1987650"/>
            <a:ext cx="504056" cy="227946"/>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0" name="フローチャート: 内部記憶 67"/>
          <p:cNvSpPr/>
          <p:nvPr/>
        </p:nvSpPr>
        <p:spPr>
          <a:xfrm>
            <a:off x="6352744" y="1891560"/>
            <a:ext cx="864096" cy="360040"/>
          </a:xfrm>
          <a:prstGeom prst="flowChartInternalStorage">
            <a:avLst/>
          </a:prstGeom>
          <a:solidFill>
            <a:srgbClr val="F9E9C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smtClean="0">
                <a:solidFill>
                  <a:srgbClr val="201815"/>
                </a:solidFill>
                <a:latin typeface="HGP創英角ｺﾞｼｯｸUB" panose="020B0900000000000000" pitchFamily="50" charset="-128"/>
                <a:ea typeface="HGP創英角ｺﾞｼｯｸUB" panose="020B0900000000000000" pitchFamily="50" charset="-128"/>
              </a:rPr>
              <a:t>テーブル</a:t>
            </a:r>
            <a:r>
              <a:rPr kumimoji="1" lang="en-US" altLang="ja-JP" sz="1050" smtClean="0">
                <a:solidFill>
                  <a:srgbClr val="201815"/>
                </a:solidFill>
                <a:latin typeface="HGP創英角ｺﾞｼｯｸUB" panose="020B0900000000000000" pitchFamily="50" charset="-128"/>
                <a:ea typeface="HGP創英角ｺﾞｼｯｸUB" panose="020B0900000000000000" pitchFamily="50" charset="-128"/>
              </a:rPr>
              <a:t>B</a:t>
            </a:r>
            <a:endParaRPr kumimoji="1" lang="ja-JP" altLang="en-US" sz="1050">
              <a:solidFill>
                <a:srgbClr val="201815"/>
              </a:solidFill>
              <a:latin typeface="HGP創英角ｺﾞｼｯｸUB" panose="020B0900000000000000" pitchFamily="50" charset="-128"/>
              <a:ea typeface="HGP創英角ｺﾞｼｯｸUB" panose="020B0900000000000000" pitchFamily="50" charset="-128"/>
            </a:endParaRPr>
          </a:p>
        </p:txBody>
      </p:sp>
      <p:sp>
        <p:nvSpPr>
          <p:cNvPr id="31" name="角丸四角形吹き出し 30"/>
          <p:cNvSpPr/>
          <p:nvPr/>
        </p:nvSpPr>
        <p:spPr>
          <a:xfrm>
            <a:off x="6208728" y="2395616"/>
            <a:ext cx="1152128" cy="510407"/>
          </a:xfrm>
          <a:prstGeom prst="wedgeRoundRectCallout">
            <a:avLst>
              <a:gd name="adj1" fmla="val -4869"/>
              <a:gd name="adj2" fmla="val -73065"/>
              <a:gd name="adj3" fmla="val 16667"/>
            </a:avLst>
          </a:prstGeom>
          <a:solidFill>
            <a:srgbClr val="FFFFCC"/>
          </a:solidFill>
          <a:ln>
            <a:solidFill>
              <a:srgbClr val="CC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400" smtClean="0">
                <a:solidFill>
                  <a:srgbClr val="FF0000"/>
                </a:solidFill>
                <a:latin typeface="HGP創英角ｺﾞｼｯｸUB" panose="020B0900000000000000" pitchFamily="50" charset="-128"/>
                <a:ea typeface="HGP創英角ｺﾞｼｯｸUB" panose="020B0900000000000000" pitchFamily="50" charset="-128"/>
              </a:rPr>
              <a:t>B</a:t>
            </a:r>
            <a:r>
              <a:rPr kumimoji="1" lang="ja-JP" altLang="en-US" sz="1400" smtClean="0">
                <a:solidFill>
                  <a:srgbClr val="FF0000"/>
                </a:solidFill>
                <a:latin typeface="HGP創英角ｺﾞｼｯｸUB" panose="020B0900000000000000" pitchFamily="50" charset="-128"/>
                <a:ea typeface="HGP創英角ｺﾞｼｯｸUB" panose="020B0900000000000000" pitchFamily="50" charset="-128"/>
              </a:rPr>
              <a:t>の更新は反映しない</a:t>
            </a:r>
            <a:endParaRPr kumimoji="1" lang="ja-JP" altLang="en-US" sz="140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32" name="角丸四角形吹き出し 31"/>
          <p:cNvSpPr/>
          <p:nvPr/>
        </p:nvSpPr>
        <p:spPr>
          <a:xfrm>
            <a:off x="3832464" y="2245249"/>
            <a:ext cx="1152128" cy="510407"/>
          </a:xfrm>
          <a:prstGeom prst="wedgeRoundRectCallout">
            <a:avLst>
              <a:gd name="adj1" fmla="val -74048"/>
              <a:gd name="adj2" fmla="val 79660"/>
              <a:gd name="adj3" fmla="val 16667"/>
            </a:avLst>
          </a:prstGeom>
          <a:solidFill>
            <a:srgbClr val="FFFFCC"/>
          </a:solidFill>
          <a:ln>
            <a:solidFill>
              <a:srgbClr val="CC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smtClean="0">
                <a:solidFill>
                  <a:srgbClr val="FF0000"/>
                </a:solidFill>
                <a:latin typeface="HGP創英角ｺﾞｼｯｸUB" panose="020B0900000000000000" pitchFamily="50" charset="-128"/>
                <a:ea typeface="HGP創英角ｺﾞｼｯｸUB" panose="020B0900000000000000" pitchFamily="50" charset="-128"/>
              </a:rPr>
              <a:t>論理データに変換</a:t>
            </a:r>
            <a:endParaRPr kumimoji="1" lang="ja-JP" altLang="en-US" sz="140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34" name="スライド番号プレースホルダー 33"/>
          <p:cNvSpPr>
            <a:spLocks noGrp="1"/>
          </p:cNvSpPr>
          <p:nvPr>
            <p:ph type="sldNum" sz="quarter" idx="11"/>
          </p:nvPr>
        </p:nvSpPr>
        <p:spPr/>
        <p:txBody>
          <a:bodyPr/>
          <a:lstStyle/>
          <a:p>
            <a:pPr>
              <a:defRPr/>
            </a:pPr>
            <a:fld id="{812ED189-0CCE-4343-8A10-1AB987F6AEA1}" type="slidenum">
              <a:rPr lang="en-US" altLang="ja-JP" smtClean="0"/>
              <a:pPr>
                <a:defRPr/>
              </a:pPr>
              <a:t>48</a:t>
            </a:fld>
            <a:endParaRPr lang="en-US" altLang="ja-JP"/>
          </a:p>
        </p:txBody>
      </p:sp>
    </p:spTree>
    <p:extLst>
      <p:ext uri="{BB962C8B-B14F-4D97-AF65-F5344CB8AC3E}">
        <p14:creationId xmlns:p14="http://schemas.microsoft.com/office/powerpoint/2010/main" val="14745166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ストリーミングレプリケーションとの違い</a:t>
            </a:r>
            <a:endParaRPr kumimoji="1" lang="ja-JP" altLang="en-US"/>
          </a:p>
        </p:txBody>
      </p:sp>
      <p:sp>
        <p:nvSpPr>
          <p:cNvPr id="3" name="コンテンツ プレースホルダー 2"/>
          <p:cNvSpPr>
            <a:spLocks noGrp="1"/>
          </p:cNvSpPr>
          <p:nvPr>
            <p:ph idx="1"/>
          </p:nvPr>
        </p:nvSpPr>
        <p:spPr/>
        <p:txBody>
          <a:bodyPr/>
          <a:lstStyle/>
          <a:p>
            <a:r>
              <a:rPr lang="ja-JP" altLang="en-US"/>
              <a:t>ロジカルレプリケーション</a:t>
            </a:r>
          </a:p>
          <a:p>
            <a:pPr lvl="1"/>
            <a:r>
              <a:rPr lang="ja-JP" altLang="en-US" smtClean="0"/>
              <a:t>スレーブに検索用のインデックス</a:t>
            </a:r>
            <a:r>
              <a:rPr lang="ja-JP" altLang="en-US"/>
              <a:t>やテーブル</a:t>
            </a:r>
            <a:r>
              <a:rPr lang="ja-JP" altLang="en-US" smtClean="0"/>
              <a:t>を追加できる。</a:t>
            </a:r>
            <a:r>
              <a:rPr lang="en-US" altLang="ja-JP" smtClean="0"/>
              <a:t/>
            </a:r>
            <a:br>
              <a:rPr lang="en-US" altLang="ja-JP" smtClean="0"/>
            </a:br>
            <a:r>
              <a:rPr lang="ja-JP" altLang="en-US" smtClean="0"/>
              <a:t>⇒ 分析</a:t>
            </a:r>
            <a:r>
              <a:rPr lang="ja-JP" altLang="en-US"/>
              <a:t>用途に応用しやすい</a:t>
            </a:r>
          </a:p>
          <a:p>
            <a:pPr lvl="1"/>
            <a:r>
              <a:rPr lang="ja-JP" altLang="en-US"/>
              <a:t>複製対象を限定できる</a:t>
            </a:r>
            <a:r>
              <a:rPr lang="ja-JP" altLang="en-US" smtClean="0"/>
              <a:t>。</a:t>
            </a:r>
            <a:r>
              <a:rPr lang="en-US" altLang="ja-JP" smtClean="0"/>
              <a:t/>
            </a:r>
            <a:br>
              <a:rPr lang="en-US" altLang="ja-JP" smtClean="0"/>
            </a:br>
            <a:r>
              <a:rPr lang="ja-JP" altLang="en-US" smtClean="0"/>
              <a:t>⇒ レプリケーション</a:t>
            </a:r>
            <a:r>
              <a:rPr lang="ja-JP" altLang="en-US"/>
              <a:t>の負荷、遅延を低減</a:t>
            </a:r>
          </a:p>
          <a:p>
            <a:pPr lvl="1"/>
            <a:r>
              <a:rPr lang="ja-JP" altLang="en-US" smtClean="0"/>
              <a:t>異なるメジャーバージョン間</a:t>
            </a:r>
            <a:r>
              <a:rPr lang="ja-JP" altLang="en-US"/>
              <a:t>で複製できる。</a:t>
            </a:r>
          </a:p>
          <a:p>
            <a:r>
              <a:rPr lang="ja-JP" altLang="en-US"/>
              <a:t>ストリーミングレプリケーション</a:t>
            </a:r>
          </a:p>
          <a:p>
            <a:pPr lvl="1"/>
            <a:r>
              <a:rPr lang="ja-JP" altLang="en-US"/>
              <a:t>バイナリレベル</a:t>
            </a:r>
            <a:r>
              <a:rPr lang="ja-JP" altLang="en-US" smtClean="0"/>
              <a:t>で完全一致</a:t>
            </a:r>
            <a:r>
              <a:rPr lang="ja-JP" altLang="en-US"/>
              <a:t>した複製が得られる</a:t>
            </a:r>
            <a:r>
              <a:rPr lang="ja-JP" altLang="en-US" smtClean="0"/>
              <a:t>。</a:t>
            </a:r>
            <a:r>
              <a:rPr lang="en-US" altLang="ja-JP" smtClean="0"/>
              <a:t/>
            </a:r>
            <a:br>
              <a:rPr lang="en-US" altLang="ja-JP" smtClean="0"/>
            </a:br>
            <a:r>
              <a:rPr lang="ja-JP" altLang="en-US" smtClean="0"/>
              <a:t>⇒ </a:t>
            </a:r>
            <a:r>
              <a:rPr lang="ja-JP" altLang="en-US"/>
              <a:t>複数サーバで冗長化して可用性</a:t>
            </a:r>
            <a:r>
              <a:rPr lang="en-US" altLang="ja-JP" smtClean="0"/>
              <a:t>UP</a:t>
            </a:r>
            <a:endParaRPr lang="en-US" altLang="ja-JP"/>
          </a:p>
          <a:p>
            <a:r>
              <a:rPr kumimoji="1" lang="en-US" altLang="ja-JP" err="1" smtClean="0"/>
              <a:t>PGECons</a:t>
            </a:r>
            <a:r>
              <a:rPr kumimoji="1" lang="ja-JP" altLang="en-US" smtClean="0"/>
              <a:t>では</a:t>
            </a:r>
            <a:r>
              <a:rPr kumimoji="1" lang="en-US" altLang="ja-JP" smtClean="0"/>
              <a:t>WG3</a:t>
            </a:r>
            <a:r>
              <a:rPr lang="ja-JP" altLang="en-US" smtClean="0"/>
              <a:t>でロジカルレプリケーションの</a:t>
            </a:r>
            <a:r>
              <a:rPr lang="en-US" altLang="ja-JP" smtClean="0"/>
              <a:t/>
            </a:r>
            <a:br>
              <a:rPr lang="en-US" altLang="ja-JP" smtClean="0"/>
            </a:br>
            <a:r>
              <a:rPr lang="ja-JP" altLang="en-US" smtClean="0"/>
              <a:t>調査・検証を実施中</a:t>
            </a:r>
            <a:endParaRPr kumimoji="1" lang="ja-JP" altLang="en-US"/>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49</a:t>
            </a:fld>
            <a:endParaRPr lang="en-US" altLang="ja-JP"/>
          </a:p>
        </p:txBody>
      </p:sp>
    </p:spTree>
    <p:extLst>
      <p:ext uri="{BB962C8B-B14F-4D97-AF65-F5344CB8AC3E}">
        <p14:creationId xmlns:p14="http://schemas.microsoft.com/office/powerpoint/2010/main" val="1701239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レプリケーションの代表的な構成</a:t>
            </a:r>
            <a:endParaRPr kumimoji="1" lang="ja-JP" altLang="en-US"/>
          </a:p>
        </p:txBody>
      </p:sp>
      <p:grpSp>
        <p:nvGrpSpPr>
          <p:cNvPr id="58" name="グループ化 57"/>
          <p:cNvGrpSpPr/>
          <p:nvPr/>
        </p:nvGrpSpPr>
        <p:grpSpPr>
          <a:xfrm>
            <a:off x="5062231" y="2142882"/>
            <a:ext cx="3472029" cy="2912936"/>
            <a:chOff x="4383983" y="2390001"/>
            <a:chExt cx="3472029" cy="2912936"/>
          </a:xfrm>
        </p:grpSpPr>
        <p:grpSp>
          <p:nvGrpSpPr>
            <p:cNvPr id="76" name="グループ化 75"/>
            <p:cNvGrpSpPr/>
            <p:nvPr/>
          </p:nvGrpSpPr>
          <p:grpSpPr>
            <a:xfrm>
              <a:off x="5760652" y="2390001"/>
              <a:ext cx="685800" cy="685800"/>
              <a:chOff x="-5181600" y="533400"/>
              <a:chExt cx="5715001" cy="3886200"/>
            </a:xfrm>
          </p:grpSpPr>
          <p:grpSp>
            <p:nvGrpSpPr>
              <p:cNvPr id="103" name="グループ化 31"/>
              <p:cNvGrpSpPr/>
              <p:nvPr/>
            </p:nvGrpSpPr>
            <p:grpSpPr>
              <a:xfrm>
                <a:off x="-5181600" y="533400"/>
                <a:ext cx="5715001" cy="3886200"/>
                <a:chOff x="-2746131" y="2971800"/>
                <a:chExt cx="1831731" cy="1447800"/>
              </a:xfrm>
            </p:grpSpPr>
            <p:sp>
              <p:nvSpPr>
                <p:cNvPr id="126" name="直方体 26"/>
                <p:cNvSpPr/>
                <p:nvPr/>
              </p:nvSpPr>
              <p:spPr>
                <a:xfrm>
                  <a:off x="-2438400" y="2971800"/>
                  <a:ext cx="1524000" cy="990600"/>
                </a:xfrm>
                <a:prstGeom prst="cube">
                  <a:avLst>
                    <a:gd name="adj" fmla="val 5712"/>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直方体 126"/>
                <p:cNvSpPr/>
                <p:nvPr/>
              </p:nvSpPr>
              <p:spPr>
                <a:xfrm>
                  <a:off x="-2746131" y="3962400"/>
                  <a:ext cx="1782885" cy="457200"/>
                </a:xfrm>
                <a:prstGeom prst="cube">
                  <a:avLst>
                    <a:gd name="adj" fmla="val 75976"/>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p:cNvSpPr/>
                <p:nvPr/>
              </p:nvSpPr>
              <p:spPr>
                <a:xfrm>
                  <a:off x="-2362200" y="3124200"/>
                  <a:ext cx="1295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04" name="直線コネクタ 103"/>
              <p:cNvCxnSpPr/>
              <p:nvPr/>
            </p:nvCxnSpPr>
            <p:spPr>
              <a:xfrm>
                <a:off x="-4114799" y="32766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直線コネクタ 107"/>
              <p:cNvCxnSpPr/>
              <p:nvPr/>
            </p:nvCxnSpPr>
            <p:spPr>
              <a:xfrm>
                <a:off x="-4267199" y="34290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直線コネクタ 108"/>
              <p:cNvCxnSpPr/>
              <p:nvPr/>
            </p:nvCxnSpPr>
            <p:spPr>
              <a:xfrm>
                <a:off x="-4419599" y="35814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a:off x="-4571999" y="37338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直線コネクタ 110"/>
              <p:cNvCxnSpPr/>
              <p:nvPr/>
            </p:nvCxnSpPr>
            <p:spPr>
              <a:xfrm flipV="1">
                <a:off x="-4724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flipV="1">
                <a:off x="-4419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直線コネクタ 112"/>
              <p:cNvCxnSpPr/>
              <p:nvPr/>
            </p:nvCxnSpPr>
            <p:spPr>
              <a:xfrm flipV="1">
                <a:off x="-4114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直線コネクタ 113"/>
              <p:cNvCxnSpPr/>
              <p:nvPr/>
            </p:nvCxnSpPr>
            <p:spPr>
              <a:xfrm flipV="1">
                <a:off x="-3809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直線コネクタ 114"/>
              <p:cNvCxnSpPr/>
              <p:nvPr/>
            </p:nvCxnSpPr>
            <p:spPr>
              <a:xfrm flipV="1">
                <a:off x="-3505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flipV="1">
                <a:off x="-3200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直線コネクタ 116"/>
              <p:cNvCxnSpPr/>
              <p:nvPr/>
            </p:nvCxnSpPr>
            <p:spPr>
              <a:xfrm flipV="1">
                <a:off x="-2895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直線コネクタ 117"/>
              <p:cNvCxnSpPr/>
              <p:nvPr/>
            </p:nvCxnSpPr>
            <p:spPr>
              <a:xfrm flipV="1">
                <a:off x="-2590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直線コネクタ 118"/>
              <p:cNvCxnSpPr/>
              <p:nvPr/>
            </p:nvCxnSpPr>
            <p:spPr>
              <a:xfrm flipV="1">
                <a:off x="-2285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直線コネクタ 119"/>
              <p:cNvCxnSpPr/>
              <p:nvPr/>
            </p:nvCxnSpPr>
            <p:spPr>
              <a:xfrm flipV="1">
                <a:off x="-1981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直線コネクタ 120"/>
              <p:cNvCxnSpPr/>
              <p:nvPr/>
            </p:nvCxnSpPr>
            <p:spPr>
              <a:xfrm flipV="1">
                <a:off x="-1676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直線コネクタ 121"/>
              <p:cNvCxnSpPr/>
              <p:nvPr/>
            </p:nvCxnSpPr>
            <p:spPr>
              <a:xfrm flipV="1">
                <a:off x="-1371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直線コネクタ 122"/>
              <p:cNvCxnSpPr/>
              <p:nvPr/>
            </p:nvCxnSpPr>
            <p:spPr>
              <a:xfrm flipV="1">
                <a:off x="-1066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直線コネクタ 123"/>
              <p:cNvCxnSpPr/>
              <p:nvPr/>
            </p:nvCxnSpPr>
            <p:spPr>
              <a:xfrm flipV="1">
                <a:off x="-685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直線コネクタ 124"/>
              <p:cNvCxnSpPr/>
              <p:nvPr/>
            </p:nvCxnSpPr>
            <p:spPr>
              <a:xfrm>
                <a:off x="-4724399" y="3886200"/>
                <a:ext cx="40386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77" name="正方形/長方形 76"/>
            <p:cNvSpPr/>
            <p:nvPr/>
          </p:nvSpPr>
          <p:spPr>
            <a:xfrm>
              <a:off x="6144700" y="3226680"/>
              <a:ext cx="990600" cy="3114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a:solidFill>
                    <a:schemeClr val="tx1"/>
                  </a:solidFill>
                  <a:latin typeface="HGP創英角ｺﾞｼｯｸUB" panose="020B0900000000000000" pitchFamily="50" charset="-128"/>
                  <a:ea typeface="HGP創英角ｺﾞｼｯｸUB" panose="020B0900000000000000" pitchFamily="50" charset="-128"/>
                </a:rPr>
                <a:t>参照</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78" name="正方形/長方形 77"/>
            <p:cNvSpPr/>
            <p:nvPr/>
          </p:nvSpPr>
          <p:spPr>
            <a:xfrm>
              <a:off x="5003296" y="3232597"/>
              <a:ext cx="990600" cy="3114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a:solidFill>
                    <a:schemeClr val="tx1"/>
                  </a:solidFill>
                  <a:latin typeface="HGP創英角ｺﾞｼｯｸUB" panose="020B0900000000000000" pitchFamily="50" charset="-128"/>
                  <a:ea typeface="HGP創英角ｺﾞｼｯｸUB" panose="020B0900000000000000" pitchFamily="50" charset="-128"/>
                </a:rPr>
                <a:t>更新</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80" name="フローチャート : 磁気ディスク 79"/>
            <p:cNvSpPr/>
            <p:nvPr/>
          </p:nvSpPr>
          <p:spPr>
            <a:xfrm>
              <a:off x="5700266" y="4408361"/>
              <a:ext cx="806572" cy="496492"/>
            </a:xfrm>
            <a:prstGeom prst="flowChartMagneticDisk">
              <a:avLst/>
            </a:prstGeom>
            <a:solidFill>
              <a:schemeClr val="accent4">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ローチャート : 磁気ディスク 80"/>
            <p:cNvSpPr/>
            <p:nvPr/>
          </p:nvSpPr>
          <p:spPr>
            <a:xfrm>
              <a:off x="7016549" y="4408361"/>
              <a:ext cx="806572" cy="496492"/>
            </a:xfrm>
            <a:prstGeom prst="flowChartMagneticDisk">
              <a:avLst/>
            </a:prstGeom>
            <a:solidFill>
              <a:schemeClr val="accent4">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p:nvSpPr>
          <p:spPr>
            <a:xfrm>
              <a:off x="4413704" y="4932690"/>
              <a:ext cx="769763" cy="369332"/>
            </a:xfrm>
            <a:prstGeom prst="rect">
              <a:avLst/>
            </a:prstGeom>
            <a:noFill/>
          </p:spPr>
          <p:txBody>
            <a:bodyPr wrap="none" rtlCol="0">
              <a:spAutoFit/>
            </a:bodyPr>
            <a:lstStyle/>
            <a:p>
              <a:r>
                <a:rPr kumimoji="1" lang="ja-JP" altLang="en-US" smtClean="0">
                  <a:latin typeface="HGP創英角ｺﾞｼｯｸUB" panose="020B0900000000000000" pitchFamily="50" charset="-128"/>
                  <a:ea typeface="HGP創英角ｺﾞｼｯｸUB" panose="020B0900000000000000" pitchFamily="50" charset="-128"/>
                </a:rPr>
                <a:t>マスタ</a:t>
              </a:r>
              <a:endParaRPr kumimoji="1" lang="ja-JP" altLang="en-US">
                <a:latin typeface="HGP創英角ｺﾞｼｯｸUB" panose="020B0900000000000000" pitchFamily="50" charset="-128"/>
                <a:ea typeface="HGP創英角ｺﾞｼｯｸUB" panose="020B0900000000000000" pitchFamily="50" charset="-128"/>
              </a:endParaRPr>
            </a:p>
          </p:txBody>
        </p:sp>
        <p:cxnSp>
          <p:nvCxnSpPr>
            <p:cNvPr id="83" name="直線矢印コネクタ 82"/>
            <p:cNvCxnSpPr/>
            <p:nvPr/>
          </p:nvCxnSpPr>
          <p:spPr>
            <a:xfrm flipH="1">
              <a:off x="4806418" y="3653834"/>
              <a:ext cx="659542" cy="686153"/>
            </a:xfrm>
            <a:prstGeom prst="straightConnector1">
              <a:avLst/>
            </a:prstGeom>
            <a:ln w="762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p:cNvCxnSpPr/>
            <p:nvPr/>
          </p:nvCxnSpPr>
          <p:spPr>
            <a:xfrm flipH="1">
              <a:off x="5075998" y="3614396"/>
              <a:ext cx="1426790" cy="725591"/>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5" name="直線矢印コネクタ 94"/>
            <p:cNvCxnSpPr/>
            <p:nvPr/>
          </p:nvCxnSpPr>
          <p:spPr>
            <a:xfrm flipH="1">
              <a:off x="6103552" y="3653834"/>
              <a:ext cx="545540" cy="686153"/>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直線矢印コネクタ 97"/>
            <p:cNvCxnSpPr/>
            <p:nvPr/>
          </p:nvCxnSpPr>
          <p:spPr>
            <a:xfrm>
              <a:off x="6919394" y="3653834"/>
              <a:ext cx="431861" cy="686153"/>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9" name="直線矢印コネクタ 128"/>
            <p:cNvCxnSpPr/>
            <p:nvPr/>
          </p:nvCxnSpPr>
          <p:spPr>
            <a:xfrm>
              <a:off x="5618360" y="3653834"/>
              <a:ext cx="380036" cy="686153"/>
            </a:xfrm>
            <a:prstGeom prst="straightConnector1">
              <a:avLst/>
            </a:prstGeom>
            <a:ln w="762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p:cNvCxnSpPr/>
            <p:nvPr/>
          </p:nvCxnSpPr>
          <p:spPr>
            <a:xfrm>
              <a:off x="5878492" y="3644427"/>
              <a:ext cx="1200488" cy="695560"/>
            </a:xfrm>
            <a:prstGeom prst="straightConnector1">
              <a:avLst/>
            </a:prstGeom>
            <a:ln w="762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直線矢印コネクタ 131"/>
            <p:cNvCxnSpPr/>
            <p:nvPr/>
          </p:nvCxnSpPr>
          <p:spPr>
            <a:xfrm flipH="1">
              <a:off x="6534937" y="4652328"/>
              <a:ext cx="456340" cy="0"/>
            </a:xfrm>
            <a:prstGeom prst="straightConnector1">
              <a:avLst/>
            </a:prstGeom>
            <a:ln w="76200">
              <a:solidFill>
                <a:srgbClr val="002060"/>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sp>
          <p:nvSpPr>
            <p:cNvPr id="133" name="フローチャート : 磁気ディスク 132"/>
            <p:cNvSpPr/>
            <p:nvPr/>
          </p:nvSpPr>
          <p:spPr>
            <a:xfrm>
              <a:off x="4383983" y="4413086"/>
              <a:ext cx="806572" cy="496492"/>
            </a:xfrm>
            <a:prstGeom prst="flowChartMagneticDisk">
              <a:avLst/>
            </a:prstGeom>
            <a:solidFill>
              <a:schemeClr val="accent4">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5" name="直線矢印コネクタ 134"/>
            <p:cNvCxnSpPr/>
            <p:nvPr/>
          </p:nvCxnSpPr>
          <p:spPr>
            <a:xfrm flipH="1">
              <a:off x="5218654" y="4657053"/>
              <a:ext cx="456340" cy="0"/>
            </a:xfrm>
            <a:prstGeom prst="straightConnector1">
              <a:avLst/>
            </a:prstGeom>
            <a:ln w="76200">
              <a:solidFill>
                <a:srgbClr val="002060"/>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sp>
          <p:nvSpPr>
            <p:cNvPr id="136" name="テキスト ボックス 135"/>
            <p:cNvSpPr txBox="1"/>
            <p:nvPr/>
          </p:nvSpPr>
          <p:spPr>
            <a:xfrm>
              <a:off x="5165617" y="4740301"/>
              <a:ext cx="595035" cy="338554"/>
            </a:xfrm>
            <a:prstGeom prst="rect">
              <a:avLst/>
            </a:prstGeom>
            <a:noFill/>
          </p:spPr>
          <p:txBody>
            <a:bodyPr wrap="none" rtlCol="0">
              <a:spAutoFit/>
            </a:bodyPr>
            <a:lstStyle/>
            <a:p>
              <a:r>
                <a:rPr kumimoji="1" lang="ja-JP" altLang="en-US" sz="1600" smtClean="0">
                  <a:latin typeface="HGP創英角ｺﾞｼｯｸUB" panose="020B0900000000000000" pitchFamily="50" charset="-128"/>
                  <a:ea typeface="HGP創英角ｺﾞｼｯｸUB" panose="020B0900000000000000" pitchFamily="50" charset="-128"/>
                </a:rPr>
                <a:t>同期</a:t>
              </a:r>
              <a:endParaRPr kumimoji="1" lang="ja-JP" altLang="en-US" sz="1600">
                <a:latin typeface="HGP創英角ｺﾞｼｯｸUB" panose="020B0900000000000000" pitchFamily="50" charset="-128"/>
                <a:ea typeface="HGP創英角ｺﾞｼｯｸUB" panose="020B0900000000000000" pitchFamily="50" charset="-128"/>
              </a:endParaRPr>
            </a:p>
          </p:txBody>
        </p:sp>
        <p:sp>
          <p:nvSpPr>
            <p:cNvPr id="139" name="テキスト ボックス 138"/>
            <p:cNvSpPr txBox="1"/>
            <p:nvPr/>
          </p:nvSpPr>
          <p:spPr>
            <a:xfrm>
              <a:off x="6484450" y="4744580"/>
              <a:ext cx="595035" cy="338554"/>
            </a:xfrm>
            <a:prstGeom prst="rect">
              <a:avLst/>
            </a:prstGeom>
            <a:noFill/>
          </p:spPr>
          <p:txBody>
            <a:bodyPr wrap="none" rtlCol="0">
              <a:spAutoFit/>
            </a:bodyPr>
            <a:lstStyle/>
            <a:p>
              <a:r>
                <a:rPr kumimoji="1" lang="ja-JP" altLang="en-US" sz="1600" smtClean="0">
                  <a:latin typeface="HGP創英角ｺﾞｼｯｸUB" panose="020B0900000000000000" pitchFamily="50" charset="-128"/>
                  <a:ea typeface="HGP創英角ｺﾞｼｯｸUB" panose="020B0900000000000000" pitchFamily="50" charset="-128"/>
                </a:rPr>
                <a:t>同期</a:t>
              </a:r>
              <a:endParaRPr kumimoji="1" lang="ja-JP" altLang="en-US" sz="1600">
                <a:latin typeface="HGP創英角ｺﾞｼｯｸUB" panose="020B0900000000000000" pitchFamily="50" charset="-128"/>
                <a:ea typeface="HGP創英角ｺﾞｼｯｸUB" panose="020B0900000000000000" pitchFamily="50" charset="-128"/>
              </a:endParaRPr>
            </a:p>
          </p:txBody>
        </p:sp>
        <p:sp>
          <p:nvSpPr>
            <p:cNvPr id="140" name="テキスト ボックス 139"/>
            <p:cNvSpPr txBox="1"/>
            <p:nvPr/>
          </p:nvSpPr>
          <p:spPr>
            <a:xfrm>
              <a:off x="5643510" y="4933605"/>
              <a:ext cx="846707" cy="369332"/>
            </a:xfrm>
            <a:prstGeom prst="rect">
              <a:avLst/>
            </a:prstGeom>
            <a:noFill/>
          </p:spPr>
          <p:txBody>
            <a:bodyPr wrap="none" rtlCol="0">
              <a:spAutoFit/>
            </a:bodyPr>
            <a:lstStyle/>
            <a:p>
              <a:r>
                <a:rPr kumimoji="1" lang="ja-JP" altLang="en-US" smtClean="0">
                  <a:latin typeface="HGP創英角ｺﾞｼｯｸUB" panose="020B0900000000000000" pitchFamily="50" charset="-128"/>
                  <a:ea typeface="HGP創英角ｺﾞｼｯｸUB" panose="020B0900000000000000" pitchFamily="50" charset="-128"/>
                </a:rPr>
                <a:t> マスタ</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142" name="テキスト ボックス 141"/>
            <p:cNvSpPr txBox="1"/>
            <p:nvPr/>
          </p:nvSpPr>
          <p:spPr>
            <a:xfrm>
              <a:off x="6932361" y="4926579"/>
              <a:ext cx="923651" cy="369332"/>
            </a:xfrm>
            <a:prstGeom prst="rect">
              <a:avLst/>
            </a:prstGeom>
            <a:noFill/>
          </p:spPr>
          <p:txBody>
            <a:bodyPr wrap="none" rtlCol="0">
              <a:spAutoFit/>
            </a:bodyPr>
            <a:lstStyle/>
            <a:p>
              <a:r>
                <a:rPr lang="ja-JP" altLang="en-US">
                  <a:latin typeface="HGP創英角ｺﾞｼｯｸUB" panose="020B0900000000000000" pitchFamily="50" charset="-128"/>
                  <a:ea typeface="HGP創英角ｺﾞｼｯｸUB" panose="020B0900000000000000" pitchFamily="50" charset="-128"/>
                </a:rPr>
                <a:t>　</a:t>
              </a:r>
              <a:r>
                <a:rPr kumimoji="1" lang="ja-JP" altLang="en-US" smtClean="0">
                  <a:latin typeface="HGP創英角ｺﾞｼｯｸUB" panose="020B0900000000000000" pitchFamily="50" charset="-128"/>
                  <a:ea typeface="HGP創英角ｺﾞｼｯｸUB" panose="020B0900000000000000" pitchFamily="50" charset="-128"/>
                </a:rPr>
                <a:t>マスタ</a:t>
              </a:r>
              <a:endParaRPr kumimoji="1" lang="ja-JP" altLang="en-US">
                <a:latin typeface="HGP創英角ｺﾞｼｯｸUB" panose="020B0900000000000000" pitchFamily="50" charset="-128"/>
                <a:ea typeface="HGP創英角ｺﾞｼｯｸUB" panose="020B0900000000000000" pitchFamily="50" charset="-128"/>
              </a:endParaRPr>
            </a:p>
          </p:txBody>
        </p:sp>
      </p:grpSp>
      <p:grpSp>
        <p:nvGrpSpPr>
          <p:cNvPr id="143" name="グループ化 142"/>
          <p:cNvGrpSpPr/>
          <p:nvPr/>
        </p:nvGrpSpPr>
        <p:grpSpPr>
          <a:xfrm>
            <a:off x="495633" y="2142882"/>
            <a:ext cx="3523325" cy="2912936"/>
            <a:chOff x="4383983" y="2390001"/>
            <a:chExt cx="3523325" cy="2912936"/>
          </a:xfrm>
        </p:grpSpPr>
        <p:grpSp>
          <p:nvGrpSpPr>
            <p:cNvPr id="144" name="グループ化 143"/>
            <p:cNvGrpSpPr/>
            <p:nvPr/>
          </p:nvGrpSpPr>
          <p:grpSpPr>
            <a:xfrm>
              <a:off x="5760652" y="2390001"/>
              <a:ext cx="685800" cy="685800"/>
              <a:chOff x="-5181600" y="533400"/>
              <a:chExt cx="5715001" cy="3886200"/>
            </a:xfrm>
          </p:grpSpPr>
          <p:grpSp>
            <p:nvGrpSpPr>
              <p:cNvPr id="163" name="グループ化 31"/>
              <p:cNvGrpSpPr/>
              <p:nvPr/>
            </p:nvGrpSpPr>
            <p:grpSpPr>
              <a:xfrm>
                <a:off x="-5181600" y="533400"/>
                <a:ext cx="5715001" cy="3886200"/>
                <a:chOff x="-2746131" y="2971800"/>
                <a:chExt cx="1831731" cy="1447800"/>
              </a:xfrm>
            </p:grpSpPr>
            <p:sp>
              <p:nvSpPr>
                <p:cNvPr id="183" name="直方体 26"/>
                <p:cNvSpPr/>
                <p:nvPr/>
              </p:nvSpPr>
              <p:spPr>
                <a:xfrm>
                  <a:off x="-2438400" y="2971800"/>
                  <a:ext cx="1524000" cy="990600"/>
                </a:xfrm>
                <a:prstGeom prst="cube">
                  <a:avLst>
                    <a:gd name="adj" fmla="val 5712"/>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直方体 183"/>
                <p:cNvSpPr/>
                <p:nvPr/>
              </p:nvSpPr>
              <p:spPr>
                <a:xfrm>
                  <a:off x="-2746131" y="3962400"/>
                  <a:ext cx="1782885" cy="457200"/>
                </a:xfrm>
                <a:prstGeom prst="cube">
                  <a:avLst>
                    <a:gd name="adj" fmla="val 75976"/>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正方形/長方形 184"/>
                <p:cNvSpPr/>
                <p:nvPr/>
              </p:nvSpPr>
              <p:spPr>
                <a:xfrm>
                  <a:off x="-2362200" y="3124200"/>
                  <a:ext cx="1295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64" name="直線コネクタ 163"/>
              <p:cNvCxnSpPr/>
              <p:nvPr/>
            </p:nvCxnSpPr>
            <p:spPr>
              <a:xfrm>
                <a:off x="-4114799" y="32766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直線コネクタ 164"/>
              <p:cNvCxnSpPr/>
              <p:nvPr/>
            </p:nvCxnSpPr>
            <p:spPr>
              <a:xfrm>
                <a:off x="-4267199" y="34290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直線コネクタ 165"/>
              <p:cNvCxnSpPr/>
              <p:nvPr/>
            </p:nvCxnSpPr>
            <p:spPr>
              <a:xfrm>
                <a:off x="-4419599" y="35814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直線コネクタ 166"/>
              <p:cNvCxnSpPr/>
              <p:nvPr/>
            </p:nvCxnSpPr>
            <p:spPr>
              <a:xfrm>
                <a:off x="-4571999" y="37338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8" name="直線コネクタ 167"/>
              <p:cNvCxnSpPr/>
              <p:nvPr/>
            </p:nvCxnSpPr>
            <p:spPr>
              <a:xfrm flipV="1">
                <a:off x="-4724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9" name="直線コネクタ 168"/>
              <p:cNvCxnSpPr/>
              <p:nvPr/>
            </p:nvCxnSpPr>
            <p:spPr>
              <a:xfrm flipV="1">
                <a:off x="-4419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0" name="直線コネクタ 169"/>
              <p:cNvCxnSpPr/>
              <p:nvPr/>
            </p:nvCxnSpPr>
            <p:spPr>
              <a:xfrm flipV="1">
                <a:off x="-4114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1" name="直線コネクタ 170"/>
              <p:cNvCxnSpPr/>
              <p:nvPr/>
            </p:nvCxnSpPr>
            <p:spPr>
              <a:xfrm flipV="1">
                <a:off x="-3809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2" name="直線コネクタ 171"/>
              <p:cNvCxnSpPr/>
              <p:nvPr/>
            </p:nvCxnSpPr>
            <p:spPr>
              <a:xfrm flipV="1">
                <a:off x="-3505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直線コネクタ 172"/>
              <p:cNvCxnSpPr/>
              <p:nvPr/>
            </p:nvCxnSpPr>
            <p:spPr>
              <a:xfrm flipV="1">
                <a:off x="-3200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4" name="直線コネクタ 173"/>
              <p:cNvCxnSpPr/>
              <p:nvPr/>
            </p:nvCxnSpPr>
            <p:spPr>
              <a:xfrm flipV="1">
                <a:off x="-2895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5" name="直線コネクタ 174"/>
              <p:cNvCxnSpPr/>
              <p:nvPr/>
            </p:nvCxnSpPr>
            <p:spPr>
              <a:xfrm flipV="1">
                <a:off x="-2590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6" name="直線コネクタ 175"/>
              <p:cNvCxnSpPr/>
              <p:nvPr/>
            </p:nvCxnSpPr>
            <p:spPr>
              <a:xfrm flipV="1">
                <a:off x="-2285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直線コネクタ 176"/>
              <p:cNvCxnSpPr/>
              <p:nvPr/>
            </p:nvCxnSpPr>
            <p:spPr>
              <a:xfrm flipV="1">
                <a:off x="-1981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直線コネクタ 177"/>
              <p:cNvCxnSpPr/>
              <p:nvPr/>
            </p:nvCxnSpPr>
            <p:spPr>
              <a:xfrm flipV="1">
                <a:off x="-1676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9" name="直線コネクタ 178"/>
              <p:cNvCxnSpPr/>
              <p:nvPr/>
            </p:nvCxnSpPr>
            <p:spPr>
              <a:xfrm flipV="1">
                <a:off x="-1371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0" name="直線コネクタ 179"/>
              <p:cNvCxnSpPr/>
              <p:nvPr/>
            </p:nvCxnSpPr>
            <p:spPr>
              <a:xfrm flipV="1">
                <a:off x="-1066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直線コネクタ 180"/>
              <p:cNvCxnSpPr/>
              <p:nvPr/>
            </p:nvCxnSpPr>
            <p:spPr>
              <a:xfrm flipV="1">
                <a:off x="-685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2" name="直線コネクタ 181"/>
              <p:cNvCxnSpPr/>
              <p:nvPr/>
            </p:nvCxnSpPr>
            <p:spPr>
              <a:xfrm>
                <a:off x="-4724399" y="3886200"/>
                <a:ext cx="40386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5" name="正方形/長方形 144"/>
            <p:cNvSpPr/>
            <p:nvPr/>
          </p:nvSpPr>
          <p:spPr>
            <a:xfrm>
              <a:off x="6144700" y="3226680"/>
              <a:ext cx="990600" cy="3114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a:solidFill>
                    <a:schemeClr val="tx1"/>
                  </a:solidFill>
                  <a:latin typeface="HGP創英角ｺﾞｼｯｸUB" panose="020B0900000000000000" pitchFamily="50" charset="-128"/>
                  <a:ea typeface="HGP創英角ｺﾞｼｯｸUB" panose="020B0900000000000000" pitchFamily="50" charset="-128"/>
                </a:rPr>
                <a:t>参照</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46" name="正方形/長方形 145"/>
            <p:cNvSpPr/>
            <p:nvPr/>
          </p:nvSpPr>
          <p:spPr>
            <a:xfrm>
              <a:off x="5003296" y="3232597"/>
              <a:ext cx="990600" cy="3114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a:solidFill>
                    <a:schemeClr val="tx1"/>
                  </a:solidFill>
                  <a:latin typeface="HGP創英角ｺﾞｼｯｸUB" panose="020B0900000000000000" pitchFamily="50" charset="-128"/>
                  <a:ea typeface="HGP創英角ｺﾞｼｯｸUB" panose="020B0900000000000000" pitchFamily="50" charset="-128"/>
                </a:rPr>
                <a:t>更新</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47" name="フローチャート : 磁気ディスク 146"/>
            <p:cNvSpPr/>
            <p:nvPr/>
          </p:nvSpPr>
          <p:spPr>
            <a:xfrm>
              <a:off x="5700266" y="4408361"/>
              <a:ext cx="806572" cy="496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フローチャート : 磁気ディスク 147"/>
            <p:cNvSpPr/>
            <p:nvPr/>
          </p:nvSpPr>
          <p:spPr>
            <a:xfrm>
              <a:off x="7016549" y="4408361"/>
              <a:ext cx="806572" cy="496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テキスト ボックス 148"/>
            <p:cNvSpPr txBox="1"/>
            <p:nvPr/>
          </p:nvSpPr>
          <p:spPr>
            <a:xfrm>
              <a:off x="4413704" y="4932690"/>
              <a:ext cx="769763" cy="369332"/>
            </a:xfrm>
            <a:prstGeom prst="rect">
              <a:avLst/>
            </a:prstGeom>
            <a:noFill/>
          </p:spPr>
          <p:txBody>
            <a:bodyPr wrap="none" rtlCol="0">
              <a:spAutoFit/>
            </a:bodyPr>
            <a:lstStyle/>
            <a:p>
              <a:r>
                <a:rPr kumimoji="1" lang="ja-JP" altLang="en-US" smtClean="0">
                  <a:latin typeface="HGP創英角ｺﾞｼｯｸUB" panose="020B0900000000000000" pitchFamily="50" charset="-128"/>
                  <a:ea typeface="HGP創英角ｺﾞｼｯｸUB" panose="020B0900000000000000" pitchFamily="50" charset="-128"/>
                </a:rPr>
                <a:t>マスタ</a:t>
              </a:r>
              <a:endParaRPr kumimoji="1" lang="ja-JP" altLang="en-US">
                <a:latin typeface="HGP創英角ｺﾞｼｯｸUB" panose="020B0900000000000000" pitchFamily="50" charset="-128"/>
                <a:ea typeface="HGP創英角ｺﾞｼｯｸUB" panose="020B0900000000000000" pitchFamily="50" charset="-128"/>
              </a:endParaRPr>
            </a:p>
          </p:txBody>
        </p:sp>
        <p:cxnSp>
          <p:nvCxnSpPr>
            <p:cNvPr id="150" name="直線矢印コネクタ 149"/>
            <p:cNvCxnSpPr/>
            <p:nvPr/>
          </p:nvCxnSpPr>
          <p:spPr>
            <a:xfrm flipH="1">
              <a:off x="4806418" y="3653834"/>
              <a:ext cx="659542" cy="686153"/>
            </a:xfrm>
            <a:prstGeom prst="straightConnector1">
              <a:avLst/>
            </a:prstGeom>
            <a:ln w="762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直線矢印コネクタ 150"/>
            <p:cNvCxnSpPr/>
            <p:nvPr/>
          </p:nvCxnSpPr>
          <p:spPr>
            <a:xfrm flipH="1">
              <a:off x="5075998" y="3614396"/>
              <a:ext cx="1426790" cy="725591"/>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2" name="直線矢印コネクタ 151"/>
            <p:cNvCxnSpPr/>
            <p:nvPr/>
          </p:nvCxnSpPr>
          <p:spPr>
            <a:xfrm flipH="1">
              <a:off x="6103552" y="3653834"/>
              <a:ext cx="545540" cy="686153"/>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直線矢印コネクタ 152"/>
            <p:cNvCxnSpPr/>
            <p:nvPr/>
          </p:nvCxnSpPr>
          <p:spPr>
            <a:xfrm>
              <a:off x="6919394" y="3653834"/>
              <a:ext cx="431861" cy="686153"/>
            </a:xfrm>
            <a:prstGeom prst="straightConnector1">
              <a:avLst/>
            </a:prstGeom>
            <a:ln w="762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6" name="直線矢印コネクタ 155"/>
            <p:cNvCxnSpPr/>
            <p:nvPr/>
          </p:nvCxnSpPr>
          <p:spPr>
            <a:xfrm flipH="1">
              <a:off x="6534937" y="4652328"/>
              <a:ext cx="456340" cy="0"/>
            </a:xfrm>
            <a:prstGeom prst="straightConnector1">
              <a:avLst/>
            </a:prstGeom>
            <a:ln w="76200">
              <a:solidFill>
                <a:srgbClr val="002060"/>
              </a:solidFill>
              <a:headEnd type="triangle" w="med" len="sm"/>
              <a:tailEnd type="none" w="med" len="sm"/>
            </a:ln>
          </p:spPr>
          <p:style>
            <a:lnRef idx="1">
              <a:schemeClr val="accent1"/>
            </a:lnRef>
            <a:fillRef idx="0">
              <a:schemeClr val="accent1"/>
            </a:fillRef>
            <a:effectRef idx="0">
              <a:schemeClr val="accent1"/>
            </a:effectRef>
            <a:fontRef idx="minor">
              <a:schemeClr val="tx1"/>
            </a:fontRef>
          </p:style>
        </p:cxnSp>
        <p:sp>
          <p:nvSpPr>
            <p:cNvPr id="157" name="フローチャート : 磁気ディスク 156"/>
            <p:cNvSpPr/>
            <p:nvPr/>
          </p:nvSpPr>
          <p:spPr>
            <a:xfrm>
              <a:off x="4383983" y="4413086"/>
              <a:ext cx="806572" cy="496492"/>
            </a:xfrm>
            <a:prstGeom prst="flowChartMagneticDisk">
              <a:avLst/>
            </a:prstGeom>
            <a:solidFill>
              <a:schemeClr val="accent4">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8" name="直線矢印コネクタ 157"/>
            <p:cNvCxnSpPr/>
            <p:nvPr/>
          </p:nvCxnSpPr>
          <p:spPr>
            <a:xfrm flipH="1">
              <a:off x="5218654" y="4657053"/>
              <a:ext cx="456340" cy="0"/>
            </a:xfrm>
            <a:prstGeom prst="straightConnector1">
              <a:avLst/>
            </a:prstGeom>
            <a:ln w="76200">
              <a:solidFill>
                <a:srgbClr val="002060"/>
              </a:solidFill>
              <a:headEnd type="triangle" w="med" len="sm"/>
              <a:tailEnd type="none" w="med" len="sm"/>
            </a:ln>
          </p:spPr>
          <p:style>
            <a:lnRef idx="1">
              <a:schemeClr val="accent1"/>
            </a:lnRef>
            <a:fillRef idx="0">
              <a:schemeClr val="accent1"/>
            </a:fillRef>
            <a:effectRef idx="0">
              <a:schemeClr val="accent1"/>
            </a:effectRef>
            <a:fontRef idx="minor">
              <a:schemeClr val="tx1"/>
            </a:fontRef>
          </p:style>
        </p:cxnSp>
        <p:sp>
          <p:nvSpPr>
            <p:cNvPr id="159" name="テキスト ボックス 158"/>
            <p:cNvSpPr txBox="1"/>
            <p:nvPr/>
          </p:nvSpPr>
          <p:spPr>
            <a:xfrm>
              <a:off x="5165617" y="4740301"/>
              <a:ext cx="595035" cy="338554"/>
            </a:xfrm>
            <a:prstGeom prst="rect">
              <a:avLst/>
            </a:prstGeom>
            <a:noFill/>
          </p:spPr>
          <p:txBody>
            <a:bodyPr wrap="none" rtlCol="0">
              <a:spAutoFit/>
            </a:bodyPr>
            <a:lstStyle/>
            <a:p>
              <a:r>
                <a:rPr kumimoji="1" lang="ja-JP" altLang="en-US" sz="1600" smtClean="0">
                  <a:latin typeface="HGP創英角ｺﾞｼｯｸUB" panose="020B0900000000000000" pitchFamily="50" charset="-128"/>
                  <a:ea typeface="HGP創英角ｺﾞｼｯｸUB" panose="020B0900000000000000" pitchFamily="50" charset="-128"/>
                </a:rPr>
                <a:t>同期</a:t>
              </a:r>
              <a:endParaRPr kumimoji="1" lang="ja-JP" altLang="en-US" sz="1600">
                <a:latin typeface="HGP創英角ｺﾞｼｯｸUB" panose="020B0900000000000000" pitchFamily="50" charset="-128"/>
                <a:ea typeface="HGP創英角ｺﾞｼｯｸUB" panose="020B0900000000000000" pitchFamily="50" charset="-128"/>
              </a:endParaRPr>
            </a:p>
          </p:txBody>
        </p:sp>
        <p:sp>
          <p:nvSpPr>
            <p:cNvPr id="160" name="テキスト ボックス 159"/>
            <p:cNvSpPr txBox="1"/>
            <p:nvPr/>
          </p:nvSpPr>
          <p:spPr>
            <a:xfrm>
              <a:off x="6484450" y="4744580"/>
              <a:ext cx="595035" cy="338554"/>
            </a:xfrm>
            <a:prstGeom prst="rect">
              <a:avLst/>
            </a:prstGeom>
            <a:noFill/>
          </p:spPr>
          <p:txBody>
            <a:bodyPr wrap="none" rtlCol="0">
              <a:spAutoFit/>
            </a:bodyPr>
            <a:lstStyle/>
            <a:p>
              <a:r>
                <a:rPr kumimoji="1" lang="ja-JP" altLang="en-US" sz="1600" smtClean="0">
                  <a:latin typeface="HGP創英角ｺﾞｼｯｸUB" panose="020B0900000000000000" pitchFamily="50" charset="-128"/>
                  <a:ea typeface="HGP創英角ｺﾞｼｯｸUB" panose="020B0900000000000000" pitchFamily="50" charset="-128"/>
                </a:rPr>
                <a:t>同期</a:t>
              </a:r>
              <a:endParaRPr kumimoji="1" lang="ja-JP" altLang="en-US" sz="1600">
                <a:latin typeface="HGP創英角ｺﾞｼｯｸUB" panose="020B0900000000000000" pitchFamily="50" charset="-128"/>
                <a:ea typeface="HGP創英角ｺﾞｼｯｸUB" panose="020B0900000000000000" pitchFamily="50" charset="-128"/>
              </a:endParaRPr>
            </a:p>
          </p:txBody>
        </p:sp>
        <p:sp>
          <p:nvSpPr>
            <p:cNvPr id="161" name="テキスト ボックス 160"/>
            <p:cNvSpPr txBox="1"/>
            <p:nvPr/>
          </p:nvSpPr>
          <p:spPr>
            <a:xfrm>
              <a:off x="5643510" y="4933605"/>
              <a:ext cx="974947" cy="369332"/>
            </a:xfrm>
            <a:prstGeom prst="rect">
              <a:avLst/>
            </a:prstGeom>
            <a:noFill/>
          </p:spPr>
          <p:txBody>
            <a:bodyPr wrap="none" rtlCol="0">
              <a:spAutoFit/>
            </a:bodyPr>
            <a:lstStyle/>
            <a:p>
              <a:r>
                <a:rPr kumimoji="1" lang="ja-JP" altLang="en-US" smtClean="0">
                  <a:latin typeface="HGP創英角ｺﾞｼｯｸUB" panose="020B0900000000000000" pitchFamily="50" charset="-128"/>
                  <a:ea typeface="HGP創英角ｺﾞｼｯｸUB" panose="020B0900000000000000" pitchFamily="50" charset="-128"/>
                </a:rPr>
                <a:t>スレーブ</a:t>
              </a:r>
              <a:endParaRPr kumimoji="1" lang="ja-JP" altLang="en-US">
                <a:latin typeface="HGP創英角ｺﾞｼｯｸUB" panose="020B0900000000000000" pitchFamily="50" charset="-128"/>
                <a:ea typeface="HGP創英角ｺﾞｼｯｸUB" panose="020B0900000000000000" pitchFamily="50" charset="-128"/>
              </a:endParaRPr>
            </a:p>
          </p:txBody>
        </p:sp>
        <p:sp>
          <p:nvSpPr>
            <p:cNvPr id="162" name="テキスト ボックス 161"/>
            <p:cNvSpPr txBox="1"/>
            <p:nvPr/>
          </p:nvSpPr>
          <p:spPr>
            <a:xfrm>
              <a:off x="6932361" y="4926579"/>
              <a:ext cx="974947" cy="369332"/>
            </a:xfrm>
            <a:prstGeom prst="rect">
              <a:avLst/>
            </a:prstGeom>
            <a:noFill/>
          </p:spPr>
          <p:txBody>
            <a:bodyPr wrap="none" rtlCol="0">
              <a:spAutoFit/>
            </a:bodyPr>
            <a:lstStyle/>
            <a:p>
              <a:r>
                <a:rPr kumimoji="1" lang="ja-JP" altLang="en-US" smtClean="0">
                  <a:latin typeface="HGP創英角ｺﾞｼｯｸUB" panose="020B0900000000000000" pitchFamily="50" charset="-128"/>
                  <a:ea typeface="HGP創英角ｺﾞｼｯｸUB" panose="020B0900000000000000" pitchFamily="50" charset="-128"/>
                </a:rPr>
                <a:t>スレーブ</a:t>
              </a:r>
              <a:endParaRPr kumimoji="1" lang="ja-JP" altLang="en-US">
                <a:latin typeface="HGP創英角ｺﾞｼｯｸUB" panose="020B0900000000000000" pitchFamily="50" charset="-128"/>
                <a:ea typeface="HGP創英角ｺﾞｼｯｸUB" panose="020B0900000000000000" pitchFamily="50" charset="-128"/>
              </a:endParaRPr>
            </a:p>
          </p:txBody>
        </p:sp>
      </p:grpSp>
      <p:sp>
        <p:nvSpPr>
          <p:cNvPr id="186" name="テキスト ボックス 185"/>
          <p:cNvSpPr txBox="1"/>
          <p:nvPr/>
        </p:nvSpPr>
        <p:spPr>
          <a:xfrm>
            <a:off x="471930" y="1458692"/>
            <a:ext cx="3403600" cy="400110"/>
          </a:xfrm>
          <a:prstGeom prst="rect">
            <a:avLst/>
          </a:prstGeom>
          <a:noFill/>
        </p:spPr>
        <p:txBody>
          <a:bodyPr wrap="square" rtlCol="0">
            <a:spAutoFit/>
          </a:bodyPr>
          <a:lstStyle/>
          <a:p>
            <a:pPr marL="342900" indent="-342900">
              <a:buClr>
                <a:srgbClr val="0070C0"/>
              </a:buClr>
              <a:buFont typeface="Wingdings" panose="05000000000000000000" pitchFamily="2" charset="2"/>
              <a:buChar char="l"/>
            </a:pPr>
            <a:r>
              <a:rPr kumimoji="1" lang="ja-JP" altLang="en-US" sz="2000" smtClean="0">
                <a:latin typeface="HGP創英角ｺﾞｼｯｸUB" panose="020B0900000000000000" pitchFamily="50" charset="-128"/>
                <a:ea typeface="HGP創英角ｺﾞｼｯｸUB" panose="020B0900000000000000" pitchFamily="50" charset="-128"/>
              </a:rPr>
              <a:t>シングルマスタ</a:t>
            </a:r>
            <a:endParaRPr kumimoji="1" lang="en-US" altLang="ja-JP" sz="2000" smtClean="0">
              <a:latin typeface="HGP創英角ｺﾞｼｯｸUB" panose="020B0900000000000000" pitchFamily="50" charset="-128"/>
              <a:ea typeface="HGP創英角ｺﾞｼｯｸUB" panose="020B0900000000000000" pitchFamily="50" charset="-128"/>
            </a:endParaRPr>
          </a:p>
        </p:txBody>
      </p:sp>
      <p:sp>
        <p:nvSpPr>
          <p:cNvPr id="187" name="テキスト ボックス 186"/>
          <p:cNvSpPr txBox="1"/>
          <p:nvPr/>
        </p:nvSpPr>
        <p:spPr>
          <a:xfrm>
            <a:off x="4820920" y="1471267"/>
            <a:ext cx="3784600" cy="400110"/>
          </a:xfrm>
          <a:prstGeom prst="rect">
            <a:avLst/>
          </a:prstGeom>
          <a:noFill/>
        </p:spPr>
        <p:txBody>
          <a:bodyPr wrap="square" rtlCol="0">
            <a:spAutoFit/>
          </a:bodyPr>
          <a:lstStyle/>
          <a:p>
            <a:pPr marL="342900" indent="-342900">
              <a:buClr>
                <a:srgbClr val="0070C0"/>
              </a:buClr>
              <a:buFont typeface="Wingdings" panose="05000000000000000000" pitchFamily="2" charset="2"/>
              <a:buChar char="l"/>
            </a:pPr>
            <a:r>
              <a:rPr lang="ja-JP" altLang="en-US" sz="2000" smtClean="0">
                <a:latin typeface="HGP創英角ｺﾞｼｯｸUB" panose="020B0900000000000000" pitchFamily="50" charset="-128"/>
                <a:ea typeface="HGP創英角ｺﾞｼｯｸUB" panose="020B0900000000000000" pitchFamily="50" charset="-128"/>
              </a:rPr>
              <a:t>マルチマスタ</a:t>
            </a:r>
            <a:endParaRPr kumimoji="1" lang="en-US" altLang="ja-JP" sz="2000" b="1" smtClean="0">
              <a:solidFill>
                <a:schemeClr val="accent2">
                  <a:lumMod val="60000"/>
                  <a:lumOff val="40000"/>
                </a:schemeClr>
              </a:solidFill>
              <a:latin typeface="HGP創英角ｺﾞｼｯｸUB" panose="020B0900000000000000" pitchFamily="50" charset="-128"/>
              <a:ea typeface="HGP創英角ｺﾞｼｯｸUB" panose="020B0900000000000000" pitchFamily="50" charset="-128"/>
            </a:endParaRPr>
          </a:p>
        </p:txBody>
      </p:sp>
      <p:sp>
        <p:nvSpPr>
          <p:cNvPr id="188" name="角丸四角形 187"/>
          <p:cNvSpPr/>
          <p:nvPr/>
        </p:nvSpPr>
        <p:spPr>
          <a:xfrm>
            <a:off x="142816" y="5183373"/>
            <a:ext cx="4126483" cy="1238833"/>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r>
              <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rPr>
              <a:t>代表的な実現方法</a:t>
            </a:r>
            <a:r>
              <a:rPr kumimoji="1" lang="en-US" altLang="ja-JP" dirty="0" smtClean="0">
                <a:solidFill>
                  <a:schemeClr val="tx1"/>
                </a:solidFill>
                <a:latin typeface="HGP創英角ｺﾞｼｯｸUB" panose="020B0900000000000000" pitchFamily="50" charset="-128"/>
                <a:ea typeface="HGP創英角ｺﾞｼｯｸUB" panose="020B0900000000000000" pitchFamily="50" charset="-128"/>
              </a:rPr>
              <a:t>: </a:t>
            </a:r>
          </a:p>
          <a:p>
            <a:r>
              <a:rPr kumimoji="1" lang="en-US" altLang="ja-JP" dirty="0" smtClean="0">
                <a:solidFill>
                  <a:schemeClr val="tx1"/>
                </a:solidFill>
                <a:latin typeface="HGP創英角ｺﾞｼｯｸUB" panose="020B0900000000000000" pitchFamily="50" charset="-128"/>
                <a:ea typeface="HGP創英角ｺﾞｼｯｸUB" panose="020B0900000000000000" pitchFamily="50" charset="-128"/>
              </a:rPr>
              <a:t>PostgreSQL</a:t>
            </a:r>
            <a:r>
              <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rPr>
              <a:t>の</a:t>
            </a:r>
            <a:r>
              <a:rPr kumimoji="1" lang="ja-JP" altLang="en-US" u="sng" dirty="0" smtClean="0">
                <a:solidFill>
                  <a:srgbClr val="C00000"/>
                </a:solidFill>
                <a:latin typeface="HGP創英角ｺﾞｼｯｸUB" panose="020B0900000000000000" pitchFamily="50" charset="-128"/>
                <a:ea typeface="HGP創英角ｺﾞｼｯｸUB" panose="020B0900000000000000" pitchFamily="50" charset="-128"/>
              </a:rPr>
              <a:t>本体の機能</a:t>
            </a:r>
            <a:r>
              <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rPr>
              <a:t>である</a:t>
            </a:r>
            <a:endParaRPr kumimoji="1" lang="en-US" altLang="ja-JP" dirty="0" smtClean="0">
              <a:solidFill>
                <a:schemeClr val="tx1"/>
              </a:solidFill>
              <a:latin typeface="HGP創英角ｺﾞｼｯｸUB" panose="020B0900000000000000" pitchFamily="50" charset="-128"/>
              <a:ea typeface="HGP創英角ｺﾞｼｯｸUB" panose="020B0900000000000000" pitchFamily="50" charset="-128"/>
            </a:endParaRPr>
          </a:p>
          <a:p>
            <a:r>
              <a:rPr kumimoji="1" lang="ja-JP" altLang="en-US" u="sng" dirty="0" smtClean="0">
                <a:solidFill>
                  <a:srgbClr val="C00000"/>
                </a:solidFill>
                <a:latin typeface="HGP創英角ｺﾞｼｯｸUB" panose="020B0900000000000000" pitchFamily="50" charset="-128"/>
                <a:ea typeface="HGP創英角ｺﾞｼｯｸUB" panose="020B0900000000000000" pitchFamily="50" charset="-128"/>
              </a:rPr>
              <a:t>ストリーミングレプリケーション</a:t>
            </a:r>
          </a:p>
        </p:txBody>
      </p:sp>
      <p:sp>
        <p:nvSpPr>
          <p:cNvPr id="190" name="角丸四角形 189"/>
          <p:cNvSpPr/>
          <p:nvPr/>
        </p:nvSpPr>
        <p:spPr>
          <a:xfrm>
            <a:off x="4727702" y="5148072"/>
            <a:ext cx="4126483" cy="1238833"/>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r>
              <a:rPr lang="ja-JP" altLang="en-US" dirty="0">
                <a:solidFill>
                  <a:schemeClr val="tx1"/>
                </a:solidFill>
                <a:latin typeface="HGP創英角ｺﾞｼｯｸUB" panose="020B0900000000000000" pitchFamily="50" charset="-128"/>
                <a:ea typeface="HGP創英角ｺﾞｼｯｸUB" panose="020B0900000000000000" pitchFamily="50" charset="-128"/>
              </a:rPr>
              <a:t>代表的</a:t>
            </a:r>
            <a:r>
              <a:rPr lang="ja-JP" altLang="en-US" dirty="0" smtClean="0">
                <a:solidFill>
                  <a:schemeClr val="tx1"/>
                </a:solidFill>
                <a:latin typeface="HGP創英角ｺﾞｼｯｸUB" panose="020B0900000000000000" pitchFamily="50" charset="-128"/>
                <a:ea typeface="HGP創英角ｺﾞｼｯｸUB" panose="020B0900000000000000" pitchFamily="50" charset="-128"/>
              </a:rPr>
              <a:t>な実現方法</a:t>
            </a:r>
            <a:r>
              <a:rPr lang="en-US" altLang="ja-JP" dirty="0" smtClean="0">
                <a:solidFill>
                  <a:schemeClr val="tx1"/>
                </a:solidFill>
                <a:latin typeface="HGP創英角ｺﾞｼｯｸUB" panose="020B0900000000000000" pitchFamily="50" charset="-128"/>
                <a:ea typeface="HGP創英角ｺﾞｼｯｸUB" panose="020B0900000000000000" pitchFamily="50" charset="-128"/>
              </a:rPr>
              <a:t>:</a:t>
            </a:r>
            <a:endParaRPr kumimoji="1" lang="en-US" altLang="ja-JP" dirty="0" smtClean="0">
              <a:solidFill>
                <a:schemeClr val="tx1"/>
              </a:solidFill>
              <a:latin typeface="HGP創英角ｺﾞｼｯｸUB" panose="020B0900000000000000" pitchFamily="50" charset="-128"/>
              <a:ea typeface="HGP創英角ｺﾞｼｯｸUB" panose="020B0900000000000000" pitchFamily="50" charset="-128"/>
            </a:endParaRPr>
          </a:p>
          <a:p>
            <a:r>
              <a:rPr kumimoji="1" lang="en-US" altLang="ja-JP" dirty="0" smtClean="0">
                <a:solidFill>
                  <a:schemeClr val="tx1"/>
                </a:solidFill>
                <a:latin typeface="HGP創英角ｺﾞｼｯｸUB" panose="020B0900000000000000" pitchFamily="50" charset="-128"/>
                <a:ea typeface="HGP創英角ｺﾞｼｯｸUB" panose="020B0900000000000000" pitchFamily="50" charset="-128"/>
              </a:rPr>
              <a:t>PostgreSQL</a:t>
            </a:r>
            <a:r>
              <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rPr>
              <a:t>の</a:t>
            </a:r>
            <a:r>
              <a:rPr kumimoji="1" lang="ja-JP" altLang="en-US" u="sng" dirty="0" smtClean="0">
                <a:solidFill>
                  <a:schemeClr val="tx1"/>
                </a:solidFill>
                <a:latin typeface="HGP創英角ｺﾞｼｯｸUB" panose="020B0900000000000000" pitchFamily="50" charset="-128"/>
                <a:ea typeface="HGP創英角ｺﾞｼｯｸUB" panose="020B0900000000000000" pitchFamily="50" charset="-128"/>
              </a:rPr>
              <a:t>拡張機能</a:t>
            </a:r>
            <a:r>
              <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rPr>
              <a:t>で</a:t>
            </a:r>
            <a:r>
              <a:rPr lang="ja-JP" altLang="en-US" dirty="0" smtClean="0">
                <a:solidFill>
                  <a:schemeClr val="tx1"/>
                </a:solidFill>
                <a:latin typeface="HGP創英角ｺﾞｼｯｸUB" panose="020B0900000000000000" pitchFamily="50" charset="-128"/>
                <a:ea typeface="HGP創英角ｺﾞｼｯｸUB" panose="020B0900000000000000" pitchFamily="50" charset="-128"/>
              </a:rPr>
              <a:t>ある</a:t>
            </a:r>
            <a:endParaRPr lang="en-US" altLang="ja-JP" dirty="0" smtClean="0">
              <a:solidFill>
                <a:schemeClr val="tx1"/>
              </a:solidFill>
              <a:latin typeface="HGP創英角ｺﾞｼｯｸUB" panose="020B0900000000000000" pitchFamily="50" charset="-128"/>
              <a:ea typeface="HGP創英角ｺﾞｼｯｸUB" panose="020B0900000000000000" pitchFamily="50" charset="-128"/>
            </a:endParaRPr>
          </a:p>
          <a:p>
            <a:r>
              <a:rPr lang="en-US" altLang="ja-JP" u="sng" dirty="0" smtClean="0">
                <a:solidFill>
                  <a:schemeClr val="tx1"/>
                </a:solidFill>
                <a:latin typeface="HGP創英角ｺﾞｼｯｸUB" panose="020B0900000000000000" pitchFamily="50" charset="-128"/>
                <a:ea typeface="HGP創英角ｺﾞｼｯｸUB" panose="020B0900000000000000" pitchFamily="50" charset="-128"/>
              </a:rPr>
              <a:t>BDR(Bi-Directional </a:t>
            </a:r>
            <a:r>
              <a:rPr lang="en-US" altLang="ja-JP" u="sng" dirty="0">
                <a:solidFill>
                  <a:schemeClr val="tx1"/>
                </a:solidFill>
                <a:latin typeface="HGP創英角ｺﾞｼｯｸUB" panose="020B0900000000000000" pitchFamily="50" charset="-128"/>
                <a:ea typeface="HGP創英角ｺﾞｼｯｸUB" panose="020B0900000000000000" pitchFamily="50" charset="-128"/>
              </a:rPr>
              <a:t>Replication)</a:t>
            </a:r>
            <a:endParaRPr kumimoji="1" lang="ja-JP" altLang="en-US" u="sng"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91" name="角丸四角形吹き出し 190"/>
          <p:cNvSpPr/>
          <p:nvPr/>
        </p:nvSpPr>
        <p:spPr>
          <a:xfrm>
            <a:off x="7233387" y="1778929"/>
            <a:ext cx="1671667" cy="727906"/>
          </a:xfrm>
          <a:prstGeom prst="wedgeRoundRectCallout">
            <a:avLst>
              <a:gd name="adj1" fmla="val -40505"/>
              <a:gd name="adj2" fmla="val 115669"/>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smtClean="0">
                <a:solidFill>
                  <a:schemeClr val="tx1"/>
                </a:solidFill>
                <a:latin typeface="HGP創英角ｺﾞｼｯｸUB" panose="020B0900000000000000" pitchFamily="50" charset="-128"/>
                <a:ea typeface="HGP創英角ｺﾞｼｯｸUB" panose="020B0900000000000000" pitchFamily="50" charset="-128"/>
              </a:rPr>
              <a:t>更新操作の負荷を分散できるが、データの同期が困難</a:t>
            </a:r>
            <a:endParaRPr kumimoji="1" lang="ja-JP" altLang="en-US" sz="14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92" name="角丸四角形吹き出し 191"/>
          <p:cNvSpPr/>
          <p:nvPr/>
        </p:nvSpPr>
        <p:spPr>
          <a:xfrm>
            <a:off x="2730107" y="1785685"/>
            <a:ext cx="1671667" cy="727906"/>
          </a:xfrm>
          <a:prstGeom prst="wedgeRoundRectCallout">
            <a:avLst>
              <a:gd name="adj1" fmla="val -40505"/>
              <a:gd name="adj2" fmla="val 115669"/>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smtClean="0">
                <a:solidFill>
                  <a:schemeClr val="tx1"/>
                </a:solidFill>
                <a:latin typeface="HGP創英角ｺﾞｼｯｸUB" panose="020B0900000000000000" pitchFamily="50" charset="-128"/>
                <a:ea typeface="HGP創英角ｺﾞｼｯｸUB" panose="020B0900000000000000" pitchFamily="50" charset="-128"/>
              </a:rPr>
              <a:t>データの一貫性が保証されやすい</a:t>
            </a:r>
          </a:p>
        </p:txBody>
      </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5</a:t>
            </a:fld>
            <a:endParaRPr lang="en-US" altLang="ja-JP"/>
          </a:p>
        </p:txBody>
      </p:sp>
    </p:spTree>
    <p:extLst>
      <p:ext uri="{BB962C8B-B14F-4D97-AF65-F5344CB8AC3E}">
        <p14:creationId xmlns:p14="http://schemas.microsoft.com/office/powerpoint/2010/main" val="2001492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1"/>
          <p:cNvSpPr/>
          <p:nvPr/>
        </p:nvSpPr>
        <p:spPr>
          <a:xfrm>
            <a:off x="456260" y="4509026"/>
            <a:ext cx="7401200" cy="1913039"/>
          </a:xfrm>
          <a:prstGeom prst="rect">
            <a:avLst/>
          </a:prstGeom>
          <a:noFill/>
          <a:ln>
            <a:noFill/>
          </a:ln>
        </p:spPr>
        <p:txBody>
          <a:bodyPr lIns="90000" tIns="45000" rIns="90000" bIns="45000"/>
          <a:lstStyle/>
          <a:p>
            <a:pPr>
              <a:lnSpc>
                <a:spcPct val="100000"/>
              </a:lnSpc>
            </a:pPr>
            <a:r>
              <a:rPr lang="ja-JP" altLang="en-US" sz="4000" b="1" i="1" smtClean="0">
                <a:solidFill>
                  <a:srgbClr val="000000"/>
                </a:solidFill>
                <a:latin typeface="HGP創英角ｺﾞｼｯｸUB" panose="020B0900000000000000" pitchFamily="50" charset="-128"/>
                <a:ea typeface="HGP創英角ｺﾞｼｯｸUB" panose="020B0900000000000000" pitchFamily="50" charset="-128"/>
              </a:rPr>
              <a:t>まとめ</a:t>
            </a:r>
            <a:endParaRPr lang="en-US" altLang="ja-JP" sz="4000" b="1" i="1" smtClean="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2" name="正方形/長方形 1"/>
          <p:cNvSpPr/>
          <p:nvPr/>
        </p:nvSpPr>
        <p:spPr>
          <a:xfrm>
            <a:off x="456260" y="4285207"/>
            <a:ext cx="5400000" cy="54000"/>
          </a:xfrm>
          <a:prstGeom prst="rect">
            <a:avLst/>
          </a:prstGeom>
          <a:gradFill>
            <a:gsLst>
              <a:gs pos="0">
                <a:srgbClr val="0070C0"/>
              </a:gs>
              <a:gs pos="50000">
                <a:schemeClr val="accent1">
                  <a:tint val="44500"/>
                  <a:satMod val="160000"/>
                </a:schemeClr>
              </a:gs>
              <a:gs pos="9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50</a:t>
            </a:fld>
            <a:endParaRPr lang="en-US" altLang="ja-JP"/>
          </a:p>
        </p:txBody>
      </p:sp>
    </p:spTree>
    <p:extLst>
      <p:ext uri="{BB962C8B-B14F-4D97-AF65-F5344CB8AC3E}">
        <p14:creationId xmlns:p14="http://schemas.microsoft.com/office/powerpoint/2010/main" val="352182140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今回ご</a:t>
            </a:r>
            <a:r>
              <a:rPr kumimoji="1" lang="ja-JP" altLang="en-US" smtClean="0"/>
              <a:t>紹介したこと</a:t>
            </a:r>
            <a:endParaRPr kumimoji="1" lang="ja-JP" altLang="en-US"/>
          </a:p>
        </p:txBody>
      </p:sp>
      <p:sp>
        <p:nvSpPr>
          <p:cNvPr id="3" name="コンテンツ プレースホルダー 2"/>
          <p:cNvSpPr>
            <a:spLocks noGrp="1"/>
          </p:cNvSpPr>
          <p:nvPr>
            <p:ph idx="1"/>
          </p:nvPr>
        </p:nvSpPr>
        <p:spPr>
          <a:xfrm>
            <a:off x="457200" y="1187617"/>
            <a:ext cx="8229600" cy="5040000"/>
          </a:xfrm>
        </p:spPr>
        <p:txBody>
          <a:bodyPr/>
          <a:lstStyle/>
          <a:p>
            <a:r>
              <a:rPr kumimoji="1" lang="ja-JP" altLang="en-US" sz="2400" smtClean="0"/>
              <a:t>ストリーミングレプリケーション</a:t>
            </a:r>
            <a:r>
              <a:rPr kumimoji="1" lang="en-US" altLang="ja-JP" sz="2400" smtClean="0"/>
              <a:t>(SR)</a:t>
            </a:r>
            <a:r>
              <a:rPr kumimoji="1" lang="ja-JP" altLang="en-US" sz="2400" smtClean="0"/>
              <a:t>の基礎</a:t>
            </a:r>
            <a:endParaRPr kumimoji="1" lang="en-US" altLang="ja-JP" sz="2400" smtClean="0"/>
          </a:p>
          <a:p>
            <a:pPr lvl="1"/>
            <a:r>
              <a:rPr lang="ja-JP" altLang="en-US" sz="2000" smtClean="0"/>
              <a:t>そもそもレプリケーションは何のために必要なのか？</a:t>
            </a:r>
            <a:endParaRPr lang="en-US" altLang="ja-JP" sz="2000" smtClean="0"/>
          </a:p>
          <a:p>
            <a:pPr lvl="1"/>
            <a:r>
              <a:rPr lang="en-US" altLang="ja-JP" sz="2000" smtClean="0"/>
              <a:t>PostgreSQL</a:t>
            </a:r>
            <a:r>
              <a:rPr lang="ja-JP" altLang="en-US" sz="2000" smtClean="0"/>
              <a:t>の</a:t>
            </a:r>
            <a:r>
              <a:rPr lang="en-US" altLang="ja-JP" sz="2000" smtClean="0"/>
              <a:t>SR</a:t>
            </a:r>
            <a:r>
              <a:rPr lang="ja-JP" altLang="en-US" sz="2000" smtClean="0"/>
              <a:t>はどんな仕組みで動作しているのか？</a:t>
            </a:r>
            <a:endParaRPr kumimoji="1" lang="en-US" altLang="ja-JP" sz="2000" smtClean="0"/>
          </a:p>
          <a:p>
            <a:r>
              <a:rPr lang="en-US" altLang="ja-JP" sz="2400"/>
              <a:t>SR</a:t>
            </a:r>
            <a:r>
              <a:rPr lang="ja-JP" altLang="en-US" sz="2400" smtClean="0"/>
              <a:t>を構築する手順</a:t>
            </a:r>
            <a:endParaRPr lang="en-US" altLang="ja-JP" sz="2400" smtClean="0"/>
          </a:p>
          <a:p>
            <a:pPr lvl="1"/>
            <a:r>
              <a:rPr lang="en-US" altLang="ja-JP" sz="2000" smtClean="0"/>
              <a:t>Docker</a:t>
            </a:r>
            <a:r>
              <a:rPr lang="ja-JP" altLang="en-US" sz="2000" smtClean="0"/>
              <a:t>の</a:t>
            </a:r>
            <a:r>
              <a:rPr lang="en-US" altLang="ja-JP" sz="2000" smtClean="0"/>
              <a:t>PostgreSQL</a:t>
            </a:r>
            <a:r>
              <a:rPr lang="ja-JP" altLang="en-US" sz="2000" smtClean="0"/>
              <a:t>公式イメージを使って、</a:t>
            </a:r>
            <a:r>
              <a:rPr lang="en-US" altLang="ja-JP" sz="2000" smtClean="0"/>
              <a:t/>
            </a:r>
            <a:br>
              <a:rPr lang="en-US" altLang="ja-JP" sz="2000" smtClean="0"/>
            </a:br>
            <a:r>
              <a:rPr lang="en-US" altLang="ja-JP" sz="2000" smtClean="0"/>
              <a:t>3</a:t>
            </a:r>
            <a:r>
              <a:rPr lang="ja-JP" altLang="en-US" sz="2000" smtClean="0"/>
              <a:t>台</a:t>
            </a:r>
            <a:r>
              <a:rPr lang="en-US" altLang="ja-JP" sz="2000" smtClean="0"/>
              <a:t>(</a:t>
            </a:r>
            <a:r>
              <a:rPr lang="ja-JP" altLang="en-US" sz="2000" smtClean="0"/>
              <a:t>マスタ</a:t>
            </a:r>
            <a:r>
              <a:rPr lang="en-US" altLang="ja-JP" sz="2000" smtClean="0"/>
              <a:t>x1</a:t>
            </a:r>
            <a:r>
              <a:rPr lang="ja-JP" altLang="en-US" sz="2000" smtClean="0"/>
              <a:t>、スレーブ</a:t>
            </a:r>
            <a:r>
              <a:rPr lang="en-US" altLang="ja-JP" sz="2000" smtClean="0"/>
              <a:t>x2)</a:t>
            </a:r>
            <a:r>
              <a:rPr lang="ja-JP" altLang="en-US" sz="2000" smtClean="0"/>
              <a:t>の</a:t>
            </a:r>
            <a:r>
              <a:rPr lang="en-US" altLang="ja-JP" sz="2000" smtClean="0"/>
              <a:t>SR</a:t>
            </a:r>
            <a:r>
              <a:rPr lang="ja-JP" altLang="en-US" sz="2000" smtClean="0"/>
              <a:t>環境を構築してみた。</a:t>
            </a:r>
            <a:endParaRPr lang="en-US" altLang="ja-JP" sz="2400" smtClean="0"/>
          </a:p>
          <a:p>
            <a:r>
              <a:rPr lang="en-US" altLang="ja-JP" sz="2400" smtClean="0"/>
              <a:t>SR</a:t>
            </a:r>
            <a:r>
              <a:rPr lang="ja-JP" altLang="en-US" sz="2400" smtClean="0"/>
              <a:t>を運用する手順</a:t>
            </a:r>
            <a:endParaRPr lang="en-US" altLang="ja-JP" sz="2400" smtClean="0"/>
          </a:p>
          <a:p>
            <a:pPr lvl="1"/>
            <a:r>
              <a:rPr lang="ja-JP" altLang="en-US" sz="2000" smtClean="0"/>
              <a:t>正常に稼働しているか？異常が発生していないか？をどう確認する？</a:t>
            </a:r>
            <a:endParaRPr lang="en-US" altLang="ja-JP" sz="2000" smtClean="0"/>
          </a:p>
          <a:p>
            <a:pPr lvl="1"/>
            <a:r>
              <a:rPr lang="ja-JP" altLang="en-US" sz="2000" smtClean="0"/>
              <a:t>障害が起きたらどのように復旧させればよい？</a:t>
            </a:r>
            <a:endParaRPr lang="en-US" altLang="ja-JP" sz="2000" smtClean="0"/>
          </a:p>
          <a:p>
            <a:r>
              <a:rPr lang="en-US" altLang="ja-JP" sz="2400" smtClean="0"/>
              <a:t>SR</a:t>
            </a:r>
            <a:r>
              <a:rPr lang="ja-JP" altLang="en-US" sz="2400" smtClean="0"/>
              <a:t>の応用的な使い方</a:t>
            </a:r>
            <a:endParaRPr lang="en-US" altLang="ja-JP" sz="2400"/>
          </a:p>
          <a:p>
            <a:pPr lvl="1"/>
            <a:r>
              <a:rPr lang="ja-JP" altLang="en-US" sz="2000" smtClean="0"/>
              <a:t>同期レプリケーション</a:t>
            </a:r>
            <a:endParaRPr lang="en-US" altLang="ja-JP" sz="2000" smtClean="0"/>
          </a:p>
          <a:p>
            <a:pPr lvl="1"/>
            <a:r>
              <a:rPr lang="ja-JP" altLang="en-US" sz="2000"/>
              <a:t>レプリケーションスロット</a:t>
            </a:r>
            <a:endParaRPr lang="en-US" altLang="ja-JP" sz="2000"/>
          </a:p>
          <a:p>
            <a:pPr lvl="1"/>
            <a:r>
              <a:rPr lang="en-US" altLang="ja-JP" sz="2000"/>
              <a:t>pg_rewind</a:t>
            </a:r>
            <a:r>
              <a:rPr lang="ja-JP" altLang="en-US" sz="2000"/>
              <a:t>による</a:t>
            </a:r>
            <a:r>
              <a:rPr lang="ja-JP" altLang="en-US" sz="2000" smtClean="0"/>
              <a:t>巻き戻し</a:t>
            </a:r>
            <a:endParaRPr lang="en-US" altLang="ja-JP" sz="2000" smtClean="0"/>
          </a:p>
          <a:p>
            <a:pPr marL="457200" lvl="1" indent="0">
              <a:buNone/>
            </a:pPr>
            <a:endParaRPr lang="en-US" altLang="ja-JP" sz="2000" smtClean="0"/>
          </a:p>
          <a:p>
            <a:pPr lvl="1"/>
            <a:endParaRPr lang="en-US" altLang="ja-JP" sz="2000" smtClean="0"/>
          </a:p>
          <a:p>
            <a:endParaRPr lang="en-US" altLang="ja-JP" sz="2400" smtClean="0"/>
          </a:p>
          <a:p>
            <a:endParaRPr kumimoji="1" lang="ja-JP" altLang="en-US" sz="2400"/>
          </a:p>
        </p:txBody>
      </p:sp>
      <p:sp>
        <p:nvSpPr>
          <p:cNvPr id="5" name="コンテンツ プレースホルダー 2"/>
          <p:cNvSpPr txBox="1">
            <a:spLocks/>
          </p:cNvSpPr>
          <p:nvPr/>
        </p:nvSpPr>
        <p:spPr bwMode="auto">
          <a:xfrm>
            <a:off x="3896617" y="5080743"/>
            <a:ext cx="4312227" cy="11628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4">
                  <a:lumMod val="50000"/>
                </a:schemeClr>
              </a:buClr>
              <a:buSzPct val="75000"/>
              <a:buFont typeface="Wingdings" pitchFamily="2" charset="2"/>
              <a:buChar char="n"/>
              <a:defRPr kumimoji="1" sz="2800">
                <a:solidFill>
                  <a:schemeClr val="tx1"/>
                </a:solidFill>
                <a:latin typeface="HGP創英角ｺﾞｼｯｸUB" pitchFamily="50" charset="-128"/>
                <a:ea typeface="HGP創英角ｺﾞｼｯｸUB" pitchFamily="50" charset="-128"/>
                <a:cs typeface="+mn-cs"/>
              </a:defRPr>
            </a:lvl1pPr>
            <a:lvl2pPr marL="742950" indent="-285750" algn="l" rtl="0" eaLnBrk="0" fontAlgn="base" hangingPunct="0">
              <a:spcBef>
                <a:spcPct val="20000"/>
              </a:spcBef>
              <a:spcAft>
                <a:spcPct val="0"/>
              </a:spcAft>
              <a:buClr>
                <a:schemeClr val="accent4">
                  <a:lumMod val="60000"/>
                  <a:lumOff val="40000"/>
                </a:schemeClr>
              </a:buClr>
              <a:buSzPct val="80000"/>
              <a:buFont typeface="Wingdings" pitchFamily="2" charset="2"/>
              <a:buChar char="¨"/>
              <a:defRPr kumimoji="1" sz="2400">
                <a:solidFill>
                  <a:schemeClr val="tx1"/>
                </a:solidFill>
                <a:latin typeface="HGP創英角ｺﾞｼｯｸUB" pitchFamily="50" charset="-128"/>
                <a:ea typeface="HGP創英角ｺﾞｼｯｸUB" pitchFamily="50" charset="-128"/>
              </a:defRPr>
            </a:lvl2pPr>
            <a:lvl3pPr marL="1143000" indent="-228600" algn="l" rtl="0" eaLnBrk="0" fontAlgn="base" hangingPunct="0">
              <a:spcBef>
                <a:spcPct val="20000"/>
              </a:spcBef>
              <a:spcAft>
                <a:spcPct val="0"/>
              </a:spcAft>
              <a:buClr>
                <a:schemeClr val="accent4">
                  <a:lumMod val="50000"/>
                </a:schemeClr>
              </a:buClr>
              <a:buSzPct val="65000"/>
              <a:buFont typeface="Wingdings" pitchFamily="2" charset="2"/>
              <a:buChar char="n"/>
              <a:defRPr kumimoji="1" sz="2000">
                <a:solidFill>
                  <a:schemeClr val="tx1"/>
                </a:solidFill>
                <a:latin typeface="HGP創英角ｺﾞｼｯｸUB" pitchFamily="50" charset="-128"/>
                <a:ea typeface="HGP創英角ｺﾞｼｯｸUB" pitchFamily="50" charset="-128"/>
              </a:defRPr>
            </a:lvl3pPr>
            <a:lvl4pPr marL="1600200" indent="-228600" algn="l" rtl="0" eaLnBrk="0" fontAlgn="base" hangingPunct="0">
              <a:spcBef>
                <a:spcPct val="20000"/>
              </a:spcBef>
              <a:spcAft>
                <a:spcPct val="0"/>
              </a:spcAft>
              <a:buClr>
                <a:schemeClr val="accent4">
                  <a:lumMod val="60000"/>
                  <a:lumOff val="40000"/>
                </a:schemeClr>
              </a:buClr>
              <a:buSzPct val="70000"/>
              <a:buFont typeface="Wingdings" pitchFamily="2" charset="2"/>
              <a:buChar char="¨"/>
              <a:defRPr kumimoji="1" sz="1800">
                <a:solidFill>
                  <a:schemeClr val="tx1"/>
                </a:solidFill>
                <a:latin typeface="HGP創英角ｺﾞｼｯｸUB" pitchFamily="50" charset="-128"/>
                <a:ea typeface="HGP創英角ｺﾞｼｯｸUB" pitchFamily="50" charset="-128"/>
              </a:defRPr>
            </a:lvl4pPr>
            <a:lvl5pPr marL="2057400" indent="-228600" algn="l" rtl="0" eaLnBrk="0" fontAlgn="base" hangingPunct="0">
              <a:spcBef>
                <a:spcPct val="20000"/>
              </a:spcBef>
              <a:spcAft>
                <a:spcPct val="0"/>
              </a:spcAft>
              <a:buClr>
                <a:schemeClr val="accent4">
                  <a:lumMod val="50000"/>
                </a:schemeClr>
              </a:buClr>
              <a:buFont typeface="Wingdings" pitchFamily="2" charset="2"/>
              <a:buChar char="§"/>
              <a:defRPr kumimoji="1" sz="1800">
                <a:solidFill>
                  <a:schemeClr val="tx1"/>
                </a:solidFill>
                <a:latin typeface="HGP創英角ｺﾞｼｯｸUB" pitchFamily="50" charset="-128"/>
                <a:ea typeface="HGP創英角ｺﾞｼｯｸUB" pitchFamily="50" charset="-128"/>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lvl="1"/>
            <a:r>
              <a:rPr lang="ja-JP" altLang="en-US" sz="2000" kern="0" dirty="0" smtClean="0"/>
              <a:t>遅延レプリケーション</a:t>
            </a:r>
            <a:endParaRPr lang="en-US" altLang="ja-JP" sz="2000" kern="0" dirty="0" smtClean="0"/>
          </a:p>
          <a:p>
            <a:pPr lvl="1"/>
            <a:r>
              <a:rPr lang="ja-JP" altLang="en-US" sz="2000" kern="0" dirty="0" smtClean="0"/>
              <a:t>カスケードレプリケーション</a:t>
            </a:r>
            <a:endParaRPr lang="en-US" altLang="ja-JP" kern="0" dirty="0" smtClean="0"/>
          </a:p>
          <a:p>
            <a:pPr lvl="1"/>
            <a:r>
              <a:rPr lang="ja-JP" altLang="en-US" sz="2000" kern="0" dirty="0" smtClean="0"/>
              <a:t>ロジカルレプリケーション</a:t>
            </a:r>
            <a:endParaRPr lang="en-US" altLang="ja-JP" sz="2000" kern="0" dirty="0" smtClean="0"/>
          </a:p>
          <a:p>
            <a:endParaRPr lang="en-US" altLang="ja-JP" sz="2400" kern="0" dirty="0" smtClean="0"/>
          </a:p>
          <a:p>
            <a:endParaRPr lang="ja-JP" altLang="en-US" sz="2400" kern="0" dirty="0"/>
          </a:p>
        </p:txBody>
      </p:sp>
      <p:sp>
        <p:nvSpPr>
          <p:cNvPr id="8" name="スライド番号プレースホルダー 7"/>
          <p:cNvSpPr>
            <a:spLocks noGrp="1"/>
          </p:cNvSpPr>
          <p:nvPr>
            <p:ph type="sldNum" sz="quarter" idx="11"/>
          </p:nvPr>
        </p:nvSpPr>
        <p:spPr/>
        <p:txBody>
          <a:bodyPr/>
          <a:lstStyle/>
          <a:p>
            <a:pPr>
              <a:defRPr/>
            </a:pPr>
            <a:fld id="{812ED189-0CCE-4343-8A10-1AB987F6AEA1}" type="slidenum">
              <a:rPr lang="en-US" altLang="ja-JP" smtClean="0"/>
              <a:pPr>
                <a:defRPr/>
              </a:pPr>
              <a:t>51</a:t>
            </a:fld>
            <a:endParaRPr lang="en-US" altLang="ja-JP"/>
          </a:p>
        </p:txBody>
      </p:sp>
    </p:spTree>
    <p:extLst>
      <p:ext uri="{BB962C8B-B14F-4D97-AF65-F5344CB8AC3E}">
        <p14:creationId xmlns:p14="http://schemas.microsoft.com/office/powerpoint/2010/main" val="29204222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err="1" smtClean="0"/>
              <a:t>PGECons</a:t>
            </a:r>
            <a:r>
              <a:rPr kumimoji="1" lang="ja-JP" altLang="en-US" smtClean="0"/>
              <a:t>のご紹介</a:t>
            </a:r>
            <a:endParaRPr kumimoji="1" lang="ja-JP" altLang="en-US"/>
          </a:p>
        </p:txBody>
      </p:sp>
      <p:sp>
        <p:nvSpPr>
          <p:cNvPr id="3" name="コンテンツ プレースホルダー 2"/>
          <p:cNvSpPr>
            <a:spLocks noGrp="1"/>
          </p:cNvSpPr>
          <p:nvPr>
            <p:ph idx="1"/>
          </p:nvPr>
        </p:nvSpPr>
        <p:spPr/>
        <p:txBody>
          <a:bodyPr/>
          <a:lstStyle/>
          <a:p>
            <a:r>
              <a:rPr lang="en-US" altLang="ja-JP" smtClean="0"/>
              <a:t>PostgreSQL</a:t>
            </a:r>
            <a:r>
              <a:rPr lang="ja-JP" altLang="en-US"/>
              <a:t>本体および各種ツールの情報収集と提供、整備などの活動を通じて</a:t>
            </a:r>
            <a:r>
              <a:rPr lang="ja-JP" altLang="en-US" smtClean="0"/>
              <a:t>、エンタープライズ</a:t>
            </a:r>
            <a:r>
              <a:rPr lang="ja-JP" altLang="en-US"/>
              <a:t>領域へ</a:t>
            </a:r>
            <a:r>
              <a:rPr lang="ja-JP" altLang="en-US" smtClean="0"/>
              <a:t>の普及</a:t>
            </a:r>
            <a:r>
              <a:rPr lang="ja-JP" altLang="en-US"/>
              <a:t>を推進</a:t>
            </a:r>
            <a:r>
              <a:rPr lang="ja-JP" altLang="en-US" smtClean="0"/>
              <a:t>する</a:t>
            </a:r>
            <a:r>
              <a:rPr lang="en-US" altLang="ja-JP" smtClean="0"/>
              <a:t>(2012</a:t>
            </a:r>
            <a:r>
              <a:rPr lang="ja-JP" altLang="en-US" smtClean="0"/>
              <a:t>年</a:t>
            </a:r>
            <a:r>
              <a:rPr lang="en-US" altLang="ja-JP" smtClean="0"/>
              <a:t>4</a:t>
            </a:r>
            <a:r>
              <a:rPr lang="ja-JP" altLang="en-US" smtClean="0"/>
              <a:t>月設立</a:t>
            </a:r>
            <a:r>
              <a:rPr lang="en-US" altLang="ja-JP" smtClean="0"/>
              <a:t>)</a:t>
            </a:r>
          </a:p>
          <a:p>
            <a:r>
              <a:rPr lang="ja-JP" altLang="en-US" smtClean="0"/>
              <a:t>参加企業が共同</a:t>
            </a:r>
            <a:r>
              <a:rPr lang="ja-JP" altLang="en-US"/>
              <a:t>検証や情報発信</a:t>
            </a:r>
            <a:r>
              <a:rPr lang="ja-JP" altLang="en-US" smtClean="0"/>
              <a:t>を実施</a:t>
            </a:r>
            <a:endParaRPr lang="en-US" altLang="ja-JP" smtClean="0"/>
          </a:p>
          <a:p>
            <a:pPr lvl="1"/>
            <a:r>
              <a:rPr lang="ja-JP" altLang="en-US" smtClean="0"/>
              <a:t>正会員</a:t>
            </a:r>
            <a:r>
              <a:rPr lang="en-US" altLang="ja-JP" smtClean="0"/>
              <a:t>17</a:t>
            </a:r>
            <a:r>
              <a:rPr lang="ja-JP" altLang="en-US" smtClean="0"/>
              <a:t>社・一般会員</a:t>
            </a:r>
            <a:r>
              <a:rPr lang="en-US" altLang="ja-JP" smtClean="0"/>
              <a:t>40</a:t>
            </a:r>
            <a:r>
              <a:rPr lang="ja-JP" altLang="en-US" smtClean="0"/>
              <a:t>社 </a:t>
            </a:r>
            <a:r>
              <a:rPr lang="en-US" altLang="ja-JP" smtClean="0"/>
              <a:t>(2017</a:t>
            </a:r>
            <a:r>
              <a:rPr lang="ja-JP" altLang="en-US" smtClean="0"/>
              <a:t>年</a:t>
            </a:r>
            <a:r>
              <a:rPr lang="en-US" altLang="ja-JP" smtClean="0"/>
              <a:t>5</a:t>
            </a:r>
            <a:r>
              <a:rPr lang="ja-JP" altLang="en-US" smtClean="0"/>
              <a:t>月現在</a:t>
            </a:r>
            <a:r>
              <a:rPr lang="en-US" altLang="ja-JP" smtClean="0"/>
              <a:t>)</a:t>
            </a:r>
          </a:p>
        </p:txBody>
      </p:sp>
      <p:grpSp>
        <p:nvGrpSpPr>
          <p:cNvPr id="24" name="グループ化 23"/>
          <p:cNvGrpSpPr/>
          <p:nvPr/>
        </p:nvGrpSpPr>
        <p:grpSpPr>
          <a:xfrm>
            <a:off x="395536" y="3777004"/>
            <a:ext cx="4981575" cy="2676332"/>
            <a:chOff x="571412" y="3777004"/>
            <a:chExt cx="4981575" cy="2676332"/>
          </a:xfrm>
        </p:grpSpPr>
        <p:sp>
          <p:nvSpPr>
            <p:cNvPr id="4" name="Rectangle 4"/>
            <p:cNvSpPr>
              <a:spLocks noChangeArrowheads="1"/>
            </p:cNvSpPr>
            <p:nvPr/>
          </p:nvSpPr>
          <p:spPr bwMode="gray">
            <a:xfrm>
              <a:off x="2247170" y="4214209"/>
              <a:ext cx="1524000" cy="28416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lIns="288000" tIns="90000" rIns="288000" bIns="90000" anchor="ctr"/>
            <a:lstStyle/>
            <a:p>
              <a:pPr algn="ctr">
                <a:defRPr/>
              </a:pPr>
              <a:r>
                <a:rPr lang="ja-JP" altLang="en-US">
                  <a:solidFill>
                    <a:schemeClr val="bg1"/>
                  </a:solidFill>
                  <a:latin typeface="HGP創英角ｺﾞｼｯｸUB" pitchFamily="50" charset="-128"/>
                  <a:ea typeface="HGP創英角ｺﾞｼｯｸUB" pitchFamily="50" charset="-128"/>
                </a:rPr>
                <a:t>理事会</a:t>
              </a:r>
            </a:p>
          </p:txBody>
        </p:sp>
        <p:sp>
          <p:nvSpPr>
            <p:cNvPr id="5" name="Rectangle 5"/>
            <p:cNvSpPr>
              <a:spLocks noChangeArrowheads="1"/>
            </p:cNvSpPr>
            <p:nvPr/>
          </p:nvSpPr>
          <p:spPr bwMode="gray">
            <a:xfrm>
              <a:off x="800654" y="5045850"/>
              <a:ext cx="4394377" cy="65801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lIns="288000" tIns="90000" rIns="288000" bIns="90000"/>
            <a:lstStyle/>
            <a:p>
              <a:pPr algn="ctr">
                <a:defRPr/>
              </a:pPr>
              <a:endParaRPr lang="en-US" altLang="ja-JP" sz="1600">
                <a:solidFill>
                  <a:schemeClr val="tx1"/>
                </a:solidFill>
                <a:latin typeface="HGP創英角ｺﾞｼｯｸUB" pitchFamily="50" charset="-128"/>
                <a:ea typeface="HGP創英角ｺﾞｼｯｸUB" pitchFamily="50" charset="-128"/>
              </a:endParaRPr>
            </a:p>
          </p:txBody>
        </p:sp>
        <p:sp>
          <p:nvSpPr>
            <p:cNvPr id="6" name="Rectangle 6"/>
            <p:cNvSpPr>
              <a:spLocks noChangeArrowheads="1"/>
            </p:cNvSpPr>
            <p:nvPr/>
          </p:nvSpPr>
          <p:spPr bwMode="gray">
            <a:xfrm>
              <a:off x="571412" y="6069241"/>
              <a:ext cx="1476375" cy="3603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lIns="288000" tIns="90000" rIns="288000" bIns="90000" anchor="ctr"/>
            <a:lstStyle/>
            <a:p>
              <a:pPr algn="ctr">
                <a:defRPr/>
              </a:pPr>
              <a:r>
                <a:rPr lang="en-US" altLang="ja-JP" smtClean="0">
                  <a:solidFill>
                    <a:schemeClr val="bg1"/>
                  </a:solidFill>
                  <a:latin typeface="HGP創英角ｺﾞｼｯｸUB" pitchFamily="50" charset="-128"/>
                  <a:ea typeface="HGP創英角ｺﾞｼｯｸUB" pitchFamily="50" charset="-128"/>
                </a:rPr>
                <a:t>WG1</a:t>
              </a:r>
              <a:endParaRPr lang="en-US" altLang="ja-JP">
                <a:solidFill>
                  <a:schemeClr val="bg1"/>
                </a:solidFill>
                <a:latin typeface="HGP創英角ｺﾞｼｯｸUB" pitchFamily="50" charset="-128"/>
                <a:ea typeface="HGP創英角ｺﾞｼｯｸUB" pitchFamily="50" charset="-128"/>
              </a:endParaRPr>
            </a:p>
          </p:txBody>
        </p:sp>
        <p:sp>
          <p:nvSpPr>
            <p:cNvPr id="7" name="Rectangle 7"/>
            <p:cNvSpPr>
              <a:spLocks noChangeArrowheads="1"/>
            </p:cNvSpPr>
            <p:nvPr/>
          </p:nvSpPr>
          <p:spPr bwMode="gray">
            <a:xfrm>
              <a:off x="2256042" y="6092973"/>
              <a:ext cx="1476375" cy="3603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lIns="288000" tIns="90000" rIns="288000" bIns="90000" anchor="ctr"/>
            <a:lstStyle/>
            <a:p>
              <a:pPr algn="ctr">
                <a:defRPr/>
              </a:pPr>
              <a:r>
                <a:rPr lang="en-US" altLang="ja-JP" smtClean="0">
                  <a:solidFill>
                    <a:schemeClr val="bg1"/>
                  </a:solidFill>
                  <a:latin typeface="HGP創英角ｺﾞｼｯｸUB" pitchFamily="50" charset="-128"/>
                  <a:ea typeface="HGP創英角ｺﾞｼｯｸUB" pitchFamily="50" charset="-128"/>
                </a:rPr>
                <a:t>WG2</a:t>
              </a:r>
              <a:endParaRPr lang="en-US" altLang="ja-JP">
                <a:solidFill>
                  <a:schemeClr val="bg1"/>
                </a:solidFill>
                <a:latin typeface="HGP創英角ｺﾞｼｯｸUB" pitchFamily="50" charset="-128"/>
                <a:ea typeface="HGP創英角ｺﾞｼｯｸUB" pitchFamily="50" charset="-128"/>
              </a:endParaRPr>
            </a:p>
          </p:txBody>
        </p:sp>
        <p:sp>
          <p:nvSpPr>
            <p:cNvPr id="8" name="Rectangle 8"/>
            <p:cNvSpPr>
              <a:spLocks noChangeArrowheads="1"/>
            </p:cNvSpPr>
            <p:nvPr/>
          </p:nvSpPr>
          <p:spPr bwMode="gray">
            <a:xfrm>
              <a:off x="4076612" y="6069241"/>
              <a:ext cx="1476375" cy="3603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lIns="288000" tIns="90000" rIns="288000" bIns="90000" anchor="ctr"/>
            <a:lstStyle/>
            <a:p>
              <a:pPr algn="ctr">
                <a:defRPr/>
              </a:pPr>
              <a:r>
                <a:rPr lang="en-US" altLang="ja-JP" smtClean="0">
                  <a:solidFill>
                    <a:schemeClr val="bg1"/>
                  </a:solidFill>
                  <a:latin typeface="HGP創英角ｺﾞｼｯｸUB" pitchFamily="50" charset="-128"/>
                  <a:ea typeface="HGP創英角ｺﾞｼｯｸUB" pitchFamily="50" charset="-128"/>
                </a:rPr>
                <a:t>WG3</a:t>
              </a:r>
              <a:endParaRPr lang="en-US" altLang="ja-JP">
                <a:solidFill>
                  <a:schemeClr val="bg1"/>
                </a:solidFill>
                <a:latin typeface="HGP創英角ｺﾞｼｯｸUB" pitchFamily="50" charset="-128"/>
                <a:ea typeface="HGP創英角ｺﾞｼｯｸUB" pitchFamily="50" charset="-128"/>
              </a:endParaRPr>
            </a:p>
          </p:txBody>
        </p:sp>
        <p:cxnSp>
          <p:nvCxnSpPr>
            <p:cNvPr id="9" name="AutoShape 9"/>
            <p:cNvCxnSpPr>
              <a:cxnSpLocks noChangeShapeType="1"/>
              <a:stCxn id="5" idx="2"/>
              <a:endCxn id="7" idx="0"/>
            </p:cNvCxnSpPr>
            <p:nvPr/>
          </p:nvCxnSpPr>
          <p:spPr bwMode="gray">
            <a:xfrm rot="5400000">
              <a:off x="2801485" y="5896614"/>
              <a:ext cx="389105" cy="3613"/>
            </a:xfrm>
            <a:prstGeom prst="bentConnector3">
              <a:avLst>
                <a:gd name="adj1" fmla="val 50000"/>
              </a:avLst>
            </a:prstGeom>
            <a:ln>
              <a:headEnd/>
              <a:tailEnd/>
            </a:ln>
          </p:spPr>
          <p:style>
            <a:lnRef idx="2">
              <a:schemeClr val="accent4"/>
            </a:lnRef>
            <a:fillRef idx="0">
              <a:schemeClr val="accent4"/>
            </a:fillRef>
            <a:effectRef idx="1">
              <a:schemeClr val="accent4"/>
            </a:effectRef>
            <a:fontRef idx="minor">
              <a:schemeClr val="tx1"/>
            </a:fontRef>
          </p:style>
        </p:cxnSp>
        <p:cxnSp>
          <p:nvCxnSpPr>
            <p:cNvPr id="10" name="AutoShape 10"/>
            <p:cNvCxnSpPr>
              <a:cxnSpLocks noChangeShapeType="1"/>
              <a:stCxn id="5" idx="2"/>
              <a:endCxn id="6" idx="0"/>
            </p:cNvCxnSpPr>
            <p:nvPr/>
          </p:nvCxnSpPr>
          <p:spPr bwMode="gray">
            <a:xfrm rot="5400000">
              <a:off x="1971036" y="5042433"/>
              <a:ext cx="365373" cy="1688243"/>
            </a:xfrm>
            <a:prstGeom prst="bentConnector3">
              <a:avLst>
                <a:gd name="adj1" fmla="val 50000"/>
              </a:avLst>
            </a:prstGeom>
            <a:ln>
              <a:headEnd/>
              <a:tailEnd/>
            </a:ln>
          </p:spPr>
          <p:style>
            <a:lnRef idx="2">
              <a:schemeClr val="accent4"/>
            </a:lnRef>
            <a:fillRef idx="0">
              <a:schemeClr val="accent4"/>
            </a:fillRef>
            <a:effectRef idx="1">
              <a:schemeClr val="accent4"/>
            </a:effectRef>
            <a:fontRef idx="minor">
              <a:schemeClr val="tx1"/>
            </a:fontRef>
          </p:style>
        </p:cxnSp>
        <p:cxnSp>
          <p:nvCxnSpPr>
            <p:cNvPr id="11" name="AutoShape 11"/>
            <p:cNvCxnSpPr>
              <a:cxnSpLocks noChangeShapeType="1"/>
              <a:stCxn id="5" idx="2"/>
              <a:endCxn id="8" idx="0"/>
            </p:cNvCxnSpPr>
            <p:nvPr/>
          </p:nvCxnSpPr>
          <p:spPr bwMode="gray">
            <a:xfrm rot="16200000" flipH="1">
              <a:off x="3723635" y="4978075"/>
              <a:ext cx="365373" cy="1816957"/>
            </a:xfrm>
            <a:prstGeom prst="bentConnector3">
              <a:avLst>
                <a:gd name="adj1" fmla="val 50000"/>
              </a:avLst>
            </a:prstGeom>
            <a:ln>
              <a:headEnd/>
              <a:tailEnd/>
            </a:ln>
          </p:spPr>
          <p:style>
            <a:lnRef idx="2">
              <a:schemeClr val="accent4"/>
            </a:lnRef>
            <a:fillRef idx="0">
              <a:schemeClr val="accent4"/>
            </a:fillRef>
            <a:effectRef idx="1">
              <a:schemeClr val="accent4"/>
            </a:effectRef>
            <a:fontRef idx="minor">
              <a:schemeClr val="tx1"/>
            </a:fontRef>
          </p:style>
        </p:cxnSp>
        <p:cxnSp>
          <p:nvCxnSpPr>
            <p:cNvPr id="12" name="AutoShape 12"/>
            <p:cNvCxnSpPr>
              <a:cxnSpLocks noChangeShapeType="1"/>
              <a:stCxn id="4" idx="2"/>
              <a:endCxn id="5" idx="0"/>
            </p:cNvCxnSpPr>
            <p:nvPr/>
          </p:nvCxnSpPr>
          <p:spPr bwMode="gray">
            <a:xfrm flipH="1">
              <a:off x="2997843" y="4498372"/>
              <a:ext cx="11327" cy="547478"/>
            </a:xfrm>
            <a:prstGeom prst="straightConnector1">
              <a:avLst/>
            </a:prstGeom>
            <a:ln>
              <a:headEnd/>
              <a:tailEnd/>
            </a:ln>
          </p:spPr>
          <p:style>
            <a:lnRef idx="2">
              <a:schemeClr val="accent4"/>
            </a:lnRef>
            <a:fillRef idx="0">
              <a:schemeClr val="accent4"/>
            </a:fillRef>
            <a:effectRef idx="1">
              <a:schemeClr val="accent4"/>
            </a:effectRef>
            <a:fontRef idx="minor">
              <a:schemeClr val="tx1"/>
            </a:fontRef>
          </p:style>
        </p:cxnSp>
        <p:sp>
          <p:nvSpPr>
            <p:cNvPr id="13" name="Rectangle 13"/>
            <p:cNvSpPr>
              <a:spLocks noChangeArrowheads="1"/>
            </p:cNvSpPr>
            <p:nvPr/>
          </p:nvSpPr>
          <p:spPr bwMode="gray">
            <a:xfrm>
              <a:off x="3444145" y="4615847"/>
              <a:ext cx="1317625" cy="284162"/>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none" lIns="288000" tIns="90000" rIns="288000" bIns="90000" anchor="ctr"/>
            <a:lstStyle/>
            <a:p>
              <a:pPr algn="ctr">
                <a:defRPr/>
              </a:pPr>
              <a:r>
                <a:rPr lang="ja-JP" altLang="en-US">
                  <a:solidFill>
                    <a:schemeClr val="bg1"/>
                  </a:solidFill>
                  <a:latin typeface="HGP創英角ｺﾞｼｯｸUB" pitchFamily="50" charset="-128"/>
                  <a:ea typeface="HGP創英角ｺﾞｼｯｸUB" pitchFamily="50" charset="-128"/>
                </a:rPr>
                <a:t>事務局</a:t>
              </a:r>
            </a:p>
          </p:txBody>
        </p:sp>
        <p:sp>
          <p:nvSpPr>
            <p:cNvPr id="14" name="AutoShape 14"/>
            <p:cNvSpPr>
              <a:spLocks noChangeArrowheads="1"/>
            </p:cNvSpPr>
            <p:nvPr/>
          </p:nvSpPr>
          <p:spPr bwMode="gray">
            <a:xfrm>
              <a:off x="1182938" y="5384348"/>
              <a:ext cx="914400" cy="304800"/>
            </a:xfrm>
            <a:prstGeom prst="roundRect">
              <a:avLst>
                <a:gd name="adj" fmla="val 16667"/>
              </a:avLst>
            </a:prstGeom>
            <a:ln>
              <a:headEnd/>
              <a:tailEnd/>
            </a:ln>
          </p:spPr>
          <p:style>
            <a:lnRef idx="0">
              <a:schemeClr val="accent5"/>
            </a:lnRef>
            <a:fillRef idx="3">
              <a:schemeClr val="accent5"/>
            </a:fillRef>
            <a:effectRef idx="3">
              <a:schemeClr val="accent5"/>
            </a:effectRef>
            <a:fontRef idx="minor">
              <a:schemeClr val="lt1"/>
            </a:fontRef>
          </p:style>
          <p:txBody>
            <a:bodyPr wrap="none" lIns="288000" tIns="90000" rIns="288000" bIns="90000" anchor="ctr"/>
            <a:lstStyle/>
            <a:p>
              <a:pPr algn="ctr">
                <a:defRPr/>
              </a:pPr>
              <a:r>
                <a:rPr lang="ja-JP" altLang="en-US" sz="1600">
                  <a:solidFill>
                    <a:schemeClr val="bg1"/>
                  </a:solidFill>
                  <a:latin typeface="HGP創英角ｺﾞｼｯｸUB" pitchFamily="50" charset="-128"/>
                  <a:ea typeface="HGP創英角ｺﾞｼｯｸUB" pitchFamily="50" charset="-128"/>
                </a:rPr>
                <a:t>技術部会</a:t>
              </a:r>
            </a:p>
          </p:txBody>
        </p:sp>
        <p:sp>
          <p:nvSpPr>
            <p:cNvPr id="15" name="AutoShape 15"/>
            <p:cNvSpPr>
              <a:spLocks noChangeArrowheads="1"/>
            </p:cNvSpPr>
            <p:nvPr/>
          </p:nvSpPr>
          <p:spPr bwMode="gray">
            <a:xfrm>
              <a:off x="2248454" y="5384348"/>
              <a:ext cx="1447800" cy="304800"/>
            </a:xfrm>
            <a:prstGeom prst="roundRect">
              <a:avLst>
                <a:gd name="adj" fmla="val 16667"/>
              </a:avLst>
            </a:prstGeom>
            <a:ln>
              <a:headEnd/>
              <a:tailEnd/>
            </a:ln>
          </p:spPr>
          <p:style>
            <a:lnRef idx="0">
              <a:schemeClr val="accent5"/>
            </a:lnRef>
            <a:fillRef idx="3">
              <a:schemeClr val="accent5"/>
            </a:fillRef>
            <a:effectRef idx="3">
              <a:schemeClr val="accent5"/>
            </a:effectRef>
            <a:fontRef idx="minor">
              <a:schemeClr val="lt1"/>
            </a:fontRef>
          </p:style>
          <p:txBody>
            <a:bodyPr wrap="none" lIns="288000" tIns="90000" rIns="288000" bIns="90000" anchor="ctr"/>
            <a:lstStyle/>
            <a:p>
              <a:pPr algn="ctr">
                <a:defRPr/>
              </a:pPr>
              <a:r>
                <a:rPr lang="ja-JP" altLang="en-US" sz="1600">
                  <a:solidFill>
                    <a:schemeClr val="bg1"/>
                  </a:solidFill>
                  <a:latin typeface="HGP創英角ｺﾞｼｯｸUB" pitchFamily="50" charset="-128"/>
                  <a:ea typeface="HGP創英角ｺﾞｼｯｸUB" pitchFamily="50" charset="-128"/>
                </a:rPr>
                <a:t>広報・発信部会</a:t>
              </a:r>
            </a:p>
          </p:txBody>
        </p:sp>
        <p:sp>
          <p:nvSpPr>
            <p:cNvPr id="16" name="Rectangle 148"/>
            <p:cNvSpPr>
              <a:spLocks noChangeArrowheads="1"/>
            </p:cNvSpPr>
            <p:nvPr/>
          </p:nvSpPr>
          <p:spPr bwMode="gray">
            <a:xfrm>
              <a:off x="2247812" y="3777004"/>
              <a:ext cx="1524000" cy="284162"/>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lIns="288000" tIns="90000" rIns="288000" bIns="90000" anchor="ctr"/>
            <a:lstStyle/>
            <a:p>
              <a:pPr algn="ctr">
                <a:defRPr/>
              </a:pPr>
              <a:r>
                <a:rPr lang="ja-JP" altLang="en-US">
                  <a:latin typeface="HGP創英角ｺﾞｼｯｸUB" pitchFamily="50" charset="-128"/>
                  <a:ea typeface="HGP創英角ｺﾞｼｯｸUB" pitchFamily="50" charset="-128"/>
                </a:rPr>
                <a:t>総会</a:t>
              </a:r>
            </a:p>
          </p:txBody>
        </p:sp>
        <p:cxnSp>
          <p:nvCxnSpPr>
            <p:cNvPr id="17" name="AutoShape 149"/>
            <p:cNvCxnSpPr>
              <a:cxnSpLocks noChangeShapeType="1"/>
              <a:stCxn id="16" idx="2"/>
            </p:cNvCxnSpPr>
            <p:nvPr/>
          </p:nvCxnSpPr>
          <p:spPr bwMode="gray">
            <a:xfrm rot="5400000">
              <a:off x="2952662" y="4118316"/>
              <a:ext cx="114300" cy="0"/>
            </a:xfrm>
            <a:prstGeom prst="straightConnector1">
              <a:avLst/>
            </a:prstGeom>
            <a:ln>
              <a:headEnd/>
              <a:tailEnd/>
            </a:ln>
          </p:spPr>
          <p:style>
            <a:lnRef idx="2">
              <a:schemeClr val="accent4"/>
            </a:lnRef>
            <a:fillRef idx="0">
              <a:schemeClr val="accent4"/>
            </a:fillRef>
            <a:effectRef idx="1">
              <a:schemeClr val="accent4"/>
            </a:effectRef>
            <a:fontRef idx="minor">
              <a:schemeClr val="tx1"/>
            </a:fontRef>
          </p:style>
        </p:cxnSp>
        <p:cxnSp>
          <p:nvCxnSpPr>
            <p:cNvPr id="18" name="AutoShape 12"/>
            <p:cNvCxnSpPr>
              <a:cxnSpLocks noChangeShapeType="1"/>
            </p:cNvCxnSpPr>
            <p:nvPr/>
          </p:nvCxnSpPr>
          <p:spPr bwMode="gray">
            <a:xfrm rot="16200000" flipH="1">
              <a:off x="3097919" y="4409622"/>
              <a:ext cx="258762" cy="434975"/>
            </a:xfrm>
            <a:prstGeom prst="bentConnector2">
              <a:avLst/>
            </a:prstGeom>
            <a:ln>
              <a:headEnd/>
              <a:tailEnd/>
            </a:ln>
          </p:spPr>
          <p:style>
            <a:lnRef idx="2">
              <a:schemeClr val="accent4"/>
            </a:lnRef>
            <a:fillRef idx="0">
              <a:schemeClr val="accent4"/>
            </a:fillRef>
            <a:effectRef idx="1">
              <a:schemeClr val="accent4"/>
            </a:effectRef>
            <a:fontRef idx="minor">
              <a:schemeClr val="tx1"/>
            </a:fontRef>
          </p:style>
        </p:cxnSp>
        <p:sp>
          <p:nvSpPr>
            <p:cNvPr id="19" name="Rectangle 13"/>
            <p:cNvSpPr>
              <a:spLocks noChangeArrowheads="1"/>
            </p:cNvSpPr>
            <p:nvPr/>
          </p:nvSpPr>
          <p:spPr bwMode="gray">
            <a:xfrm>
              <a:off x="674599" y="4214210"/>
              <a:ext cx="1317625" cy="283518"/>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wrap="none" lIns="288000" tIns="90000" rIns="288000" bIns="90000" anchor="ctr"/>
            <a:lstStyle/>
            <a:p>
              <a:pPr algn="ctr">
                <a:defRPr/>
              </a:pPr>
              <a:r>
                <a:rPr lang="ja-JP" altLang="en-US" smtClean="0">
                  <a:solidFill>
                    <a:schemeClr val="bg1"/>
                  </a:solidFill>
                  <a:latin typeface="HGP創英角ｺﾞｼｯｸUB" pitchFamily="50" charset="-128"/>
                  <a:ea typeface="HGP創英角ｺﾞｼｯｸUB" pitchFamily="50" charset="-128"/>
                </a:rPr>
                <a:t>監事</a:t>
              </a:r>
              <a:endParaRPr lang="ja-JP" altLang="en-US">
                <a:solidFill>
                  <a:schemeClr val="bg1"/>
                </a:solidFill>
                <a:latin typeface="HGP創英角ｺﾞｼｯｸUB" pitchFamily="50" charset="-128"/>
                <a:ea typeface="HGP創英角ｺﾞｼｯｸUB" pitchFamily="50" charset="-128"/>
              </a:endParaRPr>
            </a:p>
          </p:txBody>
        </p:sp>
        <p:cxnSp>
          <p:nvCxnSpPr>
            <p:cNvPr id="20" name="AutoShape 12"/>
            <p:cNvCxnSpPr>
              <a:cxnSpLocks noChangeShapeType="1"/>
              <a:stCxn id="19" idx="3"/>
              <a:endCxn id="4" idx="1"/>
            </p:cNvCxnSpPr>
            <p:nvPr/>
          </p:nvCxnSpPr>
          <p:spPr bwMode="gray">
            <a:xfrm>
              <a:off x="1992224" y="4355969"/>
              <a:ext cx="254946" cy="322"/>
            </a:xfrm>
            <a:prstGeom prst="bentConnector3">
              <a:avLst>
                <a:gd name="adj1" fmla="val 50000"/>
              </a:avLst>
            </a:prstGeom>
            <a:ln>
              <a:headEnd/>
              <a:tailEnd/>
            </a:ln>
          </p:spPr>
          <p:style>
            <a:lnRef idx="2">
              <a:schemeClr val="accent4"/>
            </a:lnRef>
            <a:fillRef idx="0">
              <a:schemeClr val="accent4"/>
            </a:fillRef>
            <a:effectRef idx="1">
              <a:schemeClr val="accent4"/>
            </a:effectRef>
            <a:fontRef idx="minor">
              <a:schemeClr val="tx1"/>
            </a:fontRef>
          </p:style>
        </p:cxnSp>
        <p:sp>
          <p:nvSpPr>
            <p:cNvPr id="21" name="正方形/長方形 20"/>
            <p:cNvSpPr/>
            <p:nvPr/>
          </p:nvSpPr>
          <p:spPr>
            <a:xfrm>
              <a:off x="2389838" y="5043028"/>
              <a:ext cx="1210588" cy="338554"/>
            </a:xfrm>
            <a:prstGeom prst="rect">
              <a:avLst/>
            </a:prstGeom>
          </p:spPr>
          <p:txBody>
            <a:bodyPr wrap="none">
              <a:spAutoFit/>
            </a:bodyPr>
            <a:lstStyle/>
            <a:p>
              <a:pPr lvl="0" algn="ctr">
                <a:defRPr/>
              </a:pPr>
              <a:r>
                <a:rPr lang="ja-JP" altLang="en-US" sz="1600">
                  <a:solidFill>
                    <a:prstClr val="black"/>
                  </a:solidFill>
                  <a:latin typeface="HGP創英角ｺﾞｼｯｸUB" pitchFamily="50" charset="-128"/>
                  <a:ea typeface="HGP創英角ｺﾞｼｯｸUB" pitchFamily="50" charset="-128"/>
                </a:rPr>
                <a:t>運営委員会</a:t>
              </a:r>
              <a:endParaRPr lang="en-US" altLang="ja-JP" sz="1600">
                <a:solidFill>
                  <a:prstClr val="black"/>
                </a:solidFill>
                <a:latin typeface="HGP創英角ｺﾞｼｯｸUB" pitchFamily="50" charset="-128"/>
                <a:ea typeface="HGP創英角ｺﾞｼｯｸUB" pitchFamily="50" charset="-128"/>
              </a:endParaRPr>
            </a:p>
          </p:txBody>
        </p:sp>
        <p:sp>
          <p:nvSpPr>
            <p:cNvPr id="22" name="AutoShape 14"/>
            <p:cNvSpPr>
              <a:spLocks noChangeArrowheads="1"/>
            </p:cNvSpPr>
            <p:nvPr/>
          </p:nvSpPr>
          <p:spPr bwMode="gray">
            <a:xfrm>
              <a:off x="3924854" y="5384348"/>
              <a:ext cx="914400" cy="304800"/>
            </a:xfrm>
            <a:prstGeom prst="roundRect">
              <a:avLst>
                <a:gd name="adj" fmla="val 16667"/>
              </a:avLst>
            </a:prstGeom>
            <a:ln>
              <a:headEnd/>
              <a:tailEnd/>
            </a:ln>
          </p:spPr>
          <p:style>
            <a:lnRef idx="0">
              <a:schemeClr val="accent5"/>
            </a:lnRef>
            <a:fillRef idx="3">
              <a:schemeClr val="accent5"/>
            </a:fillRef>
            <a:effectRef idx="3">
              <a:schemeClr val="accent5"/>
            </a:effectRef>
            <a:fontRef idx="minor">
              <a:schemeClr val="lt1"/>
            </a:fontRef>
          </p:style>
          <p:txBody>
            <a:bodyPr wrap="none" lIns="288000" tIns="90000" rIns="288000" bIns="90000" anchor="ctr"/>
            <a:lstStyle/>
            <a:p>
              <a:pPr algn="ctr">
                <a:defRPr/>
              </a:pPr>
              <a:r>
                <a:rPr lang="en-US" altLang="ja-JP" sz="1600" smtClean="0">
                  <a:solidFill>
                    <a:schemeClr val="bg1"/>
                  </a:solidFill>
                  <a:latin typeface="HGP創英角ｺﾞｼｯｸUB" pitchFamily="50" charset="-128"/>
                  <a:ea typeface="HGP創英角ｺﾞｼｯｸUB" pitchFamily="50" charset="-128"/>
                </a:rPr>
                <a:t>CR</a:t>
              </a:r>
              <a:r>
                <a:rPr lang="ja-JP" altLang="en-US" sz="1600" smtClean="0">
                  <a:solidFill>
                    <a:schemeClr val="bg1"/>
                  </a:solidFill>
                  <a:latin typeface="HGP創英角ｺﾞｼｯｸUB" pitchFamily="50" charset="-128"/>
                  <a:ea typeface="HGP創英角ｺﾞｼｯｸUB" pitchFamily="50" charset="-128"/>
                </a:rPr>
                <a:t>部会</a:t>
              </a:r>
              <a:endParaRPr lang="ja-JP" altLang="en-US" sz="1600">
                <a:solidFill>
                  <a:schemeClr val="bg1"/>
                </a:solidFill>
                <a:latin typeface="HGP創英角ｺﾞｼｯｸUB" pitchFamily="50" charset="-128"/>
                <a:ea typeface="HGP創英角ｺﾞｼｯｸUB" pitchFamily="50" charset="-128"/>
              </a:endParaRPr>
            </a:p>
          </p:txBody>
        </p:sp>
      </p:grpSp>
      <p:sp>
        <p:nvSpPr>
          <p:cNvPr id="23" name="Text Box 17"/>
          <p:cNvSpPr txBox="1">
            <a:spLocks noChangeArrowheads="1"/>
          </p:cNvSpPr>
          <p:nvPr/>
        </p:nvSpPr>
        <p:spPr bwMode="gray">
          <a:xfrm>
            <a:off x="5046229" y="3711736"/>
            <a:ext cx="3948969" cy="2120750"/>
          </a:xfrm>
          <a:prstGeom prst="rect">
            <a:avLst/>
          </a:prstGeom>
          <a:noFill/>
          <a:ln w="38100" algn="ctr">
            <a:noFill/>
            <a:miter lim="800000"/>
            <a:headEnd/>
            <a:tailEnd/>
          </a:ln>
        </p:spPr>
        <p:txBody>
          <a:bodyPr wrap="square" lIns="0" tIns="90000" rIns="0" bIns="90000">
            <a:spAutoFit/>
          </a:bodyPr>
          <a:lstStyle/>
          <a:p>
            <a:pPr marL="176213" lvl="1">
              <a:spcBef>
                <a:spcPct val="50000"/>
              </a:spcBef>
            </a:pPr>
            <a:r>
              <a:rPr lang="ja-JP" altLang="en-US" sz="1400" dirty="0" smtClean="0">
                <a:latin typeface="HGP創英角ｺﾞｼｯｸUB" pitchFamily="50" charset="-128"/>
                <a:ea typeface="HGP創英角ｺﾞｼｯｸUB" pitchFamily="50" charset="-128"/>
              </a:rPr>
              <a:t>理事長</a:t>
            </a:r>
            <a:r>
              <a:rPr lang="en-US" altLang="ja-JP" sz="1400" dirty="0" smtClean="0">
                <a:latin typeface="HGP創英角ｺﾞｼｯｸUB" pitchFamily="50" charset="-128"/>
                <a:ea typeface="HGP創英角ｺﾞｼｯｸUB" pitchFamily="50" charset="-128"/>
              </a:rPr>
              <a:t>		</a:t>
            </a:r>
            <a:r>
              <a:rPr lang="ja-JP" altLang="en-US" sz="1400" dirty="0" smtClean="0">
                <a:latin typeface="HGP創英角ｺﾞｼｯｸUB" pitchFamily="50" charset="-128"/>
                <a:ea typeface="HGP創英角ｺﾞｼｯｸUB" pitchFamily="50" charset="-128"/>
              </a:rPr>
              <a:t>：日本電信電話株式会社</a:t>
            </a:r>
            <a:r>
              <a:rPr lang="en-US" altLang="ja-JP" sz="1400" dirty="0" smtClean="0">
                <a:latin typeface="HGP創英角ｺﾞｼｯｸUB" pitchFamily="50" charset="-128"/>
                <a:ea typeface="HGP創英角ｺﾞｼｯｸUB" pitchFamily="50" charset="-128"/>
              </a:rPr>
              <a:t/>
            </a:r>
            <a:br>
              <a:rPr lang="en-US" altLang="ja-JP" sz="1400" dirty="0" smtClean="0">
                <a:latin typeface="HGP創英角ｺﾞｼｯｸUB" pitchFamily="50" charset="-128"/>
                <a:ea typeface="HGP創英角ｺﾞｼｯｸUB" pitchFamily="50" charset="-128"/>
              </a:rPr>
            </a:br>
            <a:r>
              <a:rPr lang="ja-JP" altLang="en-US" sz="1400" dirty="0" smtClean="0">
                <a:latin typeface="HGP創英角ｺﾞｼｯｸUB" pitchFamily="50" charset="-128"/>
                <a:ea typeface="HGP創英角ｺﾞｼｯｸUB" pitchFamily="50" charset="-128"/>
              </a:rPr>
              <a:t>運営委員長</a:t>
            </a:r>
            <a:r>
              <a:rPr lang="en-US" altLang="ja-JP" sz="1400" dirty="0" smtClean="0">
                <a:latin typeface="HGP創英角ｺﾞｼｯｸUB" pitchFamily="50" charset="-128"/>
                <a:ea typeface="HGP創英角ｺﾞｼｯｸUB" pitchFamily="50" charset="-128"/>
              </a:rPr>
              <a:t>	</a:t>
            </a:r>
            <a:r>
              <a:rPr lang="ja-JP" altLang="en-US" sz="1400" dirty="0" smtClean="0">
                <a:latin typeface="HGP創英角ｺﾞｼｯｸUB" pitchFamily="50" charset="-128"/>
                <a:ea typeface="HGP創英角ｺﾞｼｯｸUB" pitchFamily="50" charset="-128"/>
              </a:rPr>
              <a:t>：日本電気株式会社</a:t>
            </a:r>
            <a:r>
              <a:rPr lang="en-US" altLang="ja-JP" sz="1400" dirty="0" smtClean="0">
                <a:latin typeface="HGP創英角ｺﾞｼｯｸUB" pitchFamily="50" charset="-128"/>
                <a:ea typeface="HGP創英角ｺﾞｼｯｸUB" pitchFamily="50" charset="-128"/>
              </a:rPr>
              <a:t/>
            </a:r>
            <a:br>
              <a:rPr lang="en-US" altLang="ja-JP" sz="1400" dirty="0" smtClean="0">
                <a:latin typeface="HGP創英角ｺﾞｼｯｸUB" pitchFamily="50" charset="-128"/>
                <a:ea typeface="HGP創英角ｺﾞｼｯｸUB" pitchFamily="50" charset="-128"/>
              </a:rPr>
            </a:br>
            <a:r>
              <a:rPr lang="ja-JP" altLang="en-US" sz="1400" dirty="0" smtClean="0">
                <a:latin typeface="HGP創英角ｺﾞｼｯｸUB" pitchFamily="50" charset="-128"/>
                <a:ea typeface="HGP創英角ｺﾞｼｯｸUB" pitchFamily="50" charset="-128"/>
              </a:rPr>
              <a:t>技術部会長</a:t>
            </a:r>
            <a:r>
              <a:rPr lang="en-US" altLang="ja-JP" sz="1400" dirty="0" smtClean="0">
                <a:latin typeface="HGP創英角ｺﾞｼｯｸUB" pitchFamily="50" charset="-128"/>
                <a:ea typeface="HGP創英角ｺﾞｼｯｸUB" pitchFamily="50" charset="-128"/>
              </a:rPr>
              <a:t>	</a:t>
            </a:r>
            <a:r>
              <a:rPr lang="ja-JP" altLang="en-US" sz="1400" dirty="0" smtClean="0">
                <a:latin typeface="HGP創英角ｺﾞｼｯｸUB" pitchFamily="50" charset="-128"/>
                <a:ea typeface="HGP創英角ｺﾞｼｯｸUB" pitchFamily="50" charset="-128"/>
              </a:rPr>
              <a:t>：富士通株式会社</a:t>
            </a:r>
            <a:r>
              <a:rPr lang="en-US" altLang="ja-JP" sz="1400" dirty="0" smtClean="0">
                <a:latin typeface="HGP創英角ｺﾞｼｯｸUB" pitchFamily="50" charset="-128"/>
                <a:ea typeface="HGP創英角ｺﾞｼｯｸUB" pitchFamily="50" charset="-128"/>
              </a:rPr>
              <a:t/>
            </a:r>
            <a:br>
              <a:rPr lang="en-US" altLang="ja-JP" sz="1400" dirty="0" smtClean="0">
                <a:latin typeface="HGP創英角ｺﾞｼｯｸUB" pitchFamily="50" charset="-128"/>
                <a:ea typeface="HGP創英角ｺﾞｼｯｸUB" pitchFamily="50" charset="-128"/>
              </a:rPr>
            </a:br>
            <a:r>
              <a:rPr lang="en-US" altLang="ja-JP" sz="1400" dirty="0" smtClean="0">
                <a:latin typeface="HGP創英角ｺﾞｼｯｸUB" pitchFamily="50" charset="-128"/>
                <a:ea typeface="HGP創英角ｺﾞｼｯｸUB" pitchFamily="50" charset="-128"/>
              </a:rPr>
              <a:t>CR</a:t>
            </a:r>
            <a:r>
              <a:rPr lang="ja-JP" altLang="en-US" sz="1400" dirty="0" smtClean="0">
                <a:latin typeface="HGP創英角ｺﾞｼｯｸUB" pitchFamily="50" charset="-128"/>
                <a:ea typeface="HGP創英角ｺﾞｼｯｸUB" pitchFamily="50" charset="-128"/>
              </a:rPr>
              <a:t>部会長</a:t>
            </a:r>
            <a:r>
              <a:rPr lang="en-US" altLang="ja-JP" sz="1400" dirty="0" smtClean="0">
                <a:latin typeface="HGP創英角ｺﾞｼｯｸUB" pitchFamily="50" charset="-128"/>
                <a:ea typeface="HGP創英角ｺﾞｼｯｸUB" pitchFamily="50" charset="-128"/>
              </a:rPr>
              <a:t>	</a:t>
            </a:r>
            <a:r>
              <a:rPr lang="ja-JP" altLang="en-US" sz="1400" dirty="0" smtClean="0">
                <a:latin typeface="HGP創英角ｺﾞｼｯｸUB" pitchFamily="50" charset="-128"/>
                <a:ea typeface="HGP創英角ｺﾞｼｯｸUB" pitchFamily="50" charset="-128"/>
              </a:rPr>
              <a:t>：</a:t>
            </a:r>
            <a:r>
              <a:rPr lang="en-US" altLang="ja-JP" sz="1400" dirty="0" smtClean="0">
                <a:latin typeface="HGP創英角ｺﾞｼｯｸUB" pitchFamily="50" charset="-128"/>
                <a:ea typeface="HGP創英角ｺﾞｼｯｸUB" pitchFamily="50" charset="-128"/>
              </a:rPr>
              <a:t>SRA</a:t>
            </a:r>
            <a:r>
              <a:rPr lang="ja-JP" altLang="en-US" sz="1400" dirty="0" smtClean="0">
                <a:latin typeface="HGP創英角ｺﾞｼｯｸUB" pitchFamily="50" charset="-128"/>
                <a:ea typeface="HGP創英角ｺﾞｼｯｸUB" pitchFamily="50" charset="-128"/>
              </a:rPr>
              <a:t> </a:t>
            </a:r>
            <a:r>
              <a:rPr lang="en-US" altLang="ja-JP" sz="1400" dirty="0" smtClean="0">
                <a:latin typeface="HGP創英角ｺﾞｼｯｸUB" pitchFamily="50" charset="-128"/>
                <a:ea typeface="HGP創英角ｺﾞｼｯｸUB" pitchFamily="50" charset="-128"/>
              </a:rPr>
              <a:t>OSS, Inc. </a:t>
            </a:r>
            <a:r>
              <a:rPr lang="ja-JP" altLang="en-US" sz="1400" dirty="0" smtClean="0">
                <a:latin typeface="HGP創英角ｺﾞｼｯｸUB" pitchFamily="50" charset="-128"/>
                <a:ea typeface="HGP創英角ｺﾞｼｯｸUB" pitchFamily="50" charset="-128"/>
              </a:rPr>
              <a:t>日本支社</a:t>
            </a:r>
            <a:br>
              <a:rPr lang="ja-JP" altLang="en-US" sz="1400" dirty="0" smtClean="0">
                <a:latin typeface="HGP創英角ｺﾞｼｯｸUB" pitchFamily="50" charset="-128"/>
                <a:ea typeface="HGP創英角ｺﾞｼｯｸUB" pitchFamily="50" charset="-128"/>
              </a:rPr>
            </a:br>
            <a:r>
              <a:rPr lang="ja-JP" altLang="en-US" sz="1400" dirty="0" smtClean="0">
                <a:latin typeface="HGP創英角ｺﾞｼｯｸUB" pitchFamily="50" charset="-128"/>
                <a:ea typeface="HGP創英角ｺﾞｼｯｸUB" pitchFamily="50" charset="-128"/>
              </a:rPr>
              <a:t>広報・発信部会長</a:t>
            </a:r>
            <a:r>
              <a:rPr lang="en-US" altLang="ja-JP" sz="1400" dirty="0" smtClean="0">
                <a:latin typeface="HGP創英角ｺﾞｼｯｸUB" pitchFamily="50" charset="-128"/>
                <a:ea typeface="HGP創英角ｺﾞｼｯｸUB" pitchFamily="50" charset="-128"/>
              </a:rPr>
              <a:t>	</a:t>
            </a:r>
            <a:r>
              <a:rPr lang="ja-JP" altLang="en-US" sz="1400" dirty="0" smtClean="0">
                <a:latin typeface="HGP創英角ｺﾞｼｯｸUB" pitchFamily="50" charset="-128"/>
                <a:ea typeface="HGP創英角ｺﾞｼｯｸUB" pitchFamily="50" charset="-128"/>
              </a:rPr>
              <a:t>：株式</a:t>
            </a:r>
            <a:r>
              <a:rPr lang="ja-JP" altLang="en-US" sz="1400" dirty="0" smtClean="0">
                <a:latin typeface="HGP創英角ｺﾞｼｯｸUB" pitchFamily="50" charset="-128"/>
                <a:ea typeface="HGP創英角ｺﾞｼｯｸUB" pitchFamily="50" charset="-128"/>
              </a:rPr>
              <a:t>会社日立</a:t>
            </a:r>
            <a:r>
              <a:rPr lang="ja-JP" altLang="en-US" sz="1400" dirty="0" smtClean="0">
                <a:latin typeface="HGP創英角ｺﾞｼｯｸUB" pitchFamily="50" charset="-128"/>
                <a:ea typeface="HGP創英角ｺﾞｼｯｸUB" pitchFamily="50" charset="-128"/>
              </a:rPr>
              <a:t>製作所</a:t>
            </a:r>
            <a:br>
              <a:rPr lang="ja-JP" altLang="en-US" sz="1400" dirty="0" smtClean="0">
                <a:latin typeface="HGP創英角ｺﾞｼｯｸUB" pitchFamily="50" charset="-128"/>
                <a:ea typeface="HGP創英角ｺﾞｼｯｸUB" pitchFamily="50" charset="-128"/>
              </a:rPr>
            </a:br>
            <a:r>
              <a:rPr lang="ja-JP" altLang="en-US" sz="1400" dirty="0" smtClean="0">
                <a:latin typeface="HGP創英角ｺﾞｼｯｸUB" pitchFamily="50" charset="-128"/>
                <a:ea typeface="HGP創英角ｺﾞｼｯｸUB" pitchFamily="50" charset="-128"/>
              </a:rPr>
              <a:t>広報・発信副部会長</a:t>
            </a:r>
            <a:r>
              <a:rPr lang="en-US" altLang="ja-JP" sz="1400" dirty="0" smtClean="0">
                <a:latin typeface="HGP創英角ｺﾞｼｯｸUB" pitchFamily="50" charset="-128"/>
                <a:ea typeface="HGP創英角ｺﾞｼｯｸUB" pitchFamily="50" charset="-128"/>
              </a:rPr>
              <a:t>	</a:t>
            </a:r>
            <a:r>
              <a:rPr lang="ja-JP" altLang="en-US" sz="1400" dirty="0" smtClean="0">
                <a:latin typeface="HGP創英角ｺﾞｼｯｸUB" pitchFamily="50" charset="-128"/>
                <a:ea typeface="HGP創英角ｺﾞｼｯｸUB" pitchFamily="50" charset="-128"/>
              </a:rPr>
              <a:t>：株式会社アシスト</a:t>
            </a:r>
            <a:endParaRPr lang="en-US" altLang="ja-JP" sz="1400" dirty="0" smtClean="0">
              <a:latin typeface="HGP創英角ｺﾞｼｯｸUB" pitchFamily="50" charset="-128"/>
              <a:ea typeface="HGP創英角ｺﾞｼｯｸUB" pitchFamily="50" charset="-128"/>
            </a:endParaRPr>
          </a:p>
          <a:p>
            <a:pPr marL="176213" lvl="1">
              <a:spcBef>
                <a:spcPct val="50000"/>
              </a:spcBef>
            </a:pPr>
            <a:r>
              <a:rPr lang="ja-JP" altLang="en-US" sz="1400" dirty="0" smtClean="0">
                <a:latin typeface="HGP創英角ｺﾞｼｯｸUB" pitchFamily="50" charset="-128"/>
                <a:ea typeface="HGP創英角ｺﾞｼｯｸUB" pitchFamily="50" charset="-128"/>
              </a:rPr>
              <a:t>事務</a:t>
            </a:r>
            <a:r>
              <a:rPr lang="ja-JP" altLang="en-US" sz="1400" dirty="0">
                <a:latin typeface="HGP創英角ｺﾞｼｯｸUB" pitchFamily="50" charset="-128"/>
                <a:ea typeface="HGP創英角ｺﾞｼｯｸUB" pitchFamily="50" charset="-128"/>
              </a:rPr>
              <a:t>局長</a:t>
            </a:r>
            <a:r>
              <a:rPr lang="en-US" altLang="ja-JP" sz="1400" dirty="0">
                <a:latin typeface="HGP創英角ｺﾞｼｯｸUB" pitchFamily="50" charset="-128"/>
                <a:ea typeface="HGP創英角ｺﾞｼｯｸUB" pitchFamily="50" charset="-128"/>
              </a:rPr>
              <a:t>		</a:t>
            </a:r>
            <a:r>
              <a:rPr lang="ja-JP" altLang="en-US" sz="1400" dirty="0">
                <a:latin typeface="HGP創英角ｺﾞｼｯｸUB" pitchFamily="50" charset="-128"/>
                <a:ea typeface="HGP創英角ｺﾞｼｯｸUB" pitchFamily="50" charset="-128"/>
              </a:rPr>
              <a:t>：</a:t>
            </a:r>
            <a:r>
              <a:rPr lang="en-US" altLang="ja-JP" sz="1400" dirty="0">
                <a:latin typeface="HGP創英角ｺﾞｼｯｸUB" pitchFamily="50" charset="-128"/>
                <a:ea typeface="HGP創英角ｺﾞｼｯｸUB" pitchFamily="50" charset="-128"/>
              </a:rPr>
              <a:t>SRA</a:t>
            </a:r>
            <a:r>
              <a:rPr lang="ja-JP" altLang="en-US" sz="1400" dirty="0">
                <a:latin typeface="HGP創英角ｺﾞｼｯｸUB" pitchFamily="50" charset="-128"/>
                <a:ea typeface="HGP創英角ｺﾞｼｯｸUB" pitchFamily="50" charset="-128"/>
              </a:rPr>
              <a:t> </a:t>
            </a:r>
            <a:r>
              <a:rPr lang="en-US" altLang="ja-JP" sz="1400" dirty="0">
                <a:latin typeface="HGP創英角ｺﾞｼｯｸUB" pitchFamily="50" charset="-128"/>
                <a:ea typeface="HGP創英角ｺﾞｼｯｸUB" pitchFamily="50" charset="-128"/>
              </a:rPr>
              <a:t>OSS, Inc. </a:t>
            </a:r>
            <a:r>
              <a:rPr lang="ja-JP" altLang="en-US" sz="1400" dirty="0">
                <a:latin typeface="HGP創英角ｺﾞｼｯｸUB" pitchFamily="50" charset="-128"/>
                <a:ea typeface="HGP創英角ｺﾞｼｯｸUB" pitchFamily="50" charset="-128"/>
              </a:rPr>
              <a:t>日本</a:t>
            </a:r>
            <a:r>
              <a:rPr lang="ja-JP" altLang="en-US" sz="1400" dirty="0" smtClean="0">
                <a:latin typeface="HGP創英角ｺﾞｼｯｸUB" pitchFamily="50" charset="-128"/>
                <a:ea typeface="HGP創英角ｺﾞｼｯｸUB" pitchFamily="50" charset="-128"/>
              </a:rPr>
              <a:t>支社</a:t>
            </a:r>
            <a:endParaRPr lang="en-US" altLang="ja-JP" sz="1400" dirty="0" smtClean="0">
              <a:latin typeface="HGP創英角ｺﾞｼｯｸUB" pitchFamily="50" charset="-128"/>
              <a:ea typeface="HGP創英角ｺﾞｼｯｸUB" pitchFamily="50" charset="-128"/>
            </a:endParaRPr>
          </a:p>
          <a:p>
            <a:pPr marL="176213" lvl="1">
              <a:spcBef>
                <a:spcPct val="50000"/>
              </a:spcBef>
            </a:pPr>
            <a:r>
              <a:rPr lang="ja-JP" altLang="en-US" sz="1400" dirty="0" smtClean="0">
                <a:latin typeface="HGP創英角ｺﾞｼｯｸUB" pitchFamily="50" charset="-128"/>
                <a:ea typeface="HGP創英角ｺﾞｼｯｸUB" pitchFamily="50" charset="-128"/>
              </a:rPr>
              <a:t>監事</a:t>
            </a:r>
            <a:r>
              <a:rPr lang="en-US" altLang="ja-JP" sz="1400" dirty="0" smtClean="0">
                <a:latin typeface="HGP創英角ｺﾞｼｯｸUB" pitchFamily="50" charset="-128"/>
                <a:ea typeface="HGP創英角ｺﾞｼｯｸUB" pitchFamily="50" charset="-128"/>
              </a:rPr>
              <a:t>		</a:t>
            </a:r>
            <a:r>
              <a:rPr lang="ja-JP" altLang="en-US" sz="1400" dirty="0">
                <a:latin typeface="HGP創英角ｺﾞｼｯｸUB" pitchFamily="50" charset="-128"/>
                <a:ea typeface="HGP創英角ｺﾞｼｯｸUB" pitchFamily="50" charset="-128"/>
              </a:rPr>
              <a:t>：税理士法人ジャストスタッフ</a:t>
            </a:r>
            <a:endParaRPr lang="en-US" altLang="ja-JP" sz="1400" dirty="0">
              <a:latin typeface="HGP創英角ｺﾞｼｯｸUB" pitchFamily="50" charset="-128"/>
              <a:ea typeface="HGP創英角ｺﾞｼｯｸUB" pitchFamily="50" charset="-128"/>
            </a:endParaRPr>
          </a:p>
        </p:txBody>
      </p:sp>
      <p:sp>
        <p:nvSpPr>
          <p:cNvPr id="28" name="スライド番号プレースホルダー 27"/>
          <p:cNvSpPr>
            <a:spLocks noGrp="1"/>
          </p:cNvSpPr>
          <p:nvPr>
            <p:ph type="sldNum" sz="quarter" idx="11"/>
          </p:nvPr>
        </p:nvSpPr>
        <p:spPr/>
        <p:txBody>
          <a:bodyPr/>
          <a:lstStyle/>
          <a:p>
            <a:pPr>
              <a:defRPr/>
            </a:pPr>
            <a:fld id="{812ED189-0CCE-4343-8A10-1AB987F6AEA1}" type="slidenum">
              <a:rPr lang="en-US" altLang="ja-JP" smtClean="0"/>
              <a:pPr>
                <a:defRPr/>
              </a:pPr>
              <a:t>52</a:t>
            </a:fld>
            <a:endParaRPr lang="en-US" altLang="ja-JP"/>
          </a:p>
        </p:txBody>
      </p:sp>
    </p:spTree>
    <p:extLst>
      <p:ext uri="{BB962C8B-B14F-4D97-AF65-F5344CB8AC3E}">
        <p14:creationId xmlns:p14="http://schemas.microsoft.com/office/powerpoint/2010/main" val="161817987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Working Group </a:t>
            </a:r>
            <a:r>
              <a:rPr lang="ja-JP" altLang="en-US" smtClean="0"/>
              <a:t>の検証テーマ</a:t>
            </a:r>
            <a:endParaRPr lang="en-US" altLang="ja-JP"/>
          </a:p>
        </p:txBody>
      </p:sp>
      <p:sp>
        <p:nvSpPr>
          <p:cNvPr id="3" name="コンテンツ プレースホルダー 2"/>
          <p:cNvSpPr>
            <a:spLocks noGrp="1"/>
          </p:cNvSpPr>
          <p:nvPr>
            <p:ph idx="1"/>
          </p:nvPr>
        </p:nvSpPr>
        <p:spPr>
          <a:xfrm>
            <a:off x="457200" y="1152000"/>
            <a:ext cx="8686800" cy="2829449"/>
          </a:xfrm>
        </p:spPr>
        <p:txBody>
          <a:bodyPr>
            <a:noAutofit/>
          </a:bodyPr>
          <a:lstStyle/>
          <a:p>
            <a:r>
              <a:rPr kumimoji="1" lang="en-US" altLang="ja-JP" sz="2400" smtClean="0"/>
              <a:t>WG1</a:t>
            </a:r>
            <a:r>
              <a:rPr kumimoji="1" lang="ja-JP" altLang="en-US" sz="2400" smtClean="0"/>
              <a:t>：新技術検証</a:t>
            </a:r>
            <a:endParaRPr kumimoji="1" lang="en-US" altLang="ja-JP" sz="2400" smtClean="0"/>
          </a:p>
          <a:p>
            <a:pPr lvl="1"/>
            <a:r>
              <a:rPr lang="en-US" altLang="ja-JP" sz="2000"/>
              <a:t>PostgreSQL </a:t>
            </a:r>
            <a:r>
              <a:rPr lang="ja-JP" altLang="en-US" sz="2000" smtClean="0"/>
              <a:t>新機能の評価・新バージョンの性能検証</a:t>
            </a:r>
            <a:endParaRPr kumimoji="1" lang="en-US" altLang="ja-JP" sz="2000" smtClean="0"/>
          </a:p>
          <a:p>
            <a:r>
              <a:rPr kumimoji="1" lang="en-US" altLang="ja-JP" sz="2400" smtClean="0"/>
              <a:t>WG2</a:t>
            </a:r>
            <a:r>
              <a:rPr kumimoji="1" lang="ja-JP" altLang="en-US" sz="2400" smtClean="0"/>
              <a:t>：</a:t>
            </a:r>
            <a:r>
              <a:rPr kumimoji="1" lang="en-US" altLang="ja-JP" sz="2400" smtClean="0"/>
              <a:t>DB</a:t>
            </a:r>
            <a:r>
              <a:rPr kumimoji="1" lang="ja-JP" altLang="en-US" sz="2400" smtClean="0"/>
              <a:t>移行</a:t>
            </a:r>
            <a:endParaRPr kumimoji="1" lang="en-US" altLang="ja-JP" sz="2400" smtClean="0"/>
          </a:p>
          <a:p>
            <a:pPr lvl="1"/>
            <a:r>
              <a:rPr kumimoji="1" lang="ja-JP" altLang="en-US" sz="2000" smtClean="0"/>
              <a:t>商用</a:t>
            </a:r>
            <a:r>
              <a:rPr kumimoji="1" lang="en-US" altLang="ja-JP" sz="2000" smtClean="0"/>
              <a:t>DBMS</a:t>
            </a:r>
            <a:r>
              <a:rPr kumimoji="1" lang="ja-JP" altLang="en-US" sz="2000" smtClean="0"/>
              <a:t>からの移行手法の検討</a:t>
            </a:r>
            <a:endParaRPr kumimoji="1" lang="en-US" altLang="ja-JP" sz="2000" smtClean="0"/>
          </a:p>
          <a:p>
            <a:r>
              <a:rPr lang="en-US" altLang="ja-JP" sz="2400" smtClean="0">
                <a:solidFill>
                  <a:schemeClr val="accent2"/>
                </a:solidFill>
              </a:rPr>
              <a:t>WG3</a:t>
            </a:r>
            <a:r>
              <a:rPr lang="ja-JP" altLang="en-US" sz="2400"/>
              <a:t>：課題</a:t>
            </a:r>
            <a:r>
              <a:rPr lang="ja-JP" altLang="en-US" sz="2400" smtClean="0"/>
              <a:t>検討</a:t>
            </a:r>
            <a:endParaRPr lang="en-US" altLang="ja-JP" sz="2400" smtClean="0"/>
          </a:p>
          <a:p>
            <a:pPr lvl="1"/>
            <a:r>
              <a:rPr lang="ja-JP" altLang="en-US" sz="2000"/>
              <a:t>データベース管理者やアプリケーション開発者が</a:t>
            </a:r>
            <a:r>
              <a:rPr lang="ja-JP" altLang="en-US" sz="2000" smtClean="0"/>
              <a:t>抱える現場</a:t>
            </a:r>
            <a:r>
              <a:rPr lang="ja-JP" altLang="en-US" sz="2000"/>
              <a:t>の</a:t>
            </a:r>
            <a:r>
              <a:rPr lang="ja-JP" altLang="en-US" sz="2000" smtClean="0"/>
              <a:t>課題の検討</a:t>
            </a:r>
            <a:endParaRPr lang="en-US" altLang="ja-JP" sz="2000" smtClean="0"/>
          </a:p>
          <a:p>
            <a:pPr lvl="1"/>
            <a:r>
              <a:rPr lang="ja-JP" altLang="en-US" sz="2000" smtClean="0"/>
              <a:t>可用性・運用性・保守性・セキュリティ・接続性が主な課題領域</a:t>
            </a:r>
            <a:endParaRPr lang="en-US" altLang="ja-JP" sz="2000" smtClean="0"/>
          </a:p>
          <a:p>
            <a:pPr lvl="1"/>
            <a:endParaRPr lang="en-US" altLang="ja-JP" sz="2000" smtClean="0"/>
          </a:p>
        </p:txBody>
      </p:sp>
      <p:graphicFrame>
        <p:nvGraphicFramePr>
          <p:cNvPr id="4" name="表 3"/>
          <p:cNvGraphicFramePr>
            <a:graphicFrameLocks noGrp="1"/>
          </p:cNvGraphicFramePr>
          <p:nvPr>
            <p:extLst>
              <p:ext uri="{D42A27DB-BD31-4B8C-83A1-F6EECF244321}">
                <p14:modId xmlns:p14="http://schemas.microsoft.com/office/powerpoint/2010/main" val="1285920471"/>
              </p:ext>
            </p:extLst>
          </p:nvPr>
        </p:nvGraphicFramePr>
        <p:xfrm>
          <a:off x="1306885" y="4072880"/>
          <a:ext cx="6798890" cy="2225040"/>
        </p:xfrm>
        <a:graphic>
          <a:graphicData uri="http://schemas.openxmlformats.org/drawingml/2006/table">
            <a:tbl>
              <a:tblPr firstRow="1" bandRow="1">
                <a:tableStyleId>{B301B821-A1FF-4177-AEE7-76D212191A09}</a:tableStyleId>
              </a:tblPr>
              <a:tblGrid>
                <a:gridCol w="1512168"/>
                <a:gridCol w="5286722"/>
              </a:tblGrid>
              <a:tr h="370840">
                <a:tc>
                  <a:txBody>
                    <a:bodyPr/>
                    <a:lstStyle/>
                    <a:p>
                      <a:r>
                        <a:rPr kumimoji="1" lang="ja-JP" altLang="en-US" smtClean="0"/>
                        <a:t>課題領域</a:t>
                      </a:r>
                      <a:endParaRPr kumimoji="1" lang="ja-JP" altLang="en-US"/>
                    </a:p>
                  </a:txBody>
                  <a:tcPr/>
                </a:tc>
                <a:tc>
                  <a:txBody>
                    <a:bodyPr/>
                    <a:lstStyle/>
                    <a:p>
                      <a:r>
                        <a:rPr kumimoji="1" lang="en-US" altLang="ja-JP" smtClean="0"/>
                        <a:t>WG3</a:t>
                      </a:r>
                      <a:r>
                        <a:rPr kumimoji="1" lang="ja-JP" altLang="en-US" smtClean="0"/>
                        <a:t>のこれまでのテーマ（実施年）</a:t>
                      </a:r>
                      <a:endParaRPr kumimoji="1" lang="ja-JP" altLang="en-US"/>
                    </a:p>
                  </a:txBody>
                  <a:tcPr/>
                </a:tc>
              </a:tr>
              <a:tr h="370840">
                <a:tc>
                  <a:txBody>
                    <a:bodyPr/>
                    <a:lstStyle/>
                    <a:p>
                      <a:r>
                        <a:rPr kumimoji="1" lang="ja-JP" altLang="en-US" smtClean="0"/>
                        <a:t>性能</a:t>
                      </a:r>
                      <a:endParaRPr kumimoji="1" lang="ja-JP" altLang="en-US"/>
                    </a:p>
                  </a:txBody>
                  <a:tcPr/>
                </a:tc>
                <a:tc>
                  <a:txBody>
                    <a:bodyPr/>
                    <a:lstStyle/>
                    <a:p>
                      <a:r>
                        <a:rPr kumimoji="1" lang="ja-JP" altLang="en-US" smtClean="0"/>
                        <a:t>性能監視（</a:t>
                      </a:r>
                      <a:r>
                        <a:rPr kumimoji="1" lang="en-US" altLang="ja-JP" smtClean="0"/>
                        <a:t>2015</a:t>
                      </a:r>
                      <a:r>
                        <a:rPr kumimoji="1" lang="ja-JP" altLang="en-US" smtClean="0"/>
                        <a:t>）</a:t>
                      </a:r>
                      <a:endParaRPr kumimoji="1" lang="ja-JP" altLang="en-US"/>
                    </a:p>
                  </a:txBody>
                  <a:tcPr/>
                </a:tc>
              </a:tr>
              <a:tr h="370840">
                <a:tc>
                  <a:txBody>
                    <a:bodyPr/>
                    <a:lstStyle/>
                    <a:p>
                      <a:r>
                        <a:rPr kumimoji="1" lang="ja-JP" altLang="en-US" smtClean="0"/>
                        <a:t>可用性</a:t>
                      </a:r>
                      <a:endParaRPr kumimoji="1" lang="ja-JP" altLang="en-US"/>
                    </a:p>
                  </a:txBody>
                  <a:tcPr/>
                </a:tc>
                <a:tc>
                  <a:txBody>
                    <a:bodyPr/>
                    <a:lstStyle/>
                    <a:p>
                      <a:r>
                        <a:rPr kumimoji="1" lang="ja-JP" altLang="en-US" smtClean="0"/>
                        <a:t>可用性全般（</a:t>
                      </a:r>
                      <a:r>
                        <a:rPr kumimoji="1" lang="en-US" altLang="ja-JP" smtClean="0"/>
                        <a:t>2013</a:t>
                      </a:r>
                      <a:r>
                        <a:rPr kumimoji="1" lang="ja-JP" altLang="en-US" smtClean="0"/>
                        <a:t>）・レプリケーション（</a:t>
                      </a:r>
                      <a:r>
                        <a:rPr kumimoji="1" lang="en-US" altLang="ja-JP" smtClean="0"/>
                        <a:t>2013, 2016</a:t>
                      </a:r>
                      <a:r>
                        <a:rPr kumimoji="1" lang="ja-JP" altLang="en-US" smtClean="0"/>
                        <a:t>）</a:t>
                      </a:r>
                      <a:endParaRPr kumimoji="1" lang="ja-JP" altLang="en-US"/>
                    </a:p>
                  </a:txBody>
                  <a:tcPr/>
                </a:tc>
              </a:tr>
              <a:tr h="370840">
                <a:tc>
                  <a:txBody>
                    <a:bodyPr/>
                    <a:lstStyle/>
                    <a:p>
                      <a:r>
                        <a:rPr kumimoji="1" lang="ja-JP" altLang="en-US" smtClean="0"/>
                        <a:t>運用性</a:t>
                      </a:r>
                      <a:endParaRPr kumimoji="1" lang="ja-JP" altLang="en-US"/>
                    </a:p>
                  </a:txBody>
                  <a:tcPr/>
                </a:tc>
                <a:tc>
                  <a:txBody>
                    <a:bodyPr/>
                    <a:lstStyle/>
                    <a:p>
                      <a:r>
                        <a:rPr kumimoji="1" lang="ja-JP" altLang="en-US" smtClean="0"/>
                        <a:t>バックアップ（</a:t>
                      </a:r>
                      <a:r>
                        <a:rPr kumimoji="1" lang="en-US" altLang="ja-JP" smtClean="0"/>
                        <a:t>2013</a:t>
                      </a:r>
                      <a:r>
                        <a:rPr kumimoji="1" lang="ja-JP" altLang="en-US" smtClean="0"/>
                        <a:t>）・運用ツール（</a:t>
                      </a:r>
                      <a:r>
                        <a:rPr kumimoji="1" lang="en-US" altLang="ja-JP" smtClean="0"/>
                        <a:t>2015</a:t>
                      </a:r>
                      <a:r>
                        <a:rPr kumimoji="1" lang="ja-JP" altLang="en-US" smtClean="0"/>
                        <a:t>）</a:t>
                      </a:r>
                      <a:endParaRPr kumimoji="1" lang="ja-JP" altLang="en-US"/>
                    </a:p>
                  </a:txBody>
                  <a:tcPr/>
                </a:tc>
              </a:tr>
              <a:tr h="370840">
                <a:tc>
                  <a:txBody>
                    <a:bodyPr/>
                    <a:lstStyle/>
                    <a:p>
                      <a:r>
                        <a:rPr kumimoji="1" lang="ja-JP" altLang="en-US" smtClean="0"/>
                        <a:t>セキュリティ</a:t>
                      </a:r>
                      <a:endParaRPr kumimoji="1" lang="ja-JP" altLang="en-US"/>
                    </a:p>
                  </a:txBody>
                  <a:tcPr/>
                </a:tc>
                <a:tc>
                  <a:txBody>
                    <a:bodyPr/>
                    <a:lstStyle/>
                    <a:p>
                      <a:r>
                        <a:rPr kumimoji="1" lang="en-US" altLang="ja-JP" smtClean="0"/>
                        <a:t>PCI DSS</a:t>
                      </a:r>
                      <a:r>
                        <a:rPr kumimoji="1" lang="ja-JP" altLang="en-US" smtClean="0"/>
                        <a:t>への対応（</a:t>
                      </a:r>
                      <a:r>
                        <a:rPr kumimoji="1" lang="en-US" altLang="ja-JP" smtClean="0"/>
                        <a:t>2014</a:t>
                      </a:r>
                      <a:r>
                        <a:rPr kumimoji="1" lang="ja-JP" altLang="en-US" smtClean="0"/>
                        <a:t>・</a:t>
                      </a:r>
                      <a:r>
                        <a:rPr kumimoji="1" lang="en-US" altLang="ja-JP" smtClean="0"/>
                        <a:t>2015</a:t>
                      </a:r>
                      <a:r>
                        <a:rPr kumimoji="1" lang="ja-JP" altLang="en-US" smtClean="0"/>
                        <a:t>）</a:t>
                      </a:r>
                      <a:endParaRPr kumimoji="1" lang="en-US" altLang="ja-JP" smtClean="0"/>
                    </a:p>
                  </a:txBody>
                  <a:tcPr/>
                </a:tc>
              </a:tr>
              <a:tr h="370840">
                <a:tc>
                  <a:txBody>
                    <a:bodyPr/>
                    <a:lstStyle/>
                    <a:p>
                      <a:r>
                        <a:rPr kumimoji="1" lang="ja-JP" altLang="en-US" smtClean="0"/>
                        <a:t>接続性</a:t>
                      </a:r>
                      <a:endParaRPr kumimoji="1" lang="ja-JP" altLang="en-US"/>
                    </a:p>
                  </a:txBody>
                  <a:tcPr/>
                </a:tc>
                <a:tc>
                  <a:txBody>
                    <a:bodyPr/>
                    <a:lstStyle/>
                    <a:p>
                      <a:r>
                        <a:rPr kumimoji="1" lang="ja-JP" altLang="en-US" smtClean="0"/>
                        <a:t>異種</a:t>
                      </a:r>
                      <a:r>
                        <a:rPr kumimoji="1" lang="en-US" altLang="ja-JP" smtClean="0"/>
                        <a:t>DB</a:t>
                      </a:r>
                      <a:r>
                        <a:rPr kumimoji="1" lang="ja-JP" altLang="en-US" smtClean="0"/>
                        <a:t>連携（</a:t>
                      </a:r>
                      <a:r>
                        <a:rPr kumimoji="1" lang="en-US" altLang="ja-JP" smtClean="0"/>
                        <a:t>2016</a:t>
                      </a:r>
                      <a:r>
                        <a:rPr kumimoji="1" lang="ja-JP" altLang="en-US" smtClean="0"/>
                        <a:t>）</a:t>
                      </a:r>
                      <a:endParaRPr kumimoji="1" lang="en-US" altLang="ja-JP" smtClean="0"/>
                    </a:p>
                  </a:txBody>
                  <a:tcPr/>
                </a:tc>
              </a:tr>
            </a:tbl>
          </a:graphicData>
        </a:graphic>
      </p:graphicFrame>
      <p:grpSp>
        <p:nvGrpSpPr>
          <p:cNvPr id="10" name="グループ化 9"/>
          <p:cNvGrpSpPr/>
          <p:nvPr/>
        </p:nvGrpSpPr>
        <p:grpSpPr>
          <a:xfrm>
            <a:off x="6343625" y="5501872"/>
            <a:ext cx="2736304" cy="1152128"/>
            <a:chOff x="6300192" y="5229200"/>
            <a:chExt cx="2736304" cy="1152128"/>
          </a:xfrm>
        </p:grpSpPr>
        <p:sp>
          <p:nvSpPr>
            <p:cNvPr id="5" name="角丸四角形 4"/>
            <p:cNvSpPr/>
            <p:nvPr/>
          </p:nvSpPr>
          <p:spPr>
            <a:xfrm>
              <a:off x="6300192" y="5229200"/>
              <a:ext cx="2736304" cy="10801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kumimoji="1" lang="ja-JP" altLang="en-US" smtClean="0"/>
                <a:t>くわしい情報は</a:t>
              </a:r>
              <a:r>
                <a:rPr kumimoji="1" lang="en-US" altLang="ja-JP" smtClean="0"/>
                <a:t>…</a:t>
              </a:r>
              <a:endParaRPr kumimoji="1" lang="ja-JP" altLang="en-US"/>
            </a:p>
          </p:txBody>
        </p:sp>
        <p:sp>
          <p:nvSpPr>
            <p:cNvPr id="6" name="正方形/長方形 5"/>
            <p:cNvSpPr/>
            <p:nvPr/>
          </p:nvSpPr>
          <p:spPr>
            <a:xfrm>
              <a:off x="6372200" y="5658978"/>
              <a:ext cx="1889956" cy="43204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err="1" smtClean="0">
                  <a:latin typeface="+mn-ea"/>
                </a:rPr>
                <a:t>PGECons</a:t>
              </a:r>
              <a:r>
                <a:rPr lang="en-US" altLang="ja-JP" sz="1600" smtClean="0">
                  <a:latin typeface="+mn-ea"/>
                </a:rPr>
                <a:t> </a:t>
              </a:r>
              <a:r>
                <a:rPr lang="ja-JP" altLang="en-US" sz="1600" smtClean="0">
                  <a:latin typeface="+mn-ea"/>
                </a:rPr>
                <a:t>活動報告</a:t>
              </a:r>
              <a:endParaRPr kumimoji="1" lang="ja-JP" altLang="en-US" sz="1600">
                <a:latin typeface="+mn-ea"/>
              </a:endParaRPr>
            </a:p>
          </p:txBody>
        </p:sp>
        <p:sp>
          <p:nvSpPr>
            <p:cNvPr id="7" name="正方形/長方形 6"/>
            <p:cNvSpPr/>
            <p:nvPr/>
          </p:nvSpPr>
          <p:spPr>
            <a:xfrm>
              <a:off x="8376540" y="5680267"/>
              <a:ext cx="600678" cy="389470"/>
            </a:xfrm>
            <a:prstGeom prst="rect">
              <a:avLst/>
            </a:prstGeom>
            <a:solidFill>
              <a:schemeClr val="accent1"/>
            </a:solidFill>
            <a:effectLst>
              <a:glow rad="635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600" smtClean="0">
                  <a:solidFill>
                    <a:schemeClr val="bg1"/>
                  </a:solidFill>
                  <a:latin typeface="+mn-ea"/>
                </a:rPr>
                <a:t>検索</a:t>
              </a:r>
              <a:endParaRPr kumimoji="1" lang="ja-JP" altLang="en-US" sz="1600">
                <a:solidFill>
                  <a:schemeClr val="bg1"/>
                </a:solidFill>
                <a:latin typeface="+mn-ea"/>
              </a:endParaRPr>
            </a:p>
          </p:txBody>
        </p:sp>
        <p:pic>
          <p:nvPicPr>
            <p:cNvPr id="1027" name="Picture 3" descr="C:\Users\Tetsuo SAKATA\Desktop\1324373404-3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36954" y="6031322"/>
              <a:ext cx="220504" cy="35000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sp>
        <p:nvSpPr>
          <p:cNvPr id="12" name="スライド番号プレースホルダー 11"/>
          <p:cNvSpPr>
            <a:spLocks noGrp="1"/>
          </p:cNvSpPr>
          <p:nvPr>
            <p:ph type="sldNum" sz="quarter" idx="11"/>
          </p:nvPr>
        </p:nvSpPr>
        <p:spPr/>
        <p:txBody>
          <a:bodyPr/>
          <a:lstStyle/>
          <a:p>
            <a:pPr>
              <a:defRPr/>
            </a:pPr>
            <a:fld id="{812ED189-0CCE-4343-8A10-1AB987F6AEA1}" type="slidenum">
              <a:rPr lang="en-US" altLang="ja-JP" smtClean="0"/>
              <a:pPr>
                <a:defRPr/>
              </a:pPr>
              <a:t>53</a:t>
            </a:fld>
            <a:endParaRPr lang="en-US" altLang="ja-JP"/>
          </a:p>
        </p:txBody>
      </p:sp>
    </p:spTree>
    <p:extLst>
      <p:ext uri="{BB962C8B-B14F-4D97-AF65-F5344CB8AC3E}">
        <p14:creationId xmlns:p14="http://schemas.microsoft.com/office/powerpoint/2010/main" val="10748973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PGECons</a:t>
            </a:r>
            <a:r>
              <a:rPr lang="ja-JP" altLang="en-US" smtClean="0"/>
              <a:t>の成果物</a:t>
            </a:r>
            <a:endParaRPr kumimoji="1" lang="ja-JP" altLang="en-US"/>
          </a:p>
        </p:txBody>
      </p:sp>
      <p:sp>
        <p:nvSpPr>
          <p:cNvPr id="3" name="コンテンツ プレースホルダー 2"/>
          <p:cNvSpPr>
            <a:spLocks noGrp="1"/>
          </p:cNvSpPr>
          <p:nvPr>
            <p:ph idx="1"/>
          </p:nvPr>
        </p:nvSpPr>
        <p:spPr>
          <a:xfrm>
            <a:off x="457200" y="1246908"/>
            <a:ext cx="8229600" cy="4945091"/>
          </a:xfrm>
        </p:spPr>
        <p:txBody>
          <a:bodyPr/>
          <a:lstStyle/>
          <a:p>
            <a:r>
              <a:rPr lang="en-US" altLang="ja-JP" smtClean="0"/>
              <a:t>PGECons</a:t>
            </a:r>
            <a:r>
              <a:rPr lang="ja-JP" altLang="en-US" smtClean="0"/>
              <a:t>の</a:t>
            </a:r>
            <a:r>
              <a:rPr lang="en-US" altLang="ja-JP" smtClean="0"/>
              <a:t>Web</a:t>
            </a:r>
            <a:r>
              <a:rPr lang="ja-JP" altLang="en-US" smtClean="0"/>
              <a:t>サイトで成果物を公開しています。</a:t>
            </a:r>
            <a:endParaRPr lang="en-US" altLang="ja-JP" smtClean="0"/>
          </a:p>
          <a:p>
            <a:pPr marL="0" indent="0" algn="ctr">
              <a:buNone/>
            </a:pPr>
            <a:r>
              <a:rPr lang="en-US" altLang="ja-JP" smtClean="0">
                <a:hlinkClick r:id="rId3"/>
              </a:rPr>
              <a:t>https</a:t>
            </a:r>
            <a:r>
              <a:rPr lang="en-US" altLang="ja-JP">
                <a:hlinkClick r:id="rId3"/>
              </a:rPr>
              <a:t>://</a:t>
            </a:r>
            <a:r>
              <a:rPr lang="en-US" altLang="ja-JP" smtClean="0">
                <a:hlinkClick r:id="rId3"/>
              </a:rPr>
              <a:t>pgecons-sec-tech.github.io/tech-report/works_2016.html</a:t>
            </a:r>
            <a:endParaRPr lang="en-US" altLang="ja-JP" smtClean="0"/>
          </a:p>
          <a:p>
            <a:pPr marL="0" indent="0" algn="ctr">
              <a:buNone/>
            </a:pPr>
            <a:endParaRPr lang="en-US" altLang="ja-JP"/>
          </a:p>
          <a:p>
            <a:r>
              <a:rPr lang="ja-JP" altLang="en-US"/>
              <a:t>本</a:t>
            </a:r>
            <a:r>
              <a:rPr kumimoji="1" lang="ja-JP" altLang="en-US" smtClean="0"/>
              <a:t>勉強会で取り上げたストリーミングレプリケーションについては 「</a:t>
            </a:r>
            <a:r>
              <a:rPr lang="en-US" altLang="ja-JP"/>
              <a:t>2016</a:t>
            </a:r>
            <a:r>
              <a:rPr lang="ja-JP" altLang="en-US"/>
              <a:t>年度</a:t>
            </a:r>
            <a:r>
              <a:rPr lang="en-US" altLang="ja-JP"/>
              <a:t>WG3</a:t>
            </a:r>
            <a:r>
              <a:rPr lang="ja-JP" altLang="en-US"/>
              <a:t>活動報告書 レプリケーション調査編</a:t>
            </a:r>
            <a:r>
              <a:rPr lang="ja-JP" altLang="en-US" smtClean="0"/>
              <a:t>」 をご覧ください。</a:t>
            </a:r>
            <a:endParaRPr kumimoji="1" lang="en-US" altLang="ja-JP" smtClean="0"/>
          </a:p>
          <a:p>
            <a:pPr marL="0" indent="0" algn="ctr">
              <a:buNone/>
            </a:pPr>
            <a:r>
              <a:rPr lang="en-US" altLang="ja-JP">
                <a:hlinkClick r:id="rId4"/>
              </a:rPr>
              <a:t>https://</a:t>
            </a:r>
            <a:r>
              <a:rPr lang="en-US" altLang="ja-JP" smtClean="0">
                <a:hlinkClick r:id="rId4"/>
              </a:rPr>
              <a:t>pgecons-sec-tech.github.io/tech-report/html_wg3_2016_replica/wg3_2016_replica.html</a:t>
            </a:r>
            <a:endParaRPr lang="en-US" altLang="ja-JP" smtClean="0"/>
          </a:p>
          <a:p>
            <a:pPr marL="0" indent="0">
              <a:buNone/>
            </a:pPr>
            <a:endParaRPr kumimoji="1" lang="ja-JP" altLang="en-US"/>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54</a:t>
            </a:fld>
            <a:endParaRPr lang="en-US" altLang="ja-JP"/>
          </a:p>
        </p:txBody>
      </p:sp>
    </p:spTree>
    <p:extLst>
      <p:ext uri="{BB962C8B-B14F-4D97-AF65-F5344CB8AC3E}">
        <p14:creationId xmlns:p14="http://schemas.microsoft.com/office/powerpoint/2010/main" val="90227018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8" name="図 5" descr="PGEC_logo_rectangl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60426" y="2472044"/>
            <a:ext cx="6553538" cy="194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スライド番号プレースホルダー 4"/>
          <p:cNvSpPr>
            <a:spLocks noGrp="1"/>
          </p:cNvSpPr>
          <p:nvPr>
            <p:ph type="sldNum" sz="quarter" idx="11"/>
          </p:nvPr>
        </p:nvSpPr>
        <p:spPr/>
        <p:txBody>
          <a:bodyPr/>
          <a:lstStyle/>
          <a:p>
            <a:pPr>
              <a:defRPr/>
            </a:pPr>
            <a:fld id="{6706B654-F135-46DE-901E-0C41F5B8B7E4}" type="slidenum">
              <a:rPr lang="en-US" altLang="ja-JP" smtClean="0"/>
              <a:pPr>
                <a:defRPr/>
              </a:pPr>
              <a:t>55</a:t>
            </a:fld>
            <a:endParaRPr lang="en-US" altLang="ja-JP"/>
          </a:p>
        </p:txBody>
      </p:sp>
    </p:spTree>
    <p:extLst>
      <p:ext uri="{BB962C8B-B14F-4D97-AF65-F5344CB8AC3E}">
        <p14:creationId xmlns:p14="http://schemas.microsoft.com/office/powerpoint/2010/main" val="580199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ストリーミングレプリケーション概要</a:t>
            </a:r>
            <a:endParaRPr kumimoji="1" lang="ja-JP" altLang="en-US"/>
          </a:p>
        </p:txBody>
      </p:sp>
      <p:sp>
        <p:nvSpPr>
          <p:cNvPr id="3" name="コンテンツ プレースホルダー 2"/>
          <p:cNvSpPr>
            <a:spLocks noGrp="1"/>
          </p:cNvSpPr>
          <p:nvPr>
            <p:ph idx="1"/>
          </p:nvPr>
        </p:nvSpPr>
        <p:spPr>
          <a:xfrm>
            <a:off x="457200" y="1152000"/>
            <a:ext cx="7061200" cy="829200"/>
          </a:xfrm>
        </p:spPr>
        <p:txBody>
          <a:bodyPr/>
          <a:lstStyle/>
          <a:p>
            <a:pPr marL="0" indent="0">
              <a:buNone/>
            </a:pPr>
            <a:r>
              <a:rPr kumimoji="1" lang="ja-JP" altLang="en-US" sz="2400" smtClean="0"/>
              <a:t>マスタの更新情報</a:t>
            </a:r>
            <a:r>
              <a:rPr kumimoji="1" lang="en-US" altLang="ja-JP" sz="2400" smtClean="0"/>
              <a:t>(WAL)</a:t>
            </a:r>
            <a:r>
              <a:rPr kumimoji="1" lang="ja-JP" altLang="en-US" sz="2400" smtClean="0"/>
              <a:t>をスレーブに送信し、</a:t>
            </a:r>
            <a:r>
              <a:rPr kumimoji="1" lang="en-US" altLang="ja-JP" sz="2400" smtClean="0"/>
              <a:t/>
            </a:r>
            <a:br>
              <a:rPr kumimoji="1" lang="en-US" altLang="ja-JP" sz="2400" smtClean="0"/>
            </a:br>
            <a:r>
              <a:rPr kumimoji="1" lang="ja-JP" altLang="en-US" sz="2400" smtClean="0"/>
              <a:t>データを複製するシングルマスタ構成の</a:t>
            </a:r>
            <a:r>
              <a:rPr kumimoji="1" lang="en-US" altLang="ja-JP" sz="2400" smtClean="0"/>
              <a:t>1</a:t>
            </a:r>
            <a:r>
              <a:rPr kumimoji="1" lang="ja-JP" altLang="en-US" sz="2400" smtClean="0"/>
              <a:t>つ。</a:t>
            </a:r>
            <a:endParaRPr kumimoji="1" lang="ja-JP" altLang="en-US" sz="2400"/>
          </a:p>
        </p:txBody>
      </p:sp>
      <p:grpSp>
        <p:nvGrpSpPr>
          <p:cNvPr id="17" name="グループ化 16"/>
          <p:cNvGrpSpPr/>
          <p:nvPr/>
        </p:nvGrpSpPr>
        <p:grpSpPr>
          <a:xfrm>
            <a:off x="2204156" y="4988800"/>
            <a:ext cx="1216526" cy="692523"/>
            <a:chOff x="1770643" y="5144363"/>
            <a:chExt cx="1216526" cy="692523"/>
          </a:xfrm>
        </p:grpSpPr>
        <p:sp>
          <p:nvSpPr>
            <p:cNvPr id="29" name="右矢印 28"/>
            <p:cNvSpPr/>
            <p:nvPr/>
          </p:nvSpPr>
          <p:spPr>
            <a:xfrm>
              <a:off x="1773909" y="5543175"/>
              <a:ext cx="1213260" cy="293711"/>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30" name="テキスト ボックス 29"/>
            <p:cNvSpPr txBox="1"/>
            <p:nvPr/>
          </p:nvSpPr>
          <p:spPr>
            <a:xfrm>
              <a:off x="1770643" y="5144363"/>
              <a:ext cx="1172116" cy="400110"/>
            </a:xfrm>
            <a:prstGeom prst="rect">
              <a:avLst/>
            </a:prstGeom>
            <a:noFill/>
          </p:spPr>
          <p:txBody>
            <a:bodyPr wrap="none" rtlCol="0">
              <a:spAutoFit/>
            </a:bodyPr>
            <a:lstStyle/>
            <a:p>
              <a:r>
                <a:rPr kumimoji="1" lang="en-US" altLang="ja-JP" sz="2000" smtClean="0">
                  <a:latin typeface="HGP創英角ｺﾞｼｯｸUB" panose="020B0900000000000000" pitchFamily="50" charset="-128"/>
                  <a:ea typeface="HGP創英角ｺﾞｼｯｸUB" panose="020B0900000000000000" pitchFamily="50" charset="-128"/>
                </a:rPr>
                <a:t>WAL</a:t>
              </a:r>
              <a:r>
                <a:rPr lang="ja-JP" altLang="en-US" sz="2000">
                  <a:latin typeface="HGP創英角ｺﾞｼｯｸUB" panose="020B0900000000000000" pitchFamily="50" charset="-128"/>
                  <a:ea typeface="HGP創英角ｺﾞｼｯｸUB" panose="020B0900000000000000" pitchFamily="50" charset="-128"/>
                </a:rPr>
                <a:t>送信</a:t>
              </a:r>
              <a:endParaRPr kumimoji="1" lang="ja-JP" altLang="en-US" sz="2000">
                <a:latin typeface="HGP創英角ｺﾞｼｯｸUB" panose="020B0900000000000000" pitchFamily="50" charset="-128"/>
                <a:ea typeface="HGP創英角ｺﾞｼｯｸUB" panose="020B0900000000000000" pitchFamily="50" charset="-128"/>
              </a:endParaRPr>
            </a:p>
          </p:txBody>
        </p:sp>
      </p:grpSp>
      <p:grpSp>
        <p:nvGrpSpPr>
          <p:cNvPr id="6" name="グループ化 5"/>
          <p:cNvGrpSpPr/>
          <p:nvPr/>
        </p:nvGrpSpPr>
        <p:grpSpPr>
          <a:xfrm>
            <a:off x="478869" y="2337641"/>
            <a:ext cx="1561060" cy="874343"/>
            <a:chOff x="1981200" y="2169418"/>
            <a:chExt cx="1561060" cy="874343"/>
          </a:xfrm>
        </p:grpSpPr>
        <p:sp>
          <p:nvSpPr>
            <p:cNvPr id="23" name="下矢印 22"/>
            <p:cNvSpPr/>
            <p:nvPr/>
          </p:nvSpPr>
          <p:spPr>
            <a:xfrm>
              <a:off x="2133599" y="2780409"/>
              <a:ext cx="457200" cy="263351"/>
            </a:xfrm>
            <a:prstGeom prst="downArrow">
              <a:avLst/>
            </a:prstGeom>
            <a:solidFill>
              <a:schemeClr val="accent2">
                <a:lumMod val="60000"/>
                <a:lumOff val="40000"/>
              </a:scheme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24" name="下矢印 23"/>
            <p:cNvSpPr/>
            <p:nvPr/>
          </p:nvSpPr>
          <p:spPr>
            <a:xfrm>
              <a:off x="2842722" y="2779019"/>
              <a:ext cx="457200" cy="264742"/>
            </a:xfrm>
            <a:prstGeom prst="downArrow">
              <a:avLst/>
            </a:prstGeom>
            <a:solidFill>
              <a:srgbClr val="92D050"/>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25" name="テキスト ボックス 24"/>
            <p:cNvSpPr txBox="1"/>
            <p:nvPr/>
          </p:nvSpPr>
          <p:spPr>
            <a:xfrm>
              <a:off x="2080722" y="2472632"/>
              <a:ext cx="543739" cy="307777"/>
            </a:xfrm>
            <a:prstGeom prst="rect">
              <a:avLst/>
            </a:prstGeom>
            <a:noFill/>
          </p:spPr>
          <p:txBody>
            <a:bodyPr wrap="none" rtlCol="0">
              <a:spAutoFit/>
            </a:bodyPr>
            <a:lstStyle/>
            <a:p>
              <a:r>
                <a:rPr kumimoji="1" lang="ja-JP" altLang="en-US" sz="1400" smtClean="0">
                  <a:latin typeface="HGP創英角ｺﾞｼｯｸUB" panose="020B0900000000000000" pitchFamily="50" charset="-128"/>
                  <a:ea typeface="HGP創英角ｺﾞｼｯｸUB" panose="020B0900000000000000" pitchFamily="50" charset="-128"/>
                </a:rPr>
                <a:t>参照</a:t>
              </a:r>
              <a:endParaRPr kumimoji="1" lang="ja-JP" altLang="en-US" sz="1400">
                <a:latin typeface="HGP創英角ｺﾞｼｯｸUB" panose="020B0900000000000000" pitchFamily="50" charset="-128"/>
                <a:ea typeface="HGP創英角ｺﾞｼｯｸUB" panose="020B0900000000000000" pitchFamily="50" charset="-128"/>
              </a:endParaRPr>
            </a:p>
          </p:txBody>
        </p:sp>
        <p:sp>
          <p:nvSpPr>
            <p:cNvPr id="26" name="テキスト ボックス 25"/>
            <p:cNvSpPr txBox="1"/>
            <p:nvPr/>
          </p:nvSpPr>
          <p:spPr>
            <a:xfrm>
              <a:off x="2799452" y="2474218"/>
              <a:ext cx="543739" cy="307777"/>
            </a:xfrm>
            <a:prstGeom prst="rect">
              <a:avLst/>
            </a:prstGeom>
            <a:noFill/>
          </p:spPr>
          <p:txBody>
            <a:bodyPr wrap="none" rtlCol="0">
              <a:spAutoFit/>
            </a:bodyPr>
            <a:lstStyle/>
            <a:p>
              <a:r>
                <a:rPr kumimoji="1" lang="ja-JP" altLang="en-US" sz="1400" smtClean="0">
                  <a:latin typeface="HGP創英角ｺﾞｼｯｸUB" panose="020B0900000000000000" pitchFamily="50" charset="-128"/>
                  <a:ea typeface="HGP創英角ｺﾞｼｯｸUB" panose="020B0900000000000000" pitchFamily="50" charset="-128"/>
                </a:rPr>
                <a:t>更新</a:t>
              </a:r>
              <a:endParaRPr kumimoji="1" lang="ja-JP" altLang="en-US" sz="1400">
                <a:latin typeface="HGP創英角ｺﾞｼｯｸUB" panose="020B0900000000000000" pitchFamily="50" charset="-128"/>
                <a:ea typeface="HGP創英角ｺﾞｼｯｸUB" panose="020B0900000000000000" pitchFamily="50" charset="-128"/>
              </a:endParaRPr>
            </a:p>
          </p:txBody>
        </p:sp>
        <p:sp>
          <p:nvSpPr>
            <p:cNvPr id="27" name="正方形/長方形 26"/>
            <p:cNvSpPr/>
            <p:nvPr/>
          </p:nvSpPr>
          <p:spPr>
            <a:xfrm>
              <a:off x="1981200" y="2169418"/>
              <a:ext cx="1561060" cy="3114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アプリケーション</a:t>
              </a:r>
            </a:p>
          </p:txBody>
        </p:sp>
      </p:grpSp>
      <p:grpSp>
        <p:nvGrpSpPr>
          <p:cNvPr id="52" name="グループ化 51"/>
          <p:cNvGrpSpPr/>
          <p:nvPr/>
        </p:nvGrpSpPr>
        <p:grpSpPr>
          <a:xfrm>
            <a:off x="3582440" y="2336055"/>
            <a:ext cx="1561060" cy="875930"/>
            <a:chOff x="5052522" y="2169418"/>
            <a:chExt cx="1561060" cy="875930"/>
          </a:xfrm>
        </p:grpSpPr>
        <p:sp>
          <p:nvSpPr>
            <p:cNvPr id="20" name="正方形/長方形 19"/>
            <p:cNvSpPr/>
            <p:nvPr/>
          </p:nvSpPr>
          <p:spPr>
            <a:xfrm>
              <a:off x="5052522" y="2169418"/>
              <a:ext cx="1561060" cy="3114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アプリケーション</a:t>
              </a:r>
            </a:p>
          </p:txBody>
        </p:sp>
        <p:sp>
          <p:nvSpPr>
            <p:cNvPr id="21" name="下矢印 20"/>
            <p:cNvSpPr/>
            <p:nvPr/>
          </p:nvSpPr>
          <p:spPr>
            <a:xfrm>
              <a:off x="5552260" y="2781996"/>
              <a:ext cx="457200" cy="263352"/>
            </a:xfrm>
            <a:prstGeom prst="downArrow">
              <a:avLst/>
            </a:prstGeom>
            <a:solidFill>
              <a:schemeClr val="accent2">
                <a:lumMod val="60000"/>
                <a:lumOff val="40000"/>
              </a:scheme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22" name="テキスト ボックス 21"/>
            <p:cNvSpPr txBox="1"/>
            <p:nvPr/>
          </p:nvSpPr>
          <p:spPr>
            <a:xfrm>
              <a:off x="5499383" y="2474218"/>
              <a:ext cx="543739" cy="307777"/>
            </a:xfrm>
            <a:prstGeom prst="rect">
              <a:avLst/>
            </a:prstGeom>
            <a:noFill/>
          </p:spPr>
          <p:txBody>
            <a:bodyPr wrap="none" rtlCol="0">
              <a:spAutoFit/>
            </a:bodyPr>
            <a:lstStyle/>
            <a:p>
              <a:r>
                <a:rPr kumimoji="1" lang="ja-JP" altLang="en-US" sz="1400" smtClean="0">
                  <a:latin typeface="HGP創英角ｺﾞｼｯｸUB" panose="020B0900000000000000" pitchFamily="50" charset="-128"/>
                  <a:ea typeface="HGP創英角ｺﾞｼｯｸUB" panose="020B0900000000000000" pitchFamily="50" charset="-128"/>
                </a:rPr>
                <a:t>参照</a:t>
              </a:r>
              <a:endParaRPr kumimoji="1" lang="ja-JP" altLang="en-US" sz="1400">
                <a:latin typeface="HGP創英角ｺﾞｼｯｸUB" panose="020B0900000000000000" pitchFamily="50" charset="-128"/>
                <a:ea typeface="HGP創英角ｺﾞｼｯｸUB" panose="020B0900000000000000" pitchFamily="50" charset="-128"/>
              </a:endParaRPr>
            </a:p>
          </p:txBody>
        </p:sp>
      </p:grpSp>
      <p:sp>
        <p:nvSpPr>
          <p:cNvPr id="37" name="正方形/長方形 36"/>
          <p:cNvSpPr/>
          <p:nvPr/>
        </p:nvSpPr>
        <p:spPr>
          <a:xfrm>
            <a:off x="419100" y="3326655"/>
            <a:ext cx="1659969" cy="2514600"/>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3" name="フローチャート : 磁気ディスク 32"/>
          <p:cNvSpPr/>
          <p:nvPr/>
        </p:nvSpPr>
        <p:spPr>
          <a:xfrm>
            <a:off x="780223" y="3663832"/>
            <a:ext cx="937722" cy="577223"/>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 name="角丸四角形 4"/>
          <p:cNvSpPr/>
          <p:nvPr/>
        </p:nvSpPr>
        <p:spPr>
          <a:xfrm>
            <a:off x="612892" y="5366321"/>
            <a:ext cx="1272383" cy="309363"/>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 sender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9" name="正方形/長方形 48"/>
          <p:cNvSpPr/>
          <p:nvPr/>
        </p:nvSpPr>
        <p:spPr>
          <a:xfrm>
            <a:off x="3543300" y="3326655"/>
            <a:ext cx="1659969" cy="2514600"/>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smtClean="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0" name="フローチャート : 磁気ディスク 49"/>
          <p:cNvSpPr/>
          <p:nvPr/>
        </p:nvSpPr>
        <p:spPr>
          <a:xfrm>
            <a:off x="3904423" y="3661305"/>
            <a:ext cx="937722" cy="577223"/>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05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1" name="角丸四角形 50"/>
          <p:cNvSpPr/>
          <p:nvPr/>
        </p:nvSpPr>
        <p:spPr>
          <a:xfrm>
            <a:off x="3710611" y="5366321"/>
            <a:ext cx="1350018" cy="309363"/>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dirty="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dirty="0" smtClean="0">
                <a:solidFill>
                  <a:schemeClr val="tx1"/>
                </a:solidFill>
                <a:latin typeface="HGP創英角ｺﾞｼｯｸUB" panose="020B0900000000000000" pitchFamily="50" charset="-128"/>
                <a:ea typeface="HGP創英角ｺﾞｼｯｸUB" panose="020B0900000000000000" pitchFamily="50" charset="-128"/>
              </a:rPr>
              <a:t> receiver</a:t>
            </a:r>
            <a:endParaRPr kumimoji="1" lang="ja-JP" altLang="en-US" sz="1600" dirty="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5" name="角丸四角形吹き出し 44"/>
          <p:cNvSpPr/>
          <p:nvPr/>
        </p:nvSpPr>
        <p:spPr>
          <a:xfrm>
            <a:off x="1249083" y="6010487"/>
            <a:ext cx="1191722" cy="283173"/>
          </a:xfrm>
          <a:prstGeom prst="wedgeRoundRectCallout">
            <a:avLst>
              <a:gd name="adj1" fmla="val -29274"/>
              <a:gd name="adj2" fmla="val -135320"/>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WAL</a:t>
            </a:r>
            <a:r>
              <a:rPr lang="ja-JP" altLang="en-US" sz="1600">
                <a:solidFill>
                  <a:schemeClr val="tx1"/>
                </a:solidFill>
                <a:latin typeface="HGP創英角ｺﾞｼｯｸUB" panose="020B0900000000000000" pitchFamily="50" charset="-128"/>
                <a:ea typeface="HGP創英角ｺﾞｼｯｸUB" panose="020B0900000000000000" pitchFamily="50" charset="-128"/>
              </a:rPr>
              <a:t>送信</a:t>
            </a:r>
            <a:endPar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4" name="角丸四角形吹き出し 43"/>
          <p:cNvSpPr/>
          <p:nvPr/>
        </p:nvSpPr>
        <p:spPr>
          <a:xfrm>
            <a:off x="2708077" y="6020703"/>
            <a:ext cx="1217623" cy="272957"/>
          </a:xfrm>
          <a:prstGeom prst="wedgeRoundRectCallout">
            <a:avLst>
              <a:gd name="adj1" fmla="val 33446"/>
              <a:gd name="adj2" fmla="val -153237"/>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WAL</a:t>
            </a: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受信</a:t>
            </a:r>
          </a:p>
        </p:txBody>
      </p:sp>
      <p:grpSp>
        <p:nvGrpSpPr>
          <p:cNvPr id="74" name="グループ化 73"/>
          <p:cNvGrpSpPr/>
          <p:nvPr/>
        </p:nvGrpSpPr>
        <p:grpSpPr>
          <a:xfrm>
            <a:off x="5390038" y="4663648"/>
            <a:ext cx="3842862" cy="1357055"/>
            <a:chOff x="5390038" y="2188526"/>
            <a:chExt cx="3842862" cy="1357055"/>
          </a:xfrm>
        </p:grpSpPr>
        <p:sp>
          <p:nvSpPr>
            <p:cNvPr id="10" name="テキスト ボックス 9"/>
            <p:cNvSpPr txBox="1"/>
            <p:nvPr/>
          </p:nvSpPr>
          <p:spPr>
            <a:xfrm>
              <a:off x="5428138" y="2622251"/>
              <a:ext cx="3804762" cy="923330"/>
            </a:xfrm>
            <a:prstGeom prst="rect">
              <a:avLst/>
            </a:prstGeom>
            <a:noFill/>
          </p:spPr>
          <p:txBody>
            <a:bodyPr wrap="square" rtlCol="0">
              <a:spAutoFit/>
            </a:bodyPr>
            <a:lstStyle/>
            <a:p>
              <a:pPr>
                <a:buClr>
                  <a:schemeClr val="bg2">
                    <a:lumMod val="25000"/>
                  </a:schemeClr>
                </a:buClr>
                <a:buSzPct val="60000"/>
              </a:pPr>
              <a:r>
                <a:rPr lang="ja-JP" altLang="en-US" smtClean="0">
                  <a:latin typeface="HGP創英角ｺﾞｼｯｸUB" panose="020B0900000000000000" pitchFamily="50" charset="-128"/>
                  <a:ea typeface="HGP創英角ｺﾞｼｯｸUB" panose="020B0900000000000000" pitchFamily="50" charset="-128"/>
                </a:rPr>
                <a:t>・特定の表</a:t>
              </a:r>
              <a:r>
                <a:rPr lang="ja-JP" altLang="en-US">
                  <a:latin typeface="HGP創英角ｺﾞｼｯｸUB" panose="020B0900000000000000" pitchFamily="50" charset="-128"/>
                  <a:ea typeface="HGP創英角ｺﾞｼｯｸUB" panose="020B0900000000000000" pitchFamily="50" charset="-128"/>
                </a:rPr>
                <a:t>のみの</a:t>
              </a:r>
              <a:r>
                <a:rPr lang="ja-JP" altLang="en-US" smtClean="0">
                  <a:latin typeface="HGP創英角ｺﾞｼｯｸUB" panose="020B0900000000000000" pitchFamily="50" charset="-128"/>
                  <a:ea typeface="HGP創英角ｺﾞｼｯｸUB" panose="020B0900000000000000" pitchFamily="50" charset="-128"/>
                </a:rPr>
                <a:t>複製不可</a:t>
              </a:r>
              <a:endParaRPr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mtClean="0">
                  <a:latin typeface="HGP創英角ｺﾞｼｯｸUB" panose="020B0900000000000000" pitchFamily="50" charset="-128"/>
                  <a:ea typeface="HGP創英角ｺﾞｼｯｸUB" panose="020B0900000000000000" pitchFamily="50" charset="-128"/>
                </a:rPr>
                <a:t>・メジャーバージョンが異なる</a:t>
              </a:r>
              <a:endParaRPr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a:latin typeface="HGP創英角ｺﾞｼｯｸUB" panose="020B0900000000000000" pitchFamily="50" charset="-128"/>
                  <a:ea typeface="HGP創英角ｺﾞｼｯｸUB" panose="020B0900000000000000" pitchFamily="50" charset="-128"/>
                </a:rPr>
                <a:t>　</a:t>
              </a:r>
              <a:r>
                <a:rPr lang="en-US" altLang="ja-JP" smtClean="0">
                  <a:latin typeface="HGP創英角ｺﾞｼｯｸUB" panose="020B0900000000000000" pitchFamily="50" charset="-128"/>
                  <a:ea typeface="HGP創英角ｺﾞｼｯｸUB" panose="020B0900000000000000" pitchFamily="50" charset="-128"/>
                </a:rPr>
                <a:t>PostgreSQL</a:t>
              </a:r>
              <a:r>
                <a:rPr lang="ja-JP" altLang="en-US" smtClean="0">
                  <a:latin typeface="HGP創英角ｺﾞｼｯｸUB" panose="020B0900000000000000" pitchFamily="50" charset="-128"/>
                  <a:ea typeface="HGP創英角ｺﾞｼｯｸUB" panose="020B0900000000000000" pitchFamily="50" charset="-128"/>
                </a:rPr>
                <a:t>間では利用不可</a:t>
              </a:r>
              <a:endParaRPr lang="en-US" altLang="ja-JP" smtClean="0">
                <a:latin typeface="HGP創英角ｺﾞｼｯｸUB" panose="020B0900000000000000" pitchFamily="50" charset="-128"/>
                <a:ea typeface="HGP創英角ｺﾞｼｯｸUB" panose="020B0900000000000000" pitchFamily="50" charset="-128"/>
              </a:endParaRPr>
            </a:p>
          </p:txBody>
        </p:sp>
        <p:grpSp>
          <p:nvGrpSpPr>
            <p:cNvPr id="73" name="グループ化 72"/>
            <p:cNvGrpSpPr/>
            <p:nvPr/>
          </p:nvGrpSpPr>
          <p:grpSpPr>
            <a:xfrm>
              <a:off x="5390038" y="2188526"/>
              <a:ext cx="1489487" cy="461665"/>
              <a:chOff x="5504338" y="2150426"/>
              <a:chExt cx="1489487" cy="461665"/>
            </a:xfrm>
          </p:grpSpPr>
          <p:sp>
            <p:nvSpPr>
              <p:cNvPr id="9" name="円/楕円 8"/>
              <p:cNvSpPr/>
              <p:nvPr/>
            </p:nvSpPr>
            <p:spPr>
              <a:xfrm>
                <a:off x="5504338" y="2193406"/>
                <a:ext cx="376682" cy="376682"/>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smtClean="0"/>
                  <a:t>!</a:t>
                </a:r>
                <a:endParaRPr kumimoji="1" lang="ja-JP" altLang="en-US" sz="2400" b="1"/>
              </a:p>
            </p:txBody>
          </p:sp>
          <p:sp>
            <p:nvSpPr>
              <p:cNvPr id="72" name="正方形/長方形 71"/>
              <p:cNvSpPr/>
              <p:nvPr/>
            </p:nvSpPr>
            <p:spPr>
              <a:xfrm>
                <a:off x="5881020" y="2150426"/>
                <a:ext cx="1112805" cy="461665"/>
              </a:xfrm>
              <a:prstGeom prst="rect">
                <a:avLst/>
              </a:prstGeom>
            </p:spPr>
            <p:txBody>
              <a:bodyPr wrap="none">
                <a:spAutoFit/>
              </a:bodyPr>
              <a:lstStyle/>
              <a:p>
                <a:r>
                  <a:rPr lang="ja-JP" altLang="en-US" sz="2400" b="1">
                    <a:solidFill>
                      <a:srgbClr val="FF0000"/>
                    </a:solidFill>
                    <a:latin typeface="HGP創英角ｺﾞｼｯｸUB" panose="020B0900000000000000" pitchFamily="50" charset="-128"/>
                    <a:ea typeface="HGP創英角ｺﾞｼｯｸUB" panose="020B0900000000000000" pitchFamily="50" charset="-128"/>
                  </a:rPr>
                  <a:t>注意点</a:t>
                </a:r>
                <a:endParaRPr lang="en-US" altLang="ja-JP" sz="2400" b="1">
                  <a:solidFill>
                    <a:srgbClr val="FF0000"/>
                  </a:solidFill>
                  <a:latin typeface="HGP創英角ｺﾞｼｯｸUB" panose="020B0900000000000000" pitchFamily="50" charset="-128"/>
                  <a:ea typeface="HGP創英角ｺﾞｼｯｸUB" panose="020B0900000000000000" pitchFamily="50" charset="-128"/>
                </a:endParaRPr>
              </a:p>
            </p:txBody>
          </p:sp>
        </p:grpSp>
      </p:grpSp>
      <p:grpSp>
        <p:nvGrpSpPr>
          <p:cNvPr id="75" name="グループ化 74"/>
          <p:cNvGrpSpPr/>
          <p:nvPr/>
        </p:nvGrpSpPr>
        <p:grpSpPr>
          <a:xfrm>
            <a:off x="5382784" y="2311157"/>
            <a:ext cx="3842862" cy="2188051"/>
            <a:chOff x="5390038" y="2188526"/>
            <a:chExt cx="3842862" cy="2188051"/>
          </a:xfrm>
        </p:grpSpPr>
        <p:sp>
          <p:nvSpPr>
            <p:cNvPr id="76" name="テキスト ボックス 75"/>
            <p:cNvSpPr txBox="1"/>
            <p:nvPr/>
          </p:nvSpPr>
          <p:spPr>
            <a:xfrm>
              <a:off x="5428138" y="2622251"/>
              <a:ext cx="3804762" cy="1754326"/>
            </a:xfrm>
            <a:prstGeom prst="rect">
              <a:avLst/>
            </a:prstGeom>
            <a:noFill/>
          </p:spPr>
          <p:txBody>
            <a:bodyPr wrap="square" rtlCol="0">
              <a:spAutoFit/>
            </a:bodyPr>
            <a:lstStyle/>
            <a:p>
              <a:pPr>
                <a:buClr>
                  <a:schemeClr val="bg2">
                    <a:lumMod val="25000"/>
                  </a:schemeClr>
                </a:buClr>
                <a:buSzPct val="60000"/>
              </a:pPr>
              <a:r>
                <a:rPr lang="ja-JP" altLang="en-US" smtClean="0">
                  <a:latin typeface="HGP創英角ｺﾞｼｯｸUB" panose="020B0900000000000000" pitchFamily="50" charset="-128"/>
                  <a:ea typeface="HGP創英角ｺﾞｼｯｸUB" panose="020B0900000000000000" pitchFamily="50" charset="-128"/>
                </a:rPr>
                <a:t>・受信サーバ側に送信サーバと</a:t>
              </a:r>
              <a:endParaRPr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mtClean="0">
                  <a:latin typeface="HGP創英角ｺﾞｼｯｸUB" panose="020B0900000000000000" pitchFamily="50" charset="-128"/>
                  <a:ea typeface="HGP創英角ｺﾞｼｯｸUB" panose="020B0900000000000000" pitchFamily="50" charset="-128"/>
                </a:rPr>
                <a:t>　同一のデータベースを複製可能</a:t>
              </a:r>
              <a:endParaRPr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kumimoji="1" lang="ja-JP" altLang="en-US" smtClean="0">
                  <a:latin typeface="HGP創英角ｺﾞｼｯｸUB" panose="020B0900000000000000" pitchFamily="50" charset="-128"/>
                  <a:ea typeface="HGP創英角ｺﾞｼｯｸUB" panose="020B0900000000000000" pitchFamily="50" charset="-128"/>
                </a:rPr>
                <a:t>・送信側サーバでコミット済みの</a:t>
              </a:r>
              <a:endParaRPr kumimoji="1"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a:latin typeface="HGP創英角ｺﾞｼｯｸUB" panose="020B0900000000000000" pitchFamily="50" charset="-128"/>
                  <a:ea typeface="HGP創英角ｺﾞｼｯｸUB" panose="020B0900000000000000" pitchFamily="50" charset="-128"/>
                </a:rPr>
                <a:t>　</a:t>
              </a:r>
              <a:r>
                <a:rPr kumimoji="1" lang="ja-JP" altLang="en-US" smtClean="0">
                  <a:latin typeface="HGP創英角ｺﾞｼｯｸUB" panose="020B0900000000000000" pitchFamily="50" charset="-128"/>
                  <a:ea typeface="HGP創英角ｺﾞｼｯｸUB" panose="020B0900000000000000" pitchFamily="50" charset="-128"/>
                </a:rPr>
                <a:t>データを、受信側へ確実に反映</a:t>
              </a:r>
              <a:endParaRPr kumimoji="1"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a:latin typeface="HGP創英角ｺﾞｼｯｸUB" panose="020B0900000000000000" pitchFamily="50" charset="-128"/>
                  <a:ea typeface="HGP創英角ｺﾞｼｯｸUB" panose="020B0900000000000000" pitchFamily="50" charset="-128"/>
                </a:rPr>
                <a:t>　</a:t>
              </a:r>
              <a:r>
                <a:rPr lang="ja-JP" altLang="en-US" smtClean="0">
                  <a:latin typeface="HGP創英角ｺﾞｼｯｸUB" panose="020B0900000000000000" pitchFamily="50" charset="-128"/>
                  <a:ea typeface="HGP創英角ｺﾞｼｯｸUB" panose="020B0900000000000000" pitchFamily="50" charset="-128"/>
                </a:rPr>
                <a:t>できるため、データ保護に適切</a:t>
              </a:r>
              <a:endParaRPr kumimoji="1"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smtClean="0">
                  <a:latin typeface="HGP創英角ｺﾞｼｯｸUB" panose="020B0900000000000000" pitchFamily="50" charset="-128"/>
                  <a:ea typeface="HGP創英角ｺﾞｼｯｸUB" panose="020B0900000000000000" pitchFamily="50" charset="-128"/>
                </a:rPr>
                <a:t>・参照負荷分散が可能</a:t>
              </a:r>
              <a:endParaRPr lang="en-US" altLang="ja-JP">
                <a:latin typeface="HGP創英角ｺﾞｼｯｸUB" panose="020B0900000000000000" pitchFamily="50" charset="-128"/>
                <a:ea typeface="HGP創英角ｺﾞｼｯｸUB" panose="020B0900000000000000" pitchFamily="50" charset="-128"/>
              </a:endParaRPr>
            </a:p>
          </p:txBody>
        </p:sp>
        <p:grpSp>
          <p:nvGrpSpPr>
            <p:cNvPr id="77" name="グループ化 76"/>
            <p:cNvGrpSpPr/>
            <p:nvPr/>
          </p:nvGrpSpPr>
          <p:grpSpPr>
            <a:xfrm>
              <a:off x="5390038" y="2188526"/>
              <a:ext cx="1180107" cy="461665"/>
              <a:chOff x="5504338" y="2150426"/>
              <a:chExt cx="1180107" cy="461665"/>
            </a:xfrm>
          </p:grpSpPr>
          <p:sp>
            <p:nvSpPr>
              <p:cNvPr id="78" name="円/楕円 77"/>
              <p:cNvSpPr/>
              <p:nvPr/>
            </p:nvSpPr>
            <p:spPr>
              <a:xfrm>
                <a:off x="5504338" y="2193406"/>
                <a:ext cx="376682" cy="376682"/>
              </a:xfrm>
              <a:prstGeom prst="ellipse">
                <a:avLst/>
              </a:prstGeom>
              <a:solidFill>
                <a:srgbClr val="0070C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smtClean="0"/>
                  <a:t>○</a:t>
                </a:r>
                <a:endParaRPr kumimoji="1" lang="ja-JP" altLang="en-US" sz="2400" b="1"/>
              </a:p>
            </p:txBody>
          </p:sp>
          <p:sp>
            <p:nvSpPr>
              <p:cNvPr id="79" name="正方形/長方形 78"/>
              <p:cNvSpPr/>
              <p:nvPr/>
            </p:nvSpPr>
            <p:spPr>
              <a:xfrm>
                <a:off x="5881020" y="2150426"/>
                <a:ext cx="803425" cy="461665"/>
              </a:xfrm>
              <a:prstGeom prst="rect">
                <a:avLst/>
              </a:prstGeom>
            </p:spPr>
            <p:txBody>
              <a:bodyPr wrap="none">
                <a:spAutoFit/>
              </a:bodyPr>
              <a:lstStyle/>
              <a:p>
                <a:r>
                  <a:rPr lang="ja-JP" altLang="en-US" sz="2400" b="1" smtClean="0">
                    <a:solidFill>
                      <a:srgbClr val="0070C0"/>
                    </a:solidFill>
                    <a:latin typeface="HGP創英角ｺﾞｼｯｸUB" panose="020B0900000000000000" pitchFamily="50" charset="-128"/>
                    <a:ea typeface="HGP創英角ｺﾞｼｯｸUB" panose="020B0900000000000000" pitchFamily="50" charset="-128"/>
                  </a:rPr>
                  <a:t>特徴</a:t>
                </a:r>
                <a:endParaRPr lang="en-US" altLang="ja-JP" sz="2400" b="1">
                  <a:solidFill>
                    <a:srgbClr val="0070C0"/>
                  </a:solidFill>
                  <a:latin typeface="HGP創英角ｺﾞｼｯｸUB" panose="020B0900000000000000" pitchFamily="50" charset="-128"/>
                  <a:ea typeface="HGP創英角ｺﾞｼｯｸUB" panose="020B0900000000000000" pitchFamily="50" charset="-128"/>
                </a:endParaRPr>
              </a:p>
            </p:txBody>
          </p:sp>
        </p:grpSp>
      </p:grpSp>
      <p:sp>
        <p:nvSpPr>
          <p:cNvPr id="7" name="右カーブ矢印 6"/>
          <p:cNvSpPr/>
          <p:nvPr/>
        </p:nvSpPr>
        <p:spPr>
          <a:xfrm>
            <a:off x="478869" y="4011727"/>
            <a:ext cx="228600" cy="453602"/>
          </a:xfrm>
          <a:prstGeom prst="curvedRightArrow">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80" name="右カーブ矢印 79"/>
          <p:cNvSpPr/>
          <p:nvPr/>
        </p:nvSpPr>
        <p:spPr>
          <a:xfrm rot="10800000">
            <a:off x="4931316" y="3973577"/>
            <a:ext cx="228600" cy="453602"/>
          </a:xfrm>
          <a:prstGeom prst="curvedRightArrow">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81" name="角丸四角形吹き出し 80"/>
          <p:cNvSpPr/>
          <p:nvPr/>
        </p:nvSpPr>
        <p:spPr>
          <a:xfrm>
            <a:off x="4758848" y="3457272"/>
            <a:ext cx="662036" cy="329546"/>
          </a:xfrm>
          <a:prstGeom prst="wedgeRoundRectCallout">
            <a:avLst>
              <a:gd name="adj1" fmla="val 8183"/>
              <a:gd name="adj2" fmla="val 109592"/>
              <a:gd name="adj3" fmla="val 16667"/>
            </a:avLst>
          </a:prstGeom>
          <a:solidFill>
            <a:srgbClr val="FFFFCC"/>
          </a:solidFill>
          <a:ln w="1905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smtClean="0">
                <a:solidFill>
                  <a:schemeClr val="tx1"/>
                </a:solidFill>
                <a:latin typeface="HGP創英角ｺﾞｼｯｸUB" panose="020B0900000000000000" pitchFamily="50" charset="-128"/>
                <a:ea typeface="HGP創英角ｺﾞｼｯｸUB" panose="020B0900000000000000" pitchFamily="50" charset="-128"/>
              </a:rPr>
              <a:t>適用</a:t>
            </a:r>
          </a:p>
        </p:txBody>
      </p:sp>
      <p:sp>
        <p:nvSpPr>
          <p:cNvPr id="82" name="フローチャート : 内部記憶 81"/>
          <p:cNvSpPr/>
          <p:nvPr/>
        </p:nvSpPr>
        <p:spPr>
          <a:xfrm>
            <a:off x="799479" y="4368024"/>
            <a:ext cx="919840" cy="904014"/>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400" smtClean="0">
                <a:solidFill>
                  <a:schemeClr val="tx1"/>
                </a:solidFill>
                <a:latin typeface="HGP創英角ｺﾞｼｯｸUB" panose="020B0900000000000000" pitchFamily="50" charset="-128"/>
                <a:ea typeface="HGP創英角ｺﾞｼｯｸUB" panose="020B0900000000000000" pitchFamily="50" charset="-128"/>
              </a:rPr>
              <a:t>ファイル</a:t>
            </a:r>
          </a:p>
        </p:txBody>
      </p:sp>
      <p:sp>
        <p:nvSpPr>
          <p:cNvPr id="83" name="フローチャート : 内部記憶 82"/>
          <p:cNvSpPr/>
          <p:nvPr/>
        </p:nvSpPr>
        <p:spPr>
          <a:xfrm>
            <a:off x="3925700" y="4368024"/>
            <a:ext cx="919840" cy="904014"/>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WAL</a:t>
            </a:r>
          </a:p>
          <a:p>
            <a:pPr algn="ctr"/>
            <a:r>
              <a:rPr kumimoji="1" lang="ja-JP" altLang="en-US" sz="1400" smtClean="0">
                <a:solidFill>
                  <a:schemeClr val="tx1"/>
                </a:solidFill>
                <a:latin typeface="HGP創英角ｺﾞｼｯｸUB" panose="020B0900000000000000" pitchFamily="50" charset="-128"/>
                <a:ea typeface="HGP創英角ｺﾞｼｯｸUB" panose="020B0900000000000000" pitchFamily="50" charset="-128"/>
              </a:rPr>
              <a:t>ファイル</a:t>
            </a:r>
          </a:p>
        </p:txBody>
      </p:sp>
      <p:sp>
        <p:nvSpPr>
          <p:cNvPr id="12" name="スライド番号プレースホルダー 11"/>
          <p:cNvSpPr>
            <a:spLocks noGrp="1"/>
          </p:cNvSpPr>
          <p:nvPr>
            <p:ph type="sldNum" sz="quarter" idx="11"/>
          </p:nvPr>
        </p:nvSpPr>
        <p:spPr/>
        <p:txBody>
          <a:bodyPr/>
          <a:lstStyle/>
          <a:p>
            <a:pPr>
              <a:defRPr/>
            </a:pPr>
            <a:fld id="{812ED189-0CCE-4343-8A10-1AB987F6AEA1}" type="slidenum">
              <a:rPr lang="en-US" altLang="ja-JP" smtClean="0"/>
              <a:pPr>
                <a:defRPr/>
              </a:pPr>
              <a:t>6</a:t>
            </a:fld>
            <a:endParaRPr lang="en-US" altLang="ja-JP"/>
          </a:p>
        </p:txBody>
      </p:sp>
    </p:spTree>
    <p:extLst>
      <p:ext uri="{BB962C8B-B14F-4D97-AF65-F5344CB8AC3E}">
        <p14:creationId xmlns:p14="http://schemas.microsoft.com/office/powerpoint/2010/main" val="12695570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ストリーミングレプリケーションの仕組み</a:t>
            </a:r>
            <a:endParaRPr kumimoji="1" lang="ja-JP" altLang="en-US"/>
          </a:p>
        </p:txBody>
      </p:sp>
      <p:sp>
        <p:nvSpPr>
          <p:cNvPr id="36" name="正方形/長方形 35"/>
          <p:cNvSpPr/>
          <p:nvPr/>
        </p:nvSpPr>
        <p:spPr>
          <a:xfrm>
            <a:off x="3456000" y="2118904"/>
            <a:ext cx="1943100" cy="2376000"/>
          </a:xfrm>
          <a:prstGeom prst="rect">
            <a:avLst/>
          </a:prstGeom>
          <a:solidFill>
            <a:schemeClr val="accent4">
              <a:lumMod val="20000"/>
              <a:lumOff val="80000"/>
            </a:schemeClr>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マスタ</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7" name="フローチャート : 磁気ディスク 36"/>
          <p:cNvSpPr/>
          <p:nvPr/>
        </p:nvSpPr>
        <p:spPr>
          <a:xfrm>
            <a:off x="3798180" y="2411113"/>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4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8" name="右カーブ矢印 37"/>
          <p:cNvSpPr/>
          <p:nvPr/>
        </p:nvSpPr>
        <p:spPr>
          <a:xfrm>
            <a:off x="3677529" y="3113739"/>
            <a:ext cx="228600" cy="453602"/>
          </a:xfrm>
          <a:prstGeom prst="curvedRightArrow">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39" name="フローチャート : 内部記憶 38"/>
          <p:cNvSpPr/>
          <p:nvPr/>
        </p:nvSpPr>
        <p:spPr>
          <a:xfrm>
            <a:off x="3925118" y="3523188"/>
            <a:ext cx="874663" cy="412346"/>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WAL</a:t>
            </a:r>
          </a:p>
        </p:txBody>
      </p:sp>
      <p:sp>
        <p:nvSpPr>
          <p:cNvPr id="40" name="右矢印 39"/>
          <p:cNvSpPr/>
          <p:nvPr/>
        </p:nvSpPr>
        <p:spPr>
          <a:xfrm>
            <a:off x="5472000" y="4206904"/>
            <a:ext cx="864000" cy="288000"/>
          </a:xfrm>
          <a:prstGeom prst="rightArrow">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smtClean="0">
              <a:solidFill>
                <a:schemeClr val="tx1"/>
              </a:solidFill>
            </a:endParaRPr>
          </a:p>
        </p:txBody>
      </p:sp>
      <p:sp>
        <p:nvSpPr>
          <p:cNvPr id="49" name="テキスト ボックス 48"/>
          <p:cNvSpPr txBox="1"/>
          <p:nvPr/>
        </p:nvSpPr>
        <p:spPr>
          <a:xfrm>
            <a:off x="5462894" y="3912776"/>
            <a:ext cx="877163" cy="307777"/>
          </a:xfrm>
          <a:prstGeom prst="rect">
            <a:avLst/>
          </a:prstGeom>
          <a:noFill/>
        </p:spPr>
        <p:txBody>
          <a:bodyPr wrap="none" rtlCol="0">
            <a:spAutoFit/>
          </a:bodyPr>
          <a:lstStyle/>
          <a:p>
            <a:pPr algn="ctr"/>
            <a:r>
              <a:rPr kumimoji="1" lang="en-US" altLang="ja-JP" sz="1400" smtClean="0">
                <a:latin typeface="HGP創英角ｺﾞｼｯｸUB" panose="020B0900000000000000" pitchFamily="50" charset="-128"/>
                <a:ea typeface="HGP創英角ｺﾞｼｯｸUB" panose="020B0900000000000000" pitchFamily="50" charset="-128"/>
              </a:rPr>
              <a:t>WAL</a:t>
            </a:r>
            <a:r>
              <a:rPr lang="ja-JP" altLang="en-US" sz="1400">
                <a:latin typeface="HGP創英角ｺﾞｼｯｸUB" panose="020B0900000000000000" pitchFamily="50" charset="-128"/>
                <a:ea typeface="HGP創英角ｺﾞｼｯｸUB" panose="020B0900000000000000" pitchFamily="50" charset="-128"/>
              </a:rPr>
              <a:t>送信</a:t>
            </a:r>
            <a:endParaRPr kumimoji="1" lang="en-US" altLang="ja-JP" sz="1400" smtClean="0">
              <a:latin typeface="HGP創英角ｺﾞｼｯｸUB" panose="020B0900000000000000" pitchFamily="50" charset="-128"/>
              <a:ea typeface="HGP創英角ｺﾞｼｯｸUB" panose="020B0900000000000000" pitchFamily="50" charset="-128"/>
            </a:endParaRPr>
          </a:p>
        </p:txBody>
      </p:sp>
      <p:sp>
        <p:nvSpPr>
          <p:cNvPr id="51" name="正方形/長方形 50"/>
          <p:cNvSpPr/>
          <p:nvPr/>
        </p:nvSpPr>
        <p:spPr>
          <a:xfrm>
            <a:off x="6408000" y="2118904"/>
            <a:ext cx="1943100" cy="2396178"/>
          </a:xfrm>
          <a:prstGeom prst="rect">
            <a:avLst/>
          </a:prstGeom>
          <a:solidFill>
            <a:srgbClr val="FFCCFF"/>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スレーブ</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2" name="フローチャート : 磁気ディスク 51"/>
          <p:cNvSpPr/>
          <p:nvPr/>
        </p:nvSpPr>
        <p:spPr>
          <a:xfrm>
            <a:off x="6665969" y="2411113"/>
            <a:ext cx="1173716" cy="722492"/>
          </a:xfrm>
          <a:prstGeom prst="flowChartMagneticDisk">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smtClean="0">
                <a:solidFill>
                  <a:schemeClr val="tx1"/>
                </a:solidFill>
                <a:latin typeface="HGP創英角ｺﾞｼｯｸUB" panose="020B0900000000000000" pitchFamily="50" charset="-128"/>
                <a:ea typeface="HGP創英角ｺﾞｼｯｸUB" panose="020B0900000000000000" pitchFamily="50" charset="-128"/>
              </a:rPr>
              <a:t>PostgreSQL</a:t>
            </a:r>
            <a:endParaRPr kumimoji="1" lang="ja-JP" altLang="en-US" sz="14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3" name="フローチャート : 内部記憶 52"/>
          <p:cNvSpPr/>
          <p:nvPr/>
        </p:nvSpPr>
        <p:spPr>
          <a:xfrm>
            <a:off x="6903685" y="3499194"/>
            <a:ext cx="837695" cy="412347"/>
          </a:xfrm>
          <a:prstGeom prst="flowChartInternalStorage">
            <a:avLst/>
          </a:prstGeom>
          <a:solidFill>
            <a:schemeClr val="accent2">
              <a:lumMod val="40000"/>
              <a:lumOff val="60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400" smtClean="0">
                <a:solidFill>
                  <a:schemeClr val="tx1"/>
                </a:solidFill>
                <a:latin typeface="HGP創英角ｺﾞｼｯｸUB" panose="020B0900000000000000" pitchFamily="50" charset="-128"/>
                <a:ea typeface="HGP創英角ｺﾞｼｯｸUB" panose="020B0900000000000000" pitchFamily="50" charset="-128"/>
              </a:rPr>
              <a:t>WAL</a:t>
            </a:r>
          </a:p>
        </p:txBody>
      </p:sp>
      <p:sp>
        <p:nvSpPr>
          <p:cNvPr id="54" name="右カーブ矢印 53"/>
          <p:cNvSpPr/>
          <p:nvPr/>
        </p:nvSpPr>
        <p:spPr>
          <a:xfrm rot="10800000">
            <a:off x="7726342" y="3106967"/>
            <a:ext cx="228600" cy="453602"/>
          </a:xfrm>
          <a:prstGeom prst="curvedRightArrow">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55" name="角丸四角形 54"/>
          <p:cNvSpPr/>
          <p:nvPr/>
        </p:nvSpPr>
        <p:spPr>
          <a:xfrm>
            <a:off x="3789396" y="4031059"/>
            <a:ext cx="1272383" cy="309363"/>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smtClean="0">
                <a:solidFill>
                  <a:schemeClr val="tx1"/>
                </a:solidFill>
                <a:latin typeface="HGP創英角ｺﾞｼｯｸUB" panose="020B0900000000000000" pitchFamily="50" charset="-128"/>
                <a:ea typeface="HGP創英角ｺﾞｼｯｸUB" panose="020B0900000000000000" pitchFamily="50" charset="-128"/>
              </a:rPr>
              <a:t> sender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6" name="角丸四角形 55"/>
          <p:cNvSpPr/>
          <p:nvPr/>
        </p:nvSpPr>
        <p:spPr>
          <a:xfrm>
            <a:off x="6712714" y="4031059"/>
            <a:ext cx="1350018" cy="296380"/>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err="1">
                <a:solidFill>
                  <a:schemeClr val="tx1"/>
                </a:solidFill>
                <a:latin typeface="HGP創英角ｺﾞｼｯｸUB" panose="020B0900000000000000" pitchFamily="50" charset="-128"/>
                <a:ea typeface="HGP創英角ｺﾞｼｯｸUB" panose="020B0900000000000000" pitchFamily="50" charset="-128"/>
              </a:rPr>
              <a:t>w</a:t>
            </a:r>
            <a:r>
              <a:rPr kumimoji="1" lang="en-US" altLang="ja-JP" sz="1600" dirty="0" err="1" smtClean="0">
                <a:solidFill>
                  <a:schemeClr val="tx1"/>
                </a:solidFill>
                <a:latin typeface="HGP創英角ｺﾞｼｯｸUB" panose="020B0900000000000000" pitchFamily="50" charset="-128"/>
                <a:ea typeface="HGP創英角ｺﾞｼｯｸUB" panose="020B0900000000000000" pitchFamily="50" charset="-128"/>
              </a:rPr>
              <a:t>al</a:t>
            </a:r>
            <a:r>
              <a:rPr kumimoji="1" lang="en-US" altLang="ja-JP" sz="1600" dirty="0" smtClean="0">
                <a:solidFill>
                  <a:schemeClr val="tx1"/>
                </a:solidFill>
                <a:latin typeface="HGP創英角ｺﾞｼｯｸUB" panose="020B0900000000000000" pitchFamily="50" charset="-128"/>
                <a:ea typeface="HGP創英角ｺﾞｼｯｸUB" panose="020B0900000000000000" pitchFamily="50" charset="-128"/>
              </a:rPr>
              <a:t> </a:t>
            </a:r>
            <a:r>
              <a:rPr lang="en-US" altLang="ja-JP" sz="1600" dirty="0" smtClean="0">
                <a:solidFill>
                  <a:schemeClr val="tx1"/>
                </a:solidFill>
                <a:latin typeface="HGP創英角ｺﾞｼｯｸUB" panose="020B0900000000000000" pitchFamily="50" charset="-128"/>
                <a:ea typeface="HGP創英角ｺﾞｼｯｸUB" panose="020B0900000000000000" pitchFamily="50" charset="-128"/>
              </a:rPr>
              <a:t>receiver</a:t>
            </a:r>
            <a:endParaRPr lang="ja-JP" altLang="en-US" sz="1600" dirty="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59" name="直線コネクタ 58"/>
          <p:cNvCxnSpPr>
            <a:stCxn id="60" idx="6"/>
            <a:endCxn id="39" idx="1"/>
          </p:cNvCxnSpPr>
          <p:nvPr/>
        </p:nvCxnSpPr>
        <p:spPr>
          <a:xfrm>
            <a:off x="3279044" y="3568285"/>
            <a:ext cx="646074" cy="1610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円/楕円 59"/>
          <p:cNvSpPr/>
          <p:nvPr/>
        </p:nvSpPr>
        <p:spPr>
          <a:xfrm>
            <a:off x="2876486" y="3367006"/>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smtClean="0">
                <a:solidFill>
                  <a:schemeClr val="tx1"/>
                </a:solidFill>
                <a:latin typeface="HGP創英角ｺﾞｼｯｸUB" panose="020B0900000000000000" pitchFamily="50" charset="-128"/>
                <a:ea typeface="HGP創英角ｺﾞｼｯｸUB" panose="020B0900000000000000" pitchFamily="50" charset="-128"/>
              </a:rPr>
              <a:t>1</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63" name="直線コネクタ 62"/>
          <p:cNvCxnSpPr>
            <a:stCxn id="64" idx="2"/>
            <a:endCxn id="53" idx="3"/>
          </p:cNvCxnSpPr>
          <p:nvPr/>
        </p:nvCxnSpPr>
        <p:spPr>
          <a:xfrm flipH="1">
            <a:off x="7741380" y="3252100"/>
            <a:ext cx="789733" cy="45326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円/楕円 63"/>
          <p:cNvSpPr/>
          <p:nvPr/>
        </p:nvSpPr>
        <p:spPr>
          <a:xfrm>
            <a:off x="8531113" y="3050821"/>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smtClean="0">
                <a:solidFill>
                  <a:schemeClr val="tx1"/>
                </a:solidFill>
                <a:latin typeface="HGP創英角ｺﾞｼｯｸUB" panose="020B0900000000000000" pitchFamily="50" charset="-128"/>
                <a:ea typeface="HGP創英角ｺﾞｼｯｸUB" panose="020B0900000000000000" pitchFamily="50" charset="-128"/>
              </a:rPr>
              <a:t>4</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cxnSp>
        <p:nvCxnSpPr>
          <p:cNvPr id="65" name="直線コネクタ 64"/>
          <p:cNvCxnSpPr>
            <a:stCxn id="66" idx="2"/>
            <a:endCxn id="52" idx="4"/>
          </p:cNvCxnSpPr>
          <p:nvPr/>
        </p:nvCxnSpPr>
        <p:spPr>
          <a:xfrm flipH="1">
            <a:off x="7839685" y="2401896"/>
            <a:ext cx="653715" cy="370463"/>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円/楕円 65"/>
          <p:cNvSpPr/>
          <p:nvPr/>
        </p:nvSpPr>
        <p:spPr>
          <a:xfrm>
            <a:off x="8493400" y="2200617"/>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smtClean="0">
                <a:solidFill>
                  <a:schemeClr val="tx1"/>
                </a:solidFill>
                <a:latin typeface="HGP創英角ｺﾞｼｯｸUB" panose="020B0900000000000000" pitchFamily="50" charset="-128"/>
                <a:ea typeface="HGP創英角ｺﾞｼｯｸUB" panose="020B0900000000000000" pitchFamily="50" charset="-128"/>
              </a:rPr>
              <a:t>5</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8" name="角丸四角形 67"/>
          <p:cNvSpPr/>
          <p:nvPr/>
        </p:nvSpPr>
        <p:spPr>
          <a:xfrm>
            <a:off x="6733409" y="3169396"/>
            <a:ext cx="1006610" cy="243039"/>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startup</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72" name="角丸四角形 71"/>
          <p:cNvSpPr/>
          <p:nvPr/>
        </p:nvSpPr>
        <p:spPr>
          <a:xfrm>
            <a:off x="3855952" y="3171668"/>
            <a:ext cx="1199809" cy="240767"/>
          </a:xfrm>
          <a:prstGeom prst="roundRect">
            <a:avLst>
              <a:gd name="adj"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err="1" smtClean="0">
                <a:solidFill>
                  <a:schemeClr val="tx1"/>
                </a:solidFill>
                <a:latin typeface="HGP創英角ｺﾞｼｯｸUB" panose="020B0900000000000000" pitchFamily="50" charset="-128"/>
                <a:ea typeface="HGP創英角ｺﾞｼｯｸUB" panose="020B0900000000000000" pitchFamily="50" charset="-128"/>
              </a:rPr>
              <a:t>wal</a:t>
            </a:r>
            <a:r>
              <a:rPr lang="en-US" altLang="ja-JP" sz="1600" smtClean="0">
                <a:solidFill>
                  <a:schemeClr val="tx1"/>
                </a:solidFill>
                <a:latin typeface="HGP創英角ｺﾞｼｯｸUB" panose="020B0900000000000000" pitchFamily="50" charset="-128"/>
                <a:ea typeface="HGP創英角ｺﾞｼｯｸUB" panose="020B0900000000000000" pitchFamily="50" charset="-128"/>
              </a:rPr>
              <a:t> writer</a:t>
            </a:r>
            <a:endParaRPr kumimoji="1" lang="ja-JP" altLang="en-US" sz="1600"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2" name="正方形/長方形 41"/>
          <p:cNvSpPr/>
          <p:nvPr/>
        </p:nvSpPr>
        <p:spPr>
          <a:xfrm>
            <a:off x="504000" y="2118904"/>
            <a:ext cx="1943100" cy="2396178"/>
          </a:xfrm>
          <a:prstGeom prst="rect">
            <a:avLst/>
          </a:prstGeom>
          <a:solidFill>
            <a:schemeClr val="bg2"/>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a:solidFill>
                  <a:schemeClr val="tx1"/>
                </a:solidFill>
                <a:latin typeface="HGP創英角ｺﾞｼｯｸUB" panose="020B0900000000000000" pitchFamily="50" charset="-128"/>
                <a:ea typeface="HGP創英角ｺﾞｼｯｸUB" panose="020B0900000000000000" pitchFamily="50" charset="-128"/>
              </a:rPr>
              <a:t>クライアント</a:t>
            </a:r>
            <a:endParaRPr kumimoji="1" lang="ja-JP" altLang="en-US" sz="160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2" name="ストライプ矢印 11"/>
          <p:cNvSpPr/>
          <p:nvPr/>
        </p:nvSpPr>
        <p:spPr>
          <a:xfrm>
            <a:off x="2592000" y="2622904"/>
            <a:ext cx="720000" cy="432000"/>
          </a:xfrm>
          <a:prstGeom prst="stripedRightArrow">
            <a:avLst/>
          </a:prstGeom>
          <a:solidFill>
            <a:srgbClr val="FF99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70" name="ストライプ矢印 69"/>
          <p:cNvSpPr/>
          <p:nvPr/>
        </p:nvSpPr>
        <p:spPr>
          <a:xfrm flipH="1">
            <a:off x="2592000" y="3867534"/>
            <a:ext cx="720000" cy="432000"/>
          </a:xfrm>
          <a:prstGeom prst="stripedRightArrow">
            <a:avLst/>
          </a:prstGeom>
          <a:solidFill>
            <a:srgbClr val="FF99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err="1" smtClean="0">
              <a:solidFill>
                <a:schemeClr val="tx1"/>
              </a:solidFill>
            </a:endParaRPr>
          </a:p>
        </p:txBody>
      </p:sp>
      <p:sp>
        <p:nvSpPr>
          <p:cNvPr id="71" name="テキスト ボックス 70"/>
          <p:cNvSpPr txBox="1"/>
          <p:nvPr/>
        </p:nvSpPr>
        <p:spPr>
          <a:xfrm>
            <a:off x="2520000" y="2334904"/>
            <a:ext cx="827471" cy="307777"/>
          </a:xfrm>
          <a:prstGeom prst="rect">
            <a:avLst/>
          </a:prstGeom>
          <a:noFill/>
        </p:spPr>
        <p:txBody>
          <a:bodyPr wrap="none" rtlCol="0">
            <a:spAutoFit/>
          </a:bodyPr>
          <a:lstStyle/>
          <a:p>
            <a:pPr algn="ctr"/>
            <a:r>
              <a:rPr kumimoji="1" lang="en-US" altLang="ja-JP" sz="1400" smtClean="0">
                <a:latin typeface="HGP創英角ｺﾞｼｯｸUB" panose="020B0900000000000000" pitchFamily="50" charset="-128"/>
                <a:ea typeface="HGP創英角ｺﾞｼｯｸUB" panose="020B0900000000000000" pitchFamily="50" charset="-128"/>
              </a:rPr>
              <a:t>COMMIT</a:t>
            </a:r>
          </a:p>
        </p:txBody>
      </p:sp>
      <p:sp>
        <p:nvSpPr>
          <p:cNvPr id="73" name="テキスト ボックス 72"/>
          <p:cNvSpPr txBox="1"/>
          <p:nvPr/>
        </p:nvSpPr>
        <p:spPr>
          <a:xfrm>
            <a:off x="2520000" y="4289260"/>
            <a:ext cx="827471" cy="523220"/>
          </a:xfrm>
          <a:prstGeom prst="rect">
            <a:avLst/>
          </a:prstGeom>
          <a:noFill/>
        </p:spPr>
        <p:txBody>
          <a:bodyPr wrap="none" rtlCol="0">
            <a:spAutoFit/>
          </a:bodyPr>
          <a:lstStyle/>
          <a:p>
            <a:pPr algn="ctr"/>
            <a:r>
              <a:rPr kumimoji="1" lang="en-US" altLang="ja-JP" sz="1400" smtClean="0">
                <a:latin typeface="HGP創英角ｺﾞｼｯｸUB" panose="020B0900000000000000" pitchFamily="50" charset="-128"/>
                <a:ea typeface="HGP創英角ｺﾞｼｯｸUB" panose="020B0900000000000000" pitchFamily="50" charset="-128"/>
              </a:rPr>
              <a:t>COMMIT</a:t>
            </a:r>
          </a:p>
          <a:p>
            <a:pPr algn="ctr"/>
            <a:r>
              <a:rPr kumimoji="1" lang="ja-JP" altLang="en-US" sz="1400" smtClean="0">
                <a:latin typeface="HGP創英角ｺﾞｼｯｸUB" panose="020B0900000000000000" pitchFamily="50" charset="-128"/>
                <a:ea typeface="HGP創英角ｺﾞｼｯｸUB" panose="020B0900000000000000" pitchFamily="50" charset="-128"/>
              </a:rPr>
              <a:t>成功</a:t>
            </a:r>
            <a:endParaRPr kumimoji="1" lang="en-US" altLang="ja-JP" sz="1400" smtClean="0">
              <a:latin typeface="HGP創英角ｺﾞｼｯｸUB" panose="020B0900000000000000" pitchFamily="50" charset="-128"/>
              <a:ea typeface="HGP創英角ｺﾞｼｯｸUB" panose="020B0900000000000000" pitchFamily="50" charset="-128"/>
            </a:endParaRPr>
          </a:p>
        </p:txBody>
      </p:sp>
      <p:grpSp>
        <p:nvGrpSpPr>
          <p:cNvPr id="76" name="グループ化 75"/>
          <p:cNvGrpSpPr>
            <a:grpSpLocks noChangeAspect="1"/>
          </p:cNvGrpSpPr>
          <p:nvPr/>
        </p:nvGrpSpPr>
        <p:grpSpPr>
          <a:xfrm>
            <a:off x="936000" y="2838904"/>
            <a:ext cx="1028700" cy="1028700"/>
            <a:chOff x="-5181600" y="533400"/>
            <a:chExt cx="5715001" cy="3886200"/>
          </a:xfrm>
        </p:grpSpPr>
        <p:grpSp>
          <p:nvGrpSpPr>
            <p:cNvPr id="77" name="グループ化 31"/>
            <p:cNvGrpSpPr/>
            <p:nvPr/>
          </p:nvGrpSpPr>
          <p:grpSpPr>
            <a:xfrm>
              <a:off x="-5181600" y="533400"/>
              <a:ext cx="5715001" cy="3886200"/>
              <a:chOff x="-2746131" y="2971800"/>
              <a:chExt cx="1831731" cy="1447800"/>
            </a:xfrm>
          </p:grpSpPr>
          <p:sp>
            <p:nvSpPr>
              <p:cNvPr id="99" name="直方体 26"/>
              <p:cNvSpPr/>
              <p:nvPr/>
            </p:nvSpPr>
            <p:spPr>
              <a:xfrm>
                <a:off x="-2438400" y="2971800"/>
                <a:ext cx="1524000" cy="990600"/>
              </a:xfrm>
              <a:prstGeom prst="cube">
                <a:avLst>
                  <a:gd name="adj" fmla="val 5712"/>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直方体 99"/>
              <p:cNvSpPr/>
              <p:nvPr/>
            </p:nvSpPr>
            <p:spPr>
              <a:xfrm>
                <a:off x="-2746131" y="3962400"/>
                <a:ext cx="1782885" cy="457200"/>
              </a:xfrm>
              <a:prstGeom prst="cube">
                <a:avLst>
                  <a:gd name="adj" fmla="val 75976"/>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p:cNvSpPr/>
              <p:nvPr/>
            </p:nvSpPr>
            <p:spPr>
              <a:xfrm>
                <a:off x="-2362200" y="3124200"/>
                <a:ext cx="1295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78" name="直線コネクタ 77"/>
            <p:cNvCxnSpPr/>
            <p:nvPr/>
          </p:nvCxnSpPr>
          <p:spPr>
            <a:xfrm>
              <a:off x="-4114799" y="32766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直線コネクタ 78"/>
            <p:cNvCxnSpPr/>
            <p:nvPr/>
          </p:nvCxnSpPr>
          <p:spPr>
            <a:xfrm>
              <a:off x="-4267199" y="34290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a:off x="-4419599" y="35814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4571999" y="3733800"/>
              <a:ext cx="403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V="1">
              <a:off x="-4724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flipV="1">
              <a:off x="-4419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p:nvCxnSpPr>
          <p:spPr>
            <a:xfrm flipV="1">
              <a:off x="-4114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flipV="1">
              <a:off x="-3809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flipV="1">
              <a:off x="-3505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直線コネクタ 86"/>
            <p:cNvCxnSpPr/>
            <p:nvPr/>
          </p:nvCxnSpPr>
          <p:spPr>
            <a:xfrm flipV="1">
              <a:off x="-3200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flipV="1">
              <a:off x="-2895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直線コネクタ 90"/>
            <p:cNvCxnSpPr/>
            <p:nvPr/>
          </p:nvCxnSpPr>
          <p:spPr>
            <a:xfrm flipV="1">
              <a:off x="-2590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flipV="1">
              <a:off x="-22859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flipV="1">
              <a:off x="-19811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flipV="1">
              <a:off x="-16763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flipV="1">
              <a:off x="-13715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flipV="1">
              <a:off x="-931333" y="3276599"/>
              <a:ext cx="609600" cy="609601"/>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flipV="1">
              <a:off x="-685799" y="3276600"/>
              <a:ext cx="6096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直線コネクタ 97"/>
            <p:cNvCxnSpPr/>
            <p:nvPr/>
          </p:nvCxnSpPr>
          <p:spPr>
            <a:xfrm>
              <a:off x="-4724399" y="3886200"/>
              <a:ext cx="403860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57" name="コンテンツ プレースホルダー 2"/>
          <p:cNvSpPr>
            <a:spLocks noGrp="1"/>
          </p:cNvSpPr>
          <p:nvPr>
            <p:ph idx="1"/>
          </p:nvPr>
        </p:nvSpPr>
        <p:spPr>
          <a:xfrm>
            <a:off x="457200" y="1152000"/>
            <a:ext cx="7061200" cy="829200"/>
          </a:xfrm>
        </p:spPr>
        <p:txBody>
          <a:bodyPr/>
          <a:lstStyle/>
          <a:p>
            <a:pPr marL="0" indent="0">
              <a:buNone/>
            </a:pPr>
            <a:r>
              <a:rPr lang="ja-JP" altLang="en-US" sz="2400"/>
              <a:t>トランザクションの</a:t>
            </a:r>
            <a:r>
              <a:rPr lang="en-US" altLang="ja-JP" sz="2400"/>
              <a:t>COMMIT</a:t>
            </a:r>
            <a:r>
              <a:rPr lang="ja-JP" altLang="en-US" sz="2400"/>
              <a:t>毎にマスタ、スレーブ間で</a:t>
            </a:r>
            <a:r>
              <a:rPr lang="en-US" altLang="ja-JP" sz="2400"/>
              <a:t>WAL</a:t>
            </a:r>
            <a:r>
              <a:rPr lang="ja-JP" altLang="en-US" sz="2400"/>
              <a:t>の送受信を行うことでデータ複製を実現</a:t>
            </a:r>
          </a:p>
        </p:txBody>
      </p:sp>
      <p:sp>
        <p:nvSpPr>
          <p:cNvPr id="58" name="テキスト ボックス 57"/>
          <p:cNvSpPr txBox="1"/>
          <p:nvPr/>
        </p:nvSpPr>
        <p:spPr>
          <a:xfrm>
            <a:off x="256032" y="4901805"/>
            <a:ext cx="5548867" cy="1631216"/>
          </a:xfrm>
          <a:prstGeom prst="rect">
            <a:avLst/>
          </a:prstGeom>
          <a:noFill/>
        </p:spPr>
        <p:txBody>
          <a:bodyPr wrap="square" rtlCol="0">
            <a:spAutoFit/>
          </a:bodyPr>
          <a:lstStyle/>
          <a:p>
            <a:pPr marL="457200" indent="-457200">
              <a:buClr>
                <a:schemeClr val="tx1"/>
              </a:buClr>
              <a:buFont typeface="+mj-ea"/>
              <a:buAutoNum type="circleNumDbPlain"/>
            </a:pPr>
            <a:r>
              <a:rPr lang="ja-JP" altLang="en-US" sz="2000" dirty="0" smtClean="0">
                <a:latin typeface="HGP創英角ｺﾞｼｯｸUB" panose="020B0900000000000000" pitchFamily="50" charset="-128"/>
                <a:ea typeface="HGP創英角ｺﾞｼｯｸUB" panose="020B0900000000000000" pitchFamily="50" charset="-128"/>
              </a:rPr>
              <a:t>マスタのディスクに</a:t>
            </a:r>
            <a:r>
              <a:rPr lang="en-US" altLang="ja-JP" sz="2000" dirty="0" smtClean="0">
                <a:latin typeface="HGP創英角ｺﾞｼｯｸUB" panose="020B0900000000000000" pitchFamily="50" charset="-128"/>
                <a:ea typeface="HGP創英角ｺﾞｼｯｸUB" panose="020B0900000000000000" pitchFamily="50" charset="-128"/>
              </a:rPr>
              <a:t>WAL</a:t>
            </a:r>
            <a:r>
              <a:rPr lang="ja-JP" altLang="en-US" sz="2000" dirty="0" smtClean="0">
                <a:latin typeface="HGP創英角ｺﾞｼｯｸUB" panose="020B0900000000000000" pitchFamily="50" charset="-128"/>
                <a:ea typeface="HGP創英角ｺﾞｼｯｸUB" panose="020B0900000000000000" pitchFamily="50" charset="-128"/>
              </a:rPr>
              <a:t>を書き込む</a:t>
            </a:r>
            <a:endParaRPr lang="en-US" altLang="ja-JP" sz="2000" dirty="0" smtClean="0">
              <a:latin typeface="HGP創英角ｺﾞｼｯｸUB" panose="020B0900000000000000" pitchFamily="50" charset="-128"/>
              <a:ea typeface="HGP創英角ｺﾞｼｯｸUB" panose="020B0900000000000000" pitchFamily="50" charset="-128"/>
            </a:endParaRPr>
          </a:p>
          <a:p>
            <a:pPr marL="457200" indent="-457200">
              <a:buClr>
                <a:schemeClr val="tx1"/>
              </a:buClr>
              <a:buFont typeface="+mj-ea"/>
              <a:buAutoNum type="circleNumDbPlain"/>
            </a:pPr>
            <a:r>
              <a:rPr lang="ja-JP" altLang="en-US" sz="2000" dirty="0" smtClean="0">
                <a:latin typeface="HGP創英角ｺﾞｼｯｸUB" panose="020B0900000000000000" pitchFamily="50" charset="-128"/>
                <a:ea typeface="HGP創英角ｺﾞｼｯｸUB" panose="020B0900000000000000" pitchFamily="50" charset="-128"/>
              </a:rPr>
              <a:t>マスタの</a:t>
            </a:r>
            <a:r>
              <a:rPr lang="en-US" altLang="ja-JP" sz="2000" dirty="0" err="1" smtClean="0">
                <a:latin typeface="HGP創英角ｺﾞｼｯｸUB" panose="020B0900000000000000" pitchFamily="50" charset="-128"/>
                <a:ea typeface="HGP創英角ｺﾞｼｯｸUB" panose="020B0900000000000000" pitchFamily="50" charset="-128"/>
              </a:rPr>
              <a:t>wal</a:t>
            </a:r>
            <a:r>
              <a:rPr lang="en-US" altLang="ja-JP" sz="2000" dirty="0" smtClean="0">
                <a:latin typeface="HGP創英角ｺﾞｼｯｸUB" panose="020B0900000000000000" pitchFamily="50" charset="-128"/>
                <a:ea typeface="HGP創英角ｺﾞｼｯｸUB" panose="020B0900000000000000" pitchFamily="50" charset="-128"/>
              </a:rPr>
              <a:t> sender</a:t>
            </a:r>
            <a:r>
              <a:rPr lang="ja-JP" altLang="en-US" sz="2000" dirty="0" smtClean="0">
                <a:latin typeface="HGP創英角ｺﾞｼｯｸUB" panose="020B0900000000000000" pitchFamily="50" charset="-128"/>
                <a:ea typeface="HGP創英角ｺﾞｼｯｸUB" panose="020B0900000000000000" pitchFamily="50" charset="-128"/>
              </a:rPr>
              <a:t>プロセスが</a:t>
            </a:r>
            <a:r>
              <a:rPr lang="en-US" altLang="ja-JP" sz="2000" dirty="0">
                <a:latin typeface="HGP創英角ｺﾞｼｯｸUB" panose="020B0900000000000000" pitchFamily="50" charset="-128"/>
                <a:ea typeface="HGP創英角ｺﾞｼｯｸUB" panose="020B0900000000000000" pitchFamily="50" charset="-128"/>
              </a:rPr>
              <a:t>WAL</a:t>
            </a:r>
            <a:r>
              <a:rPr lang="ja-JP" altLang="en-US" sz="2000" dirty="0">
                <a:latin typeface="HGP創英角ｺﾞｼｯｸUB" panose="020B0900000000000000" pitchFamily="50" charset="-128"/>
                <a:ea typeface="HGP創英角ｺﾞｼｯｸUB" panose="020B0900000000000000" pitchFamily="50" charset="-128"/>
              </a:rPr>
              <a:t>を送信</a:t>
            </a:r>
            <a:endParaRPr lang="en-US" altLang="ja-JP" sz="2000" dirty="0" smtClean="0">
              <a:latin typeface="HGP創英角ｺﾞｼｯｸUB" panose="020B0900000000000000" pitchFamily="50" charset="-128"/>
              <a:ea typeface="HGP創英角ｺﾞｼｯｸUB" panose="020B0900000000000000" pitchFamily="50" charset="-128"/>
            </a:endParaRPr>
          </a:p>
          <a:p>
            <a:pPr marL="457200" indent="-457200">
              <a:buClr>
                <a:schemeClr val="tx1"/>
              </a:buClr>
              <a:buFont typeface="+mj-ea"/>
              <a:buAutoNum type="circleNumDbPlain"/>
            </a:pPr>
            <a:r>
              <a:rPr lang="ja-JP" altLang="en-US" sz="2000" dirty="0" smtClean="0">
                <a:latin typeface="HGP創英角ｺﾞｼｯｸUB" panose="020B0900000000000000" pitchFamily="50" charset="-128"/>
                <a:ea typeface="HGP創英角ｺﾞｼｯｸUB" panose="020B0900000000000000" pitchFamily="50" charset="-128"/>
              </a:rPr>
              <a:t>スレーブの</a:t>
            </a:r>
            <a:r>
              <a:rPr lang="en-US" altLang="ja-JP" sz="2000" dirty="0" err="1" smtClean="0">
                <a:latin typeface="HGP創英角ｺﾞｼｯｸUB" panose="020B0900000000000000" pitchFamily="50" charset="-128"/>
                <a:ea typeface="HGP創英角ｺﾞｼｯｸUB" panose="020B0900000000000000" pitchFamily="50" charset="-128"/>
              </a:rPr>
              <a:t>wal</a:t>
            </a:r>
            <a:r>
              <a:rPr lang="en-US" altLang="ja-JP" sz="2000" dirty="0" smtClean="0">
                <a:latin typeface="HGP創英角ｺﾞｼｯｸUB" panose="020B0900000000000000" pitchFamily="50" charset="-128"/>
                <a:ea typeface="HGP創英角ｺﾞｼｯｸUB" panose="020B0900000000000000" pitchFamily="50" charset="-128"/>
              </a:rPr>
              <a:t> receiver</a:t>
            </a:r>
            <a:r>
              <a:rPr lang="ja-JP" altLang="en-US" sz="2000" dirty="0" smtClean="0">
                <a:latin typeface="HGP創英角ｺﾞｼｯｸUB" panose="020B0900000000000000" pitchFamily="50" charset="-128"/>
                <a:ea typeface="HGP創英角ｺﾞｼｯｸUB" panose="020B0900000000000000" pitchFamily="50" charset="-128"/>
              </a:rPr>
              <a:t>プロセスが</a:t>
            </a:r>
            <a:r>
              <a:rPr lang="en-US" altLang="ja-JP" sz="2000" dirty="0">
                <a:latin typeface="HGP創英角ｺﾞｼｯｸUB" panose="020B0900000000000000" pitchFamily="50" charset="-128"/>
                <a:ea typeface="HGP創英角ｺﾞｼｯｸUB" panose="020B0900000000000000" pitchFamily="50" charset="-128"/>
              </a:rPr>
              <a:t>WAL</a:t>
            </a:r>
            <a:r>
              <a:rPr lang="ja-JP" altLang="en-US" sz="2000" dirty="0">
                <a:latin typeface="HGP創英角ｺﾞｼｯｸUB" panose="020B0900000000000000" pitchFamily="50" charset="-128"/>
                <a:ea typeface="HGP創英角ｺﾞｼｯｸUB" panose="020B0900000000000000" pitchFamily="50" charset="-128"/>
              </a:rPr>
              <a:t>を受信</a:t>
            </a:r>
            <a:endParaRPr lang="en-US" altLang="ja-JP" sz="2000" dirty="0" smtClean="0">
              <a:latin typeface="HGP創英角ｺﾞｼｯｸUB" panose="020B0900000000000000" pitchFamily="50" charset="-128"/>
              <a:ea typeface="HGP創英角ｺﾞｼｯｸUB" panose="020B0900000000000000" pitchFamily="50" charset="-128"/>
            </a:endParaRPr>
          </a:p>
          <a:p>
            <a:pPr marL="457200" indent="-457200">
              <a:buClr>
                <a:schemeClr val="tx1"/>
              </a:buClr>
              <a:buFont typeface="+mj-ea"/>
              <a:buAutoNum type="circleNumDbPlain"/>
            </a:pPr>
            <a:r>
              <a:rPr lang="ja-JP" altLang="en-US" sz="2000" dirty="0" smtClean="0">
                <a:latin typeface="HGP創英角ｺﾞｼｯｸUB" panose="020B0900000000000000" pitchFamily="50" charset="-128"/>
                <a:ea typeface="HGP創英角ｺﾞｼｯｸUB" panose="020B0900000000000000" pitchFamily="50" charset="-128"/>
              </a:rPr>
              <a:t>スレーブのディスクに</a:t>
            </a:r>
            <a:r>
              <a:rPr lang="en-US" altLang="ja-JP" sz="2000" dirty="0">
                <a:latin typeface="HGP創英角ｺﾞｼｯｸUB" panose="020B0900000000000000" pitchFamily="50" charset="-128"/>
                <a:ea typeface="HGP創英角ｺﾞｼｯｸUB" panose="020B0900000000000000" pitchFamily="50" charset="-128"/>
              </a:rPr>
              <a:t>WAL</a:t>
            </a:r>
            <a:r>
              <a:rPr lang="ja-JP" altLang="en-US" sz="2000" dirty="0">
                <a:latin typeface="HGP創英角ｺﾞｼｯｸUB" panose="020B0900000000000000" pitchFamily="50" charset="-128"/>
                <a:ea typeface="HGP創英角ｺﾞｼｯｸUB" panose="020B0900000000000000" pitchFamily="50" charset="-128"/>
              </a:rPr>
              <a:t>を書き込み</a:t>
            </a:r>
            <a:endParaRPr lang="en-US" altLang="ja-JP" sz="2000" dirty="0" smtClean="0">
              <a:latin typeface="HGP創英角ｺﾞｼｯｸUB" panose="020B0900000000000000" pitchFamily="50" charset="-128"/>
              <a:ea typeface="HGP創英角ｺﾞｼｯｸUB" panose="020B0900000000000000" pitchFamily="50" charset="-128"/>
            </a:endParaRPr>
          </a:p>
          <a:p>
            <a:pPr marL="457200" indent="-457200">
              <a:buClr>
                <a:schemeClr val="tx1"/>
              </a:buClr>
              <a:buFont typeface="+mj-ea"/>
              <a:buAutoNum type="circleNumDbPlain"/>
            </a:pPr>
            <a:r>
              <a:rPr lang="ja-JP" altLang="en-US" sz="2000" dirty="0" smtClean="0">
                <a:latin typeface="HGP創英角ｺﾞｼｯｸUB" panose="020B0900000000000000" pitchFamily="50" charset="-128"/>
                <a:ea typeface="HGP創英角ｺﾞｼｯｸUB" panose="020B0900000000000000" pitchFamily="50" charset="-128"/>
              </a:rPr>
              <a:t>スレーブへ</a:t>
            </a:r>
            <a:r>
              <a:rPr lang="ja-JP" altLang="en-US" sz="2000" dirty="0">
                <a:latin typeface="HGP創英角ｺﾞｼｯｸUB" panose="020B0900000000000000" pitchFamily="50" charset="-128"/>
                <a:ea typeface="HGP創英角ｺﾞｼｯｸUB" panose="020B0900000000000000" pitchFamily="50" charset="-128"/>
              </a:rPr>
              <a:t>のデータ</a:t>
            </a:r>
            <a:r>
              <a:rPr lang="ja-JP" altLang="en-US" sz="2000" dirty="0" smtClean="0">
                <a:latin typeface="HGP創英角ｺﾞｼｯｸUB" panose="020B0900000000000000" pitchFamily="50" charset="-128"/>
                <a:ea typeface="HGP創英角ｺﾞｼｯｸUB" panose="020B0900000000000000" pitchFamily="50" charset="-128"/>
              </a:rPr>
              <a:t>適用</a:t>
            </a:r>
            <a:r>
              <a:rPr lang="en-US" altLang="ja-JP" sz="2000" dirty="0" smtClean="0">
                <a:latin typeface="HGP創英角ｺﾞｼｯｸUB" panose="020B0900000000000000" pitchFamily="50" charset="-128"/>
                <a:ea typeface="HGP創英角ｺﾞｼｯｸUB" panose="020B0900000000000000" pitchFamily="50" charset="-128"/>
              </a:rPr>
              <a:t>(</a:t>
            </a:r>
            <a:r>
              <a:rPr lang="ja-JP" altLang="en-US" sz="2000" dirty="0" smtClean="0">
                <a:latin typeface="HGP創英角ｺﾞｼｯｸUB" panose="020B0900000000000000" pitchFamily="50" charset="-128"/>
                <a:ea typeface="HGP創英角ｺﾞｼｯｸUB" panose="020B0900000000000000" pitchFamily="50" charset="-128"/>
              </a:rPr>
              <a:t>リカバリ</a:t>
            </a:r>
            <a:r>
              <a:rPr lang="en-US" altLang="ja-JP" sz="2000" dirty="0" smtClean="0">
                <a:latin typeface="HGP創英角ｺﾞｼｯｸUB" panose="020B0900000000000000" pitchFamily="50" charset="-128"/>
                <a:ea typeface="HGP創英角ｺﾞｼｯｸUB" panose="020B0900000000000000" pitchFamily="50" charset="-128"/>
              </a:rPr>
              <a:t>)</a:t>
            </a:r>
          </a:p>
        </p:txBody>
      </p:sp>
      <p:cxnSp>
        <p:nvCxnSpPr>
          <p:cNvPr id="74" name="直線コネクタ 73"/>
          <p:cNvCxnSpPr/>
          <p:nvPr/>
        </p:nvCxnSpPr>
        <p:spPr>
          <a:xfrm flipV="1">
            <a:off x="3838558" y="4299535"/>
            <a:ext cx="869237" cy="42115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線コネクタ 87"/>
          <p:cNvCxnSpPr/>
          <p:nvPr/>
        </p:nvCxnSpPr>
        <p:spPr>
          <a:xfrm flipV="1">
            <a:off x="6836207" y="4299535"/>
            <a:ext cx="869237" cy="42115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円/楕円 88"/>
          <p:cNvSpPr/>
          <p:nvPr/>
        </p:nvSpPr>
        <p:spPr>
          <a:xfrm>
            <a:off x="6702499" y="4389150"/>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a:solidFill>
                  <a:schemeClr val="tx1"/>
                </a:solidFill>
                <a:latin typeface="HGP創英角ｺﾞｼｯｸUB" panose="020B0900000000000000" pitchFamily="50" charset="-128"/>
                <a:ea typeface="HGP創英角ｺﾞｼｯｸUB" panose="020B0900000000000000" pitchFamily="50" charset="-128"/>
              </a:rPr>
              <a:t>3</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75" name="円/楕円 74"/>
          <p:cNvSpPr/>
          <p:nvPr/>
        </p:nvSpPr>
        <p:spPr>
          <a:xfrm>
            <a:off x="3704850" y="4389150"/>
            <a:ext cx="402558" cy="40255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smtClean="0">
                <a:solidFill>
                  <a:schemeClr val="tx1"/>
                </a:solidFill>
                <a:latin typeface="HGP創英角ｺﾞｼｯｸUB" panose="020B0900000000000000" pitchFamily="50" charset="-128"/>
                <a:ea typeface="HGP創英角ｺﾞｼｯｸUB" panose="020B0900000000000000" pitchFamily="50" charset="-128"/>
              </a:rPr>
              <a:t>2</a:t>
            </a:r>
            <a:endParaRPr kumimoji="1" lang="ja-JP" altLang="en-US" b="1" err="1" smtClean="0">
              <a:solidFill>
                <a:schemeClr val="tx1"/>
              </a:solidFill>
              <a:latin typeface="HGP創英角ｺﾞｼｯｸUB" panose="020B0900000000000000" pitchFamily="50" charset="-128"/>
              <a:ea typeface="HGP創英角ｺﾞｼｯｸUB" panose="020B0900000000000000" pitchFamily="50" charset="-128"/>
            </a:endParaRPr>
          </a:p>
        </p:txBody>
      </p:sp>
      <p:grpSp>
        <p:nvGrpSpPr>
          <p:cNvPr id="108" name="グループ化 107"/>
          <p:cNvGrpSpPr/>
          <p:nvPr/>
        </p:nvGrpSpPr>
        <p:grpSpPr>
          <a:xfrm>
            <a:off x="5596969" y="4849704"/>
            <a:ext cx="3842862" cy="1634054"/>
            <a:chOff x="5390038" y="2188526"/>
            <a:chExt cx="3842862" cy="1634054"/>
          </a:xfrm>
        </p:grpSpPr>
        <p:sp>
          <p:nvSpPr>
            <p:cNvPr id="109" name="テキスト ボックス 108"/>
            <p:cNvSpPr txBox="1"/>
            <p:nvPr/>
          </p:nvSpPr>
          <p:spPr>
            <a:xfrm>
              <a:off x="5428138" y="2622251"/>
              <a:ext cx="3804762" cy="1200329"/>
            </a:xfrm>
            <a:prstGeom prst="rect">
              <a:avLst/>
            </a:prstGeom>
            <a:noFill/>
          </p:spPr>
          <p:txBody>
            <a:bodyPr wrap="square" rtlCol="0">
              <a:spAutoFit/>
            </a:bodyPr>
            <a:lstStyle/>
            <a:p>
              <a:pPr>
                <a:buClr>
                  <a:schemeClr val="bg2">
                    <a:lumMod val="25000"/>
                  </a:schemeClr>
                </a:buClr>
                <a:buSzPct val="60000"/>
              </a:pPr>
              <a:r>
                <a:rPr lang="ja-JP" altLang="en-US" smtClean="0">
                  <a:latin typeface="HGP創英角ｺﾞｼｯｸUB" panose="020B0900000000000000" pitchFamily="50" charset="-128"/>
                  <a:ea typeface="HGP創英角ｺﾞｼｯｸUB" panose="020B0900000000000000" pitchFamily="50" charset="-128"/>
                </a:rPr>
                <a:t>・ どのタイミングでクライアントに、</a:t>
              </a:r>
              <a:endParaRPr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en-US" altLang="ja-JP">
                  <a:latin typeface="HGP創英角ｺﾞｼｯｸUB" panose="020B0900000000000000" pitchFamily="50" charset="-128"/>
                  <a:ea typeface="HGP創英角ｺﾞｼｯｸUB" panose="020B0900000000000000" pitchFamily="50" charset="-128"/>
                </a:rPr>
                <a:t> </a:t>
              </a:r>
              <a:r>
                <a:rPr lang="en-US" altLang="ja-JP" smtClean="0">
                  <a:latin typeface="HGP創英角ｺﾞｼｯｸUB" panose="020B0900000000000000" pitchFamily="50" charset="-128"/>
                  <a:ea typeface="HGP創英角ｺﾞｼｯｸUB" panose="020B0900000000000000" pitchFamily="50" charset="-128"/>
                </a:rPr>
                <a:t> COMMIT</a:t>
              </a:r>
              <a:r>
                <a:rPr lang="ja-JP" altLang="en-US" smtClean="0">
                  <a:latin typeface="HGP創英角ｺﾞｼｯｸUB" panose="020B0900000000000000" pitchFamily="50" charset="-128"/>
                  <a:ea typeface="HGP創英角ｺﾞｼｯｸUB" panose="020B0900000000000000" pitchFamily="50" charset="-128"/>
                </a:rPr>
                <a:t>成功を返却するのかを、</a:t>
              </a:r>
              <a:endParaRPr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ja-JP" altLang="en-US">
                  <a:latin typeface="HGP創英角ｺﾞｼｯｸUB" panose="020B0900000000000000" pitchFamily="50" charset="-128"/>
                  <a:ea typeface="HGP創英角ｺﾞｼｯｸUB" panose="020B0900000000000000" pitchFamily="50" charset="-128"/>
                </a:rPr>
                <a:t>　</a:t>
              </a:r>
              <a:r>
                <a:rPr lang="ja-JP" altLang="en-US" smtClean="0">
                  <a:latin typeface="HGP創英角ｺﾞｼｯｸUB" panose="020B0900000000000000" pitchFamily="50" charset="-128"/>
                  <a:ea typeface="HGP創英角ｺﾞｼｯｸUB" panose="020B0900000000000000" pitchFamily="50" charset="-128"/>
                </a:rPr>
                <a:t>設定パラメータで制御可能</a:t>
              </a:r>
              <a:endParaRPr lang="en-US" altLang="ja-JP" smtClean="0">
                <a:latin typeface="HGP創英角ｺﾞｼｯｸUB" panose="020B0900000000000000" pitchFamily="50" charset="-128"/>
                <a:ea typeface="HGP創英角ｺﾞｼｯｸUB" panose="020B0900000000000000" pitchFamily="50" charset="-128"/>
              </a:endParaRPr>
            </a:p>
            <a:p>
              <a:pPr>
                <a:buClr>
                  <a:schemeClr val="bg2">
                    <a:lumMod val="25000"/>
                  </a:schemeClr>
                </a:buClr>
                <a:buSzPct val="60000"/>
              </a:pPr>
              <a:r>
                <a:rPr lang="en-US" altLang="ja-JP">
                  <a:latin typeface="HGP創英角ｺﾞｼｯｸUB" panose="020B0900000000000000" pitchFamily="50" charset="-128"/>
                  <a:ea typeface="HGP創英角ｺﾞｼｯｸUB" panose="020B0900000000000000" pitchFamily="50" charset="-128"/>
                </a:rPr>
                <a:t> </a:t>
              </a:r>
              <a:r>
                <a:rPr lang="en-US" altLang="ja-JP" smtClean="0">
                  <a:latin typeface="HGP創英角ｺﾞｼｯｸUB" panose="020B0900000000000000" pitchFamily="50" charset="-128"/>
                  <a:ea typeface="HGP創英角ｺﾞｼｯｸUB" panose="020B0900000000000000" pitchFamily="50" charset="-128"/>
                </a:rPr>
                <a:t> (</a:t>
              </a:r>
              <a:r>
                <a:rPr lang="ja-JP" altLang="en-US" smtClean="0">
                  <a:latin typeface="HGP創英角ｺﾞｼｯｸUB" panose="020B0900000000000000" pitchFamily="50" charset="-128"/>
                  <a:ea typeface="HGP創英角ｺﾞｼｯｸUB" panose="020B0900000000000000" pitchFamily="50" charset="-128"/>
                </a:rPr>
                <a:t>同期レベルの設定が可能</a:t>
              </a:r>
              <a:r>
                <a:rPr lang="en-US" altLang="ja-JP" smtClean="0">
                  <a:latin typeface="HGP創英角ｺﾞｼｯｸUB" panose="020B0900000000000000" pitchFamily="50" charset="-128"/>
                  <a:ea typeface="HGP創英角ｺﾞｼｯｸUB" panose="020B0900000000000000" pitchFamily="50" charset="-128"/>
                </a:rPr>
                <a:t>)</a:t>
              </a:r>
            </a:p>
          </p:txBody>
        </p:sp>
        <p:grpSp>
          <p:nvGrpSpPr>
            <p:cNvPr id="110" name="グループ化 109"/>
            <p:cNvGrpSpPr/>
            <p:nvPr/>
          </p:nvGrpSpPr>
          <p:grpSpPr>
            <a:xfrm>
              <a:off x="5390038" y="2188526"/>
              <a:ext cx="1180107" cy="461665"/>
              <a:chOff x="5504338" y="2150426"/>
              <a:chExt cx="1180107" cy="461665"/>
            </a:xfrm>
          </p:grpSpPr>
          <p:sp>
            <p:nvSpPr>
              <p:cNvPr id="111" name="円/楕円 110"/>
              <p:cNvSpPr/>
              <p:nvPr/>
            </p:nvSpPr>
            <p:spPr>
              <a:xfrm>
                <a:off x="5504338" y="2193406"/>
                <a:ext cx="376682" cy="376682"/>
              </a:xfrm>
              <a:prstGeom prst="ellipse">
                <a:avLst/>
              </a:prstGeom>
              <a:solidFill>
                <a:srgbClr val="0070C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smtClean="0"/>
                  <a:t>○</a:t>
                </a:r>
                <a:endParaRPr kumimoji="1" lang="ja-JP" altLang="en-US" sz="2400" b="1"/>
              </a:p>
            </p:txBody>
          </p:sp>
          <p:sp>
            <p:nvSpPr>
              <p:cNvPr id="112" name="正方形/長方形 111"/>
              <p:cNvSpPr/>
              <p:nvPr/>
            </p:nvSpPr>
            <p:spPr>
              <a:xfrm>
                <a:off x="5881020" y="2150426"/>
                <a:ext cx="803425" cy="461665"/>
              </a:xfrm>
              <a:prstGeom prst="rect">
                <a:avLst/>
              </a:prstGeom>
            </p:spPr>
            <p:txBody>
              <a:bodyPr wrap="none">
                <a:spAutoFit/>
              </a:bodyPr>
              <a:lstStyle/>
              <a:p>
                <a:r>
                  <a:rPr lang="ja-JP" altLang="en-US" sz="2400" b="1" smtClean="0">
                    <a:solidFill>
                      <a:srgbClr val="0070C0"/>
                    </a:solidFill>
                    <a:latin typeface="HGP創英角ｺﾞｼｯｸUB" panose="020B0900000000000000" pitchFamily="50" charset="-128"/>
                    <a:ea typeface="HGP創英角ｺﾞｼｯｸUB" panose="020B0900000000000000" pitchFamily="50" charset="-128"/>
                  </a:rPr>
                  <a:t>特徴</a:t>
                </a:r>
                <a:endParaRPr lang="en-US" altLang="ja-JP" sz="2400" b="1">
                  <a:solidFill>
                    <a:srgbClr val="0070C0"/>
                  </a:solidFill>
                  <a:latin typeface="HGP創英角ｺﾞｼｯｸUB" panose="020B0900000000000000" pitchFamily="50" charset="-128"/>
                  <a:ea typeface="HGP創英角ｺﾞｼｯｸUB" panose="020B0900000000000000" pitchFamily="50" charset="-128"/>
                </a:endParaRPr>
              </a:p>
            </p:txBody>
          </p:sp>
        </p:grpSp>
      </p:grpSp>
      <p:sp>
        <p:nvSpPr>
          <p:cNvPr id="6" name="スライド番号プレースホルダー 5"/>
          <p:cNvSpPr>
            <a:spLocks noGrp="1"/>
          </p:cNvSpPr>
          <p:nvPr>
            <p:ph type="sldNum" sz="quarter" idx="11"/>
          </p:nvPr>
        </p:nvSpPr>
        <p:spPr/>
        <p:txBody>
          <a:bodyPr/>
          <a:lstStyle/>
          <a:p>
            <a:pPr>
              <a:defRPr/>
            </a:pPr>
            <a:fld id="{812ED189-0CCE-4343-8A10-1AB987F6AEA1}" type="slidenum">
              <a:rPr lang="en-US" altLang="ja-JP" smtClean="0"/>
              <a:pPr>
                <a:defRPr/>
              </a:pPr>
              <a:t>7</a:t>
            </a:fld>
            <a:endParaRPr lang="en-US" altLang="ja-JP"/>
          </a:p>
        </p:txBody>
      </p:sp>
    </p:spTree>
    <p:extLst>
      <p:ext uri="{BB962C8B-B14F-4D97-AF65-F5344CB8AC3E}">
        <p14:creationId xmlns:p14="http://schemas.microsoft.com/office/powerpoint/2010/main" val="1086513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1"/>
          <p:cNvSpPr/>
          <p:nvPr/>
        </p:nvSpPr>
        <p:spPr>
          <a:xfrm>
            <a:off x="456260" y="4497149"/>
            <a:ext cx="8040040" cy="1357383"/>
          </a:xfrm>
          <a:prstGeom prst="rect">
            <a:avLst/>
          </a:prstGeom>
          <a:noFill/>
          <a:ln>
            <a:noFill/>
          </a:ln>
        </p:spPr>
        <p:txBody>
          <a:bodyPr lIns="90000" tIns="45000" rIns="90000" bIns="45000"/>
          <a:lstStyle/>
          <a:p>
            <a:pPr>
              <a:lnSpc>
                <a:spcPct val="150000"/>
              </a:lnSpc>
            </a:pPr>
            <a:r>
              <a:rPr lang="en-US" altLang="ja-JP" sz="3600" b="1" i="1">
                <a:latin typeface="HGP創英角ｺﾞｼｯｸUB" panose="020B0900000000000000" pitchFamily="50" charset="-128"/>
                <a:ea typeface="HGP創英角ｺﾞｼｯｸUB" panose="020B0900000000000000" pitchFamily="50" charset="-128"/>
              </a:rPr>
              <a:t>SR</a:t>
            </a:r>
            <a:r>
              <a:rPr lang="ja-JP" altLang="en-US" sz="3600" b="1" i="1">
                <a:latin typeface="HGP創英角ｺﾞｼｯｸUB" panose="020B0900000000000000" pitchFamily="50" charset="-128"/>
                <a:ea typeface="HGP創英角ｺﾞｼｯｸUB" panose="020B0900000000000000" pitchFamily="50" charset="-128"/>
              </a:rPr>
              <a:t>環境を構築してみよう</a:t>
            </a:r>
            <a:endParaRPr lang="en-US" altLang="zh-TW" sz="3600" b="1" i="1">
              <a:latin typeface="HGP創英角ｺﾞｼｯｸUB" panose="020B0900000000000000" pitchFamily="50" charset="-128"/>
              <a:ea typeface="HGP創英角ｺﾞｼｯｸUB" panose="020B0900000000000000" pitchFamily="50" charset="-128"/>
            </a:endParaRPr>
          </a:p>
        </p:txBody>
      </p:sp>
      <p:sp>
        <p:nvSpPr>
          <p:cNvPr id="2" name="正方形/長方形 1"/>
          <p:cNvSpPr/>
          <p:nvPr/>
        </p:nvSpPr>
        <p:spPr>
          <a:xfrm>
            <a:off x="456260" y="4285207"/>
            <a:ext cx="5400000" cy="54000"/>
          </a:xfrm>
          <a:prstGeom prst="rect">
            <a:avLst/>
          </a:prstGeom>
          <a:gradFill>
            <a:gsLst>
              <a:gs pos="0">
                <a:srgbClr val="0070C0"/>
              </a:gs>
              <a:gs pos="50000">
                <a:schemeClr val="accent1">
                  <a:tint val="44500"/>
                  <a:satMod val="160000"/>
                </a:schemeClr>
              </a:gs>
              <a:gs pos="9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sz="quarter" idx="11"/>
          </p:nvPr>
        </p:nvSpPr>
        <p:spPr/>
        <p:txBody>
          <a:bodyPr/>
          <a:lstStyle/>
          <a:p>
            <a:pPr>
              <a:defRPr/>
            </a:pPr>
            <a:fld id="{812ED189-0CCE-4343-8A10-1AB987F6AEA1}" type="slidenum">
              <a:rPr lang="en-US" altLang="ja-JP" smtClean="0"/>
              <a:pPr>
                <a:defRPr/>
              </a:pPr>
              <a:t>8</a:t>
            </a:fld>
            <a:endParaRPr lang="en-US" altLang="ja-JP"/>
          </a:p>
        </p:txBody>
      </p:sp>
    </p:spTree>
    <p:extLst>
      <p:ext uri="{BB962C8B-B14F-4D97-AF65-F5344CB8AC3E}">
        <p14:creationId xmlns:p14="http://schemas.microsoft.com/office/powerpoint/2010/main" val="2562048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デモ環境について</a:t>
            </a:r>
            <a:endParaRPr kumimoji="1" lang="ja-JP" altLang="en-US"/>
          </a:p>
        </p:txBody>
      </p:sp>
      <p:sp>
        <p:nvSpPr>
          <p:cNvPr id="3" name="コンテンツ プレースホルダー 2"/>
          <p:cNvSpPr>
            <a:spLocks noGrp="1"/>
          </p:cNvSpPr>
          <p:nvPr>
            <p:ph idx="1"/>
          </p:nvPr>
        </p:nvSpPr>
        <p:spPr>
          <a:xfrm>
            <a:off x="457200" y="1177878"/>
            <a:ext cx="8229600" cy="1901751"/>
          </a:xfrm>
        </p:spPr>
        <p:txBody>
          <a:bodyPr/>
          <a:lstStyle/>
          <a:p>
            <a:r>
              <a:rPr lang="ja-JP" altLang="en-US"/>
              <a:t>今回は</a:t>
            </a:r>
            <a:r>
              <a:rPr lang="ja-JP" altLang="en-US" smtClean="0"/>
              <a:t>環境準備が容易な</a:t>
            </a:r>
            <a:r>
              <a:rPr lang="en-US" altLang="ja-JP" smtClean="0"/>
              <a:t>Docker</a:t>
            </a:r>
            <a:r>
              <a:rPr lang="ja-JP" altLang="en-US" smtClean="0"/>
              <a:t>を利用します。</a:t>
            </a:r>
            <a:endParaRPr lang="en-US" altLang="ja-JP" smtClean="0"/>
          </a:p>
          <a:p>
            <a:pPr lvl="1"/>
            <a:r>
              <a:rPr lang="ja-JP" altLang="en-US" smtClean="0"/>
              <a:t>起動す</a:t>
            </a:r>
            <a:r>
              <a:rPr lang="ja-JP" altLang="en-US"/>
              <a:t>る</a:t>
            </a:r>
            <a:r>
              <a:rPr lang="ja-JP" altLang="en-US" smtClean="0"/>
              <a:t>コンテナは、</a:t>
            </a:r>
            <a:r>
              <a:rPr lang="en-US" altLang="ja-JP" smtClean="0"/>
              <a:t>PostgreSQL</a:t>
            </a:r>
            <a:r>
              <a:rPr lang="ja-JP" altLang="en-US"/>
              <a:t>の公式</a:t>
            </a:r>
            <a:r>
              <a:rPr lang="ja-JP" altLang="en-US" smtClean="0"/>
              <a:t>イメージを使用</a:t>
            </a:r>
            <a:endParaRPr lang="en-US" altLang="ja-JP" smtClean="0"/>
          </a:p>
          <a:p>
            <a:pPr lvl="2"/>
            <a:r>
              <a:rPr lang="en-US" altLang="ja-JP" smtClean="0"/>
              <a:t>PostgreSQL</a:t>
            </a:r>
            <a:r>
              <a:rPr lang="en-US" altLang="ja-JP" cap="all"/>
              <a:t> OFFICIAL REPOSITORY </a:t>
            </a:r>
            <a:r>
              <a:rPr lang="en-US" altLang="ja-JP" smtClean="0"/>
              <a:t>https</a:t>
            </a:r>
            <a:r>
              <a:rPr lang="en-US" altLang="ja-JP"/>
              <a:t>://hub.docker.com/_/postgres</a:t>
            </a:r>
            <a:r>
              <a:rPr lang="en-US" altLang="ja-JP" smtClean="0"/>
              <a:t>/</a:t>
            </a:r>
            <a:endParaRPr kumimoji="1" lang="ja-JP" altLang="en-US"/>
          </a:p>
        </p:txBody>
      </p:sp>
      <p:graphicFrame>
        <p:nvGraphicFramePr>
          <p:cNvPr id="4" name="表 3"/>
          <p:cNvGraphicFramePr>
            <a:graphicFrameLocks noGrp="1"/>
          </p:cNvGraphicFramePr>
          <p:nvPr>
            <p:extLst>
              <p:ext uri="{D42A27DB-BD31-4B8C-83A1-F6EECF244321}">
                <p14:modId xmlns:p14="http://schemas.microsoft.com/office/powerpoint/2010/main" val="581460633"/>
              </p:ext>
            </p:extLst>
          </p:nvPr>
        </p:nvGraphicFramePr>
        <p:xfrm>
          <a:off x="457199" y="3125097"/>
          <a:ext cx="8388849" cy="2984598"/>
        </p:xfrm>
        <a:graphic>
          <a:graphicData uri="http://schemas.openxmlformats.org/drawingml/2006/table">
            <a:tbl>
              <a:tblPr firstRow="1" bandRow="1">
                <a:tableStyleId>{5C22544A-7EE6-4342-B048-85BDC9FD1C3A}</a:tableStyleId>
              </a:tblPr>
              <a:tblGrid>
                <a:gridCol w="1608684"/>
                <a:gridCol w="1340364"/>
                <a:gridCol w="2430973"/>
                <a:gridCol w="3008828"/>
              </a:tblGrid>
              <a:tr h="0">
                <a:tc>
                  <a:txBody>
                    <a:bodyPr/>
                    <a:lstStyle/>
                    <a:p>
                      <a:pPr algn="ctr"/>
                      <a:r>
                        <a:rPr kumimoji="1" lang="ja-JP" altLang="en-US" sz="1600" smtClean="0">
                          <a:latin typeface="HGP創英角ｺﾞｼｯｸUB" panose="020B0900000000000000" pitchFamily="50" charset="-128"/>
                          <a:ea typeface="HGP創英角ｺﾞｼｯｸUB" panose="020B0900000000000000" pitchFamily="50" charset="-128"/>
                        </a:rPr>
                        <a:t>分類</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ja-JP" altLang="en-US" sz="1600" smtClean="0">
                          <a:latin typeface="HGP創英角ｺﾞｼｯｸUB" panose="020B0900000000000000" pitchFamily="50" charset="-128"/>
                          <a:ea typeface="HGP創英角ｺﾞｼｯｸUB" panose="020B0900000000000000" pitchFamily="50" charset="-128"/>
                        </a:rPr>
                        <a:t>項目</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ja-JP" altLang="en-US" sz="1600" smtClean="0">
                          <a:latin typeface="HGP創英角ｺﾞｼｯｸUB" panose="020B0900000000000000" pitchFamily="50" charset="-128"/>
                          <a:ea typeface="HGP創英角ｺﾞｼｯｸUB" panose="020B0900000000000000" pitchFamily="50" charset="-128"/>
                        </a:rPr>
                        <a:t>値</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ja-JP" altLang="en-US" sz="1600" smtClean="0">
                          <a:latin typeface="HGP創英角ｺﾞｼｯｸUB" panose="020B0900000000000000" pitchFamily="50" charset="-128"/>
                          <a:ea typeface="HGP創英角ｺﾞｼｯｸUB" panose="020B0900000000000000" pitchFamily="50" charset="-128"/>
                        </a:rPr>
                        <a:t>備考</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r>
              <a:tr h="838950">
                <a:tc rowSpan="2">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Docker</a:t>
                      </a:r>
                      <a:r>
                        <a:rPr kumimoji="1" lang="ja-JP" altLang="en-US" sz="1600" smtClean="0">
                          <a:latin typeface="HGP創英角ｺﾞｼｯｸUB" panose="020B0900000000000000" pitchFamily="50" charset="-128"/>
                          <a:ea typeface="HGP創英角ｺﾞｼｯｸUB" panose="020B0900000000000000" pitchFamily="50" charset="-128"/>
                        </a:rPr>
                        <a:t>ホスト</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OS</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 </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Docker</a:t>
                      </a:r>
                      <a:r>
                        <a:rPr kumimoji="1" lang="ja-JP" altLang="en-US" sz="1600" smtClean="0">
                          <a:latin typeface="HGP創英角ｺﾞｼｯｸUB" panose="020B0900000000000000" pitchFamily="50" charset="-128"/>
                          <a:ea typeface="HGP創英角ｺﾞｼｯｸUB" panose="020B0900000000000000" pitchFamily="50" charset="-128"/>
                        </a:rPr>
                        <a:t>が動作する環境であれば、特に指定はない</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r>
              <a:tr h="838950">
                <a:tc vMerge="1">
                  <a:txBody>
                    <a:bodyPr/>
                    <a:lstStyle/>
                    <a:p>
                      <a:pPr algn="ctr"/>
                      <a:endParaRPr kumimoji="1" lang="ja-JP" altLang="en-US" sz="1600" dirty="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Docker</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17.09.0-ce</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2017/10/31</a:t>
                      </a:r>
                      <a:r>
                        <a:rPr kumimoji="1" lang="ja-JP" altLang="en-US" sz="1600" smtClean="0">
                          <a:latin typeface="HGP創英角ｺﾞｼｯｸUB" panose="020B0900000000000000" pitchFamily="50" charset="-128"/>
                          <a:ea typeface="HGP創英角ｺﾞｼｯｸUB" panose="020B0900000000000000" pitchFamily="50" charset="-128"/>
                        </a:rPr>
                        <a:t>時点の最新版</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r>
              <a:tr h="485709">
                <a:tc rowSpan="2">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Docker</a:t>
                      </a:r>
                      <a:r>
                        <a:rPr kumimoji="1" lang="ja-JP" altLang="en-US" sz="1600" smtClean="0">
                          <a:latin typeface="HGP創英角ｺﾞｼｯｸUB" panose="020B0900000000000000" pitchFamily="50" charset="-128"/>
                          <a:ea typeface="HGP創英角ｺﾞｼｯｸUB" panose="020B0900000000000000" pitchFamily="50" charset="-128"/>
                        </a:rPr>
                        <a:t>コンテナ</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OS</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err="1" smtClean="0">
                          <a:latin typeface="HGP創英角ｺﾞｼｯｸUB" panose="020B0900000000000000" pitchFamily="50" charset="-128"/>
                          <a:ea typeface="HGP創英角ｺﾞｼｯｸUB" panose="020B0900000000000000" pitchFamily="50" charset="-128"/>
                        </a:rPr>
                        <a:t>Debian</a:t>
                      </a:r>
                      <a:r>
                        <a:rPr kumimoji="1" lang="en-US" altLang="ja-JP" sz="1600" smtClean="0">
                          <a:latin typeface="HGP創英角ｺﾞｼｯｸUB" panose="020B0900000000000000" pitchFamily="50" charset="-128"/>
                          <a:ea typeface="HGP創英角ｺﾞｼｯｸUB" panose="020B0900000000000000" pitchFamily="50" charset="-128"/>
                        </a:rPr>
                        <a:t> GNU/Linux 9.2</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r>
              <a:tr h="485709">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dirty="0" smtClean="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PostgreSQL</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10.0</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c>
                  <a:txBody>
                    <a:bodyPr/>
                    <a:lstStyle/>
                    <a:p>
                      <a:pPr algn="ctr"/>
                      <a:r>
                        <a:rPr kumimoji="1" lang="en-US" altLang="ja-JP" sz="1600" smtClean="0">
                          <a:latin typeface="HGP創英角ｺﾞｼｯｸUB" panose="020B0900000000000000" pitchFamily="50" charset="-128"/>
                          <a:ea typeface="HGP創英角ｺﾞｼｯｸUB" panose="020B0900000000000000" pitchFamily="50" charset="-128"/>
                        </a:rPr>
                        <a:t>2017/10/31</a:t>
                      </a:r>
                      <a:r>
                        <a:rPr kumimoji="1" lang="ja-JP" altLang="en-US" sz="1600" smtClean="0">
                          <a:latin typeface="HGP創英角ｺﾞｼｯｸUB" panose="020B0900000000000000" pitchFamily="50" charset="-128"/>
                          <a:ea typeface="HGP創英角ｺﾞｼｯｸUB" panose="020B0900000000000000" pitchFamily="50" charset="-128"/>
                        </a:rPr>
                        <a:t>時点の最新版</a:t>
                      </a:r>
                      <a:endParaRPr kumimoji="1" lang="ja-JP" altLang="en-US" sz="1600">
                        <a:latin typeface="HGP創英角ｺﾞｼｯｸUB" panose="020B0900000000000000" pitchFamily="50" charset="-128"/>
                        <a:ea typeface="HGP創英角ｺﾞｼｯｸUB" panose="020B0900000000000000" pitchFamily="50" charset="-128"/>
                      </a:endParaRPr>
                    </a:p>
                  </a:txBody>
                  <a:tcPr anchor="ctr"/>
                </a:tc>
              </a:tr>
            </a:tbl>
          </a:graphicData>
        </a:graphic>
      </p:graphicFrame>
      <p:sp>
        <p:nvSpPr>
          <p:cNvPr id="8" name="スライド番号プレースホルダー 7"/>
          <p:cNvSpPr>
            <a:spLocks noGrp="1"/>
          </p:cNvSpPr>
          <p:nvPr>
            <p:ph type="sldNum" sz="quarter" idx="11"/>
          </p:nvPr>
        </p:nvSpPr>
        <p:spPr/>
        <p:txBody>
          <a:bodyPr/>
          <a:lstStyle/>
          <a:p>
            <a:pPr>
              <a:defRPr/>
            </a:pPr>
            <a:fld id="{812ED189-0CCE-4343-8A10-1AB987F6AEA1}" type="slidenum">
              <a:rPr lang="en-US" altLang="ja-JP" smtClean="0"/>
              <a:pPr>
                <a:defRPr/>
              </a:pPr>
              <a:t>9</a:t>
            </a:fld>
            <a:endParaRPr lang="en-US" altLang="ja-JP"/>
          </a:p>
        </p:txBody>
      </p:sp>
    </p:spTree>
    <p:extLst>
      <p:ext uri="{BB962C8B-B14F-4D97-AF65-F5344CB8AC3E}">
        <p14:creationId xmlns:p14="http://schemas.microsoft.com/office/powerpoint/2010/main" val="3161086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Pixel">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9050">
          <a:solidFill>
            <a:schemeClr val="tx1"/>
          </a:solidFill>
        </a:ln>
      </a:spPr>
      <a:bodyPr rtlCol="0" anchor="ctr"/>
      <a:lstStyle>
        <a:defPPr algn="ctr">
          <a:defRPr kumimoji="1"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17810</TotalTime>
  <Words>3566</Words>
  <Application>Microsoft Office PowerPoint</Application>
  <PresentationFormat>画面に合わせる (4:3)</PresentationFormat>
  <Paragraphs>1109</Paragraphs>
  <Slides>55</Slides>
  <Notes>55</Notes>
  <HiddenSlides>3</HiddenSlides>
  <MMClips>0</MMClips>
  <ScaleCrop>false</ScaleCrop>
  <HeadingPairs>
    <vt:vector size="4" baseType="variant">
      <vt:variant>
        <vt:lpstr>テーマ</vt:lpstr>
      </vt:variant>
      <vt:variant>
        <vt:i4>1</vt:i4>
      </vt:variant>
      <vt:variant>
        <vt:lpstr>スライド タイトル</vt:lpstr>
      </vt:variant>
      <vt:variant>
        <vt:i4>55</vt:i4>
      </vt:variant>
    </vt:vector>
  </HeadingPairs>
  <TitlesOfParts>
    <vt:vector size="56" baseType="lpstr">
      <vt:lpstr>Pixel</vt:lpstr>
      <vt:lpstr>PGECons勉強会 #1 明日から使えるPostgreSQLレプリケーション</vt:lpstr>
      <vt:lpstr>アジェンダ</vt:lpstr>
      <vt:lpstr>PowerPoint プレゼンテーション</vt:lpstr>
      <vt:lpstr>レプリケーションとは</vt:lpstr>
      <vt:lpstr>レプリケーションの代表的な構成</vt:lpstr>
      <vt:lpstr>ストリーミングレプリケーション概要</vt:lpstr>
      <vt:lpstr>ストリーミングレプリケーションの仕組み</vt:lpstr>
      <vt:lpstr>PowerPoint プレゼンテーション</vt:lpstr>
      <vt:lpstr>デモ環境について</vt:lpstr>
      <vt:lpstr>デモ環境について</vt:lpstr>
      <vt:lpstr>ストリーミングレプリケーションの構成イメージ</vt:lpstr>
      <vt:lpstr>環境構築手順概要</vt:lpstr>
      <vt:lpstr>1.　Dockerを利用し、環境の準備</vt:lpstr>
      <vt:lpstr>2.　PostgreSQLマスタの環境設定</vt:lpstr>
      <vt:lpstr>3.　PostgreSQLスレーブ環境設定(1台目)</vt:lpstr>
      <vt:lpstr>3.　PostgreSQLスレーブ環境設定(1台目)</vt:lpstr>
      <vt:lpstr>4.　PostgreSQLスレーブ環境設定(2台目)</vt:lpstr>
      <vt:lpstr>4.　PostgreSQLスレーブ環境設定(2台目)</vt:lpstr>
      <vt:lpstr>PowerPoint プレゼンテーション</vt:lpstr>
      <vt:lpstr>運用時に知っておきたいこと</vt:lpstr>
      <vt:lpstr>運用時に知っておきたいこと①</vt:lpstr>
      <vt:lpstr>運用時に知っておきたいこと①</vt:lpstr>
      <vt:lpstr>運用時に知っておきたいこと①</vt:lpstr>
      <vt:lpstr>運用時に知っておきたいこと②</vt:lpstr>
      <vt:lpstr>運用時に知っておきたいこと②</vt:lpstr>
      <vt:lpstr>運用時に知っておきたいこと③</vt:lpstr>
      <vt:lpstr>運用時に知っておきたいこと③</vt:lpstr>
      <vt:lpstr>運用時に知っておきたいこと④</vt:lpstr>
      <vt:lpstr>運用時に知っておきたいこと④</vt:lpstr>
      <vt:lpstr>PowerPoint プレゼンテーション</vt:lpstr>
      <vt:lpstr>PostgreSQLのレプリケーション進化の歴史</vt:lpstr>
      <vt:lpstr>参考. PostgreSQLのレプリケーション進化の歴史(1/3)</vt:lpstr>
      <vt:lpstr>参考. PostgreSQLのレプリケーション進化の歴史(2/3)</vt:lpstr>
      <vt:lpstr>参考. PostgreSQLのレプリケーション進化の歴史(3/3)</vt:lpstr>
      <vt:lpstr>紹介する応用的な機能</vt:lpstr>
      <vt:lpstr>同期レプリケーション</vt:lpstr>
      <vt:lpstr>ストリーミングレプリケーションの同期レベル</vt:lpstr>
      <vt:lpstr>同期レプリケーションの同期レベル</vt:lpstr>
      <vt:lpstr>同期レプリケーションの監視</vt:lpstr>
      <vt:lpstr>レプリケーションスロット</vt:lpstr>
      <vt:lpstr>レプリケーションスロットの注意点</vt:lpstr>
      <vt:lpstr>pg_rewindによる巻き戻し</vt:lpstr>
      <vt:lpstr>pg_rewindによる巻き戻し</vt:lpstr>
      <vt:lpstr>pg_rewindを利用する際の注意点</vt:lpstr>
      <vt:lpstr>遅延レプリケーション</vt:lpstr>
      <vt:lpstr>遅延レプリケーション</vt:lpstr>
      <vt:lpstr>カスケードレプリケーション</vt:lpstr>
      <vt:lpstr>ロジカルレプリケーション</vt:lpstr>
      <vt:lpstr>ストリーミングレプリケーションとの違い</vt:lpstr>
      <vt:lpstr>PowerPoint プレゼンテーション</vt:lpstr>
      <vt:lpstr>今回ご紹介したこと</vt:lpstr>
      <vt:lpstr>PGEConsのご紹介</vt:lpstr>
      <vt:lpstr>Working Group の検証テーマ</vt:lpstr>
      <vt:lpstr>PGEConsの成果物</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2016-05-10T02:58:50Z</cp:lastPrinted>
  <dcterms:created xsi:type="dcterms:W3CDTF">1601-01-01T00:00:00Z</dcterms:created>
  <dcterms:modified xsi:type="dcterms:W3CDTF">2017-11-17T00:36:02Z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